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737" r:id="rId1"/>
  </p:sldMasterIdLst>
  <p:notesMasterIdLst>
    <p:notesMasterId r:id="rId12"/>
  </p:notesMasterIdLst>
  <p:sldIdLst>
    <p:sldId id="279" r:id="rId2"/>
    <p:sldId id="268" r:id="rId3"/>
    <p:sldId id="269" r:id="rId4"/>
    <p:sldId id="280" r:id="rId5"/>
    <p:sldId id="272" r:id="rId6"/>
    <p:sldId id="262" r:id="rId7"/>
    <p:sldId id="273" r:id="rId8"/>
    <p:sldId id="274" r:id="rId9"/>
    <p:sldId id="26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F82924-13E3-4E11-AFD5-6717884171D8}">
          <p14:sldIdLst>
            <p14:sldId id="279"/>
            <p14:sldId id="268"/>
            <p14:sldId id="269"/>
            <p14:sldId id="280"/>
            <p14:sldId id="272"/>
            <p14:sldId id="262"/>
            <p14:sldId id="273"/>
            <p14:sldId id="274"/>
          </p14:sldIdLst>
        </p14:section>
        <p14:section name="Untitled Section" id="{18350A44-4481-44E9-9C5E-2ABF2FA970EE}">
          <p14:sldIdLst>
            <p14:sldId id="26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k, Acquinetta" initials="CA" lastIdx="1" clrIdx="0">
    <p:extLst>
      <p:ext uri="{19B8F6BF-5375-455C-9EA6-DF929625EA0E}">
        <p15:presenceInfo xmlns:p15="http://schemas.microsoft.com/office/powerpoint/2012/main" userId="Cook, Acquinet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4" autoAdjust="0"/>
  </p:normalViewPr>
  <p:slideViewPr>
    <p:cSldViewPr>
      <p:cViewPr varScale="1">
        <p:scale>
          <a:sx n="104" d="100"/>
          <a:sy n="104" d="100"/>
        </p:scale>
        <p:origin x="18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A421-1E65-4E70-BCFD-6684081E88A4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DDB67-B8CF-477F-83EB-D5CFDE9B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DB67-B8CF-477F-83EB-D5CFDE9B8E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1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DB67-B8CF-477F-83EB-D5CFDE9B8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2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DB67-B8CF-477F-83EB-D5CFDE9B8E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2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DB67-B8CF-477F-83EB-D5CFDE9B8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DB67-B8CF-477F-83EB-D5CFDE9B8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8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DB67-B8CF-477F-83EB-D5CFDE9B8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2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DB67-B8CF-477F-83EB-D5CFDE9B8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4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DB67-B8CF-477F-83EB-D5CFDE9B8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DB67-B8CF-477F-83EB-D5CFDE9B8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6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6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48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9511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0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9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1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9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6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6AC0-C20D-4716-B7CF-19108779BD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33AA8D-66D0-45C6-A742-1C67420E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4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c.ca.gov/credentials/leaflets/cl505p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hieve.lausd.net/Page/645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hieve.lausd.net/Page/154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hieve.lausd.net/cms/lib/CA01000043/Centricity/domain/133/integrated%20disability%20management/idm%20fmla/BUL-6861.1%20Paid_Parental_Leave%20Policy%20210125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achieve.lausd.net/site/Default.aspx?PageID=230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57" y="1600200"/>
            <a:ext cx="7315200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 defTabSz="914400"/>
            <a:r>
              <a:rPr lang="en-US" sz="3600" dirty="0">
                <a:solidFill>
                  <a:prstClr val="black"/>
                </a:solidFill>
                <a:latin typeface="Lucida Bright"/>
              </a:rPr>
              <a:t>Local District </a:t>
            </a:r>
            <a:r>
              <a:rPr lang="en-US" sz="3600" dirty="0" smtClean="0">
                <a:solidFill>
                  <a:prstClr val="black"/>
                </a:solidFill>
                <a:latin typeface="Lucida Bright"/>
              </a:rPr>
              <a:t>West</a:t>
            </a:r>
            <a:r>
              <a:rPr lang="en-US" sz="3600" dirty="0">
                <a:solidFill>
                  <a:prstClr val="black"/>
                </a:solidFill>
                <a:latin typeface="Lucida Bright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Lucida Bright"/>
              </a:rPr>
            </a:br>
            <a:r>
              <a:rPr lang="en-US" sz="3600" dirty="0" smtClean="0">
                <a:solidFill>
                  <a:prstClr val="black"/>
                </a:solidFill>
                <a:latin typeface="Lucida Bright"/>
              </a:rPr>
              <a:t>School Administrative Assistant</a:t>
            </a:r>
            <a:endParaRPr lang="en-US" sz="3600" dirty="0" smtClean="0"/>
          </a:p>
          <a:p>
            <a:pPr algn="ctr"/>
            <a:endParaRPr lang="en-US" sz="3200" dirty="0" smtClean="0"/>
          </a:p>
          <a:p>
            <a:pPr lvl="0" algn="ctr" defTabSz="914400"/>
            <a:endParaRPr lang="en-US" sz="3600" dirty="0">
              <a:solidFill>
                <a:prstClr val="black"/>
              </a:solidFill>
              <a:latin typeface="Lucida Bright"/>
            </a:endParaRPr>
          </a:p>
        </p:txBody>
      </p:sp>
      <p:pic>
        <p:nvPicPr>
          <p:cNvPr id="6" name="Picture 2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6" y="6019800"/>
            <a:ext cx="3962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5157" y="3276600"/>
            <a:ext cx="541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Certificated Assignments and Support Services</a:t>
            </a:r>
          </a:p>
          <a:p>
            <a:r>
              <a:rPr lang="en-US" dirty="0"/>
              <a:t>	</a:t>
            </a:r>
          </a:p>
          <a:p>
            <a:pPr algn="ctr"/>
            <a:r>
              <a:rPr lang="en-US" dirty="0" smtClean="0"/>
              <a:t>Karen Castro, Personnel Specialist</a:t>
            </a:r>
          </a:p>
          <a:p>
            <a:pPr algn="ctr"/>
            <a:r>
              <a:rPr lang="en-US" dirty="0" smtClean="0"/>
              <a:t>Acquinetta </a:t>
            </a:r>
            <a:r>
              <a:rPr lang="en-US" dirty="0"/>
              <a:t>Cook, Personnel Specialist</a:t>
            </a:r>
          </a:p>
          <a:p>
            <a:pPr algn="ctr"/>
            <a:r>
              <a:rPr lang="en-US" dirty="0" smtClean="0"/>
              <a:t>Michael Thompson, Personnel Specialist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Presentation</a:t>
            </a:r>
          </a:p>
          <a:p>
            <a:pPr algn="ctr"/>
            <a:r>
              <a:rPr lang="en-US" dirty="0"/>
              <a:t>February </a:t>
            </a:r>
            <a:r>
              <a:rPr lang="en-US" dirty="0" smtClean="0"/>
              <a:t>18, 2022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09600" y="4114800"/>
            <a:ext cx="8370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Karen Castro, Personnel Specialist</a:t>
            </a:r>
            <a:endParaRPr lang="en-US" sz="2000" i="1" dirty="0"/>
          </a:p>
          <a:p>
            <a:pPr algn="ctr"/>
            <a:r>
              <a:rPr lang="en-US" sz="2000" b="1" i="1" dirty="0">
                <a:solidFill>
                  <a:schemeClr val="accent2"/>
                </a:solidFill>
              </a:rPr>
              <a:t>k</a:t>
            </a:r>
            <a:r>
              <a:rPr lang="en-US" sz="2000" b="1" i="1" dirty="0" smtClean="0">
                <a:solidFill>
                  <a:schemeClr val="accent2"/>
                </a:solidFill>
              </a:rPr>
              <a:t>aren.castro@lausd.net</a:t>
            </a:r>
            <a:endParaRPr lang="en-US" sz="2000" b="1" i="1" dirty="0">
              <a:solidFill>
                <a:schemeClr val="accent2"/>
              </a:solidFill>
            </a:endParaRPr>
          </a:p>
          <a:p>
            <a:pPr algn="ctr"/>
            <a:r>
              <a:rPr lang="en-US" sz="2000" i="1" dirty="0" smtClean="0"/>
              <a:t>Acquinetta Cook, Personnel Specialist</a:t>
            </a:r>
            <a:endParaRPr lang="en-US" sz="2000" i="1" dirty="0"/>
          </a:p>
          <a:p>
            <a:pPr algn="ctr"/>
            <a:r>
              <a:rPr lang="en-US" sz="2000" b="1" i="1" dirty="0" smtClean="0">
                <a:solidFill>
                  <a:schemeClr val="accent2"/>
                </a:solidFill>
              </a:rPr>
              <a:t>adc3773@lausd.net</a:t>
            </a:r>
            <a:endParaRPr lang="en-US" sz="2000" b="1" i="1" dirty="0">
              <a:solidFill>
                <a:schemeClr val="accent2"/>
              </a:solidFill>
            </a:endParaRPr>
          </a:p>
          <a:p>
            <a:pPr algn="ctr"/>
            <a:r>
              <a:rPr lang="en-US" sz="2000" i="1" dirty="0" smtClean="0"/>
              <a:t>Michael Thompson, Personnel Specialist </a:t>
            </a:r>
          </a:p>
          <a:p>
            <a:pPr algn="ctr"/>
            <a:r>
              <a:rPr lang="en-US" sz="2000" b="1" i="1" dirty="0">
                <a:solidFill>
                  <a:schemeClr val="accent2"/>
                </a:solidFill>
              </a:rPr>
              <a:t>m</a:t>
            </a:r>
            <a:r>
              <a:rPr lang="en-US" sz="2000" b="1" i="1" dirty="0" smtClean="0">
                <a:solidFill>
                  <a:schemeClr val="accent2"/>
                </a:solidFill>
              </a:rPr>
              <a:t>ichael.a.thompson@lausd.net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5600"/>
            <a:ext cx="3810000" cy="2505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360" y="1748865"/>
            <a:ext cx="3141219" cy="2078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4309" y="246490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feel free to contact us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79877-7894-42FD-B529-4AE35828FF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6203280"/>
            <a:ext cx="3962400" cy="6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066800" y="2133600"/>
            <a:ext cx="7239000" cy="444371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Substitutes Teacher-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Ed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Teaching Permit for Statutory Leave (TPSL)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Extended Sub Requests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Leaves of Absences-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Formal versus Informal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Time Reporting absences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Return from Leave form</a:t>
            </a:r>
          </a:p>
          <a:p>
            <a:pPr lvl="1"/>
            <a:endParaRPr lang="en-US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Brief review of </a:t>
            </a:r>
            <a:r>
              <a:rPr lang="en-US" sz="1900" dirty="0" smtClean="0"/>
              <a:t>FMLA</a:t>
            </a:r>
            <a:r>
              <a:rPr lang="en-US" sz="1900" dirty="0"/>
              <a:t> </a:t>
            </a:r>
            <a:r>
              <a:rPr lang="en-US" sz="1900" dirty="0" smtClean="0"/>
              <a:t>Time Reporting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1942888" cy="1788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66699"/>
            <a:ext cx="4114800" cy="15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312" y="609600"/>
            <a:ext cx="7673088" cy="1320800"/>
          </a:xfrm>
        </p:spPr>
        <p:txBody>
          <a:bodyPr/>
          <a:lstStyle/>
          <a:p>
            <a:r>
              <a:rPr lang="en-US" b="1" dirty="0" smtClean="0"/>
              <a:t>Ed Code for Substitute Coverage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676400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ED </a:t>
            </a:r>
            <a:r>
              <a:rPr lang="en-US" b="1" dirty="0" smtClean="0"/>
              <a:t>CODE Section 80025</a:t>
            </a:r>
            <a:endParaRPr lang="en-US" b="1" dirty="0"/>
          </a:p>
          <a:p>
            <a:r>
              <a:rPr lang="en-US" dirty="0"/>
              <a:t>The Emergency 30-Day Substitute Teaching Permit authorizes the holder to serve as a day-to-day substitute teacher in any classroom, including preschool, kindergarten, and grades 1-12 inclusive. The holder may serve as a substitute for </a:t>
            </a:r>
            <a:r>
              <a:rPr lang="en-US" u="sng" dirty="0"/>
              <a:t>no more than </a:t>
            </a:r>
            <a:r>
              <a:rPr lang="en-US" b="1" u="sng" dirty="0"/>
              <a:t>30 days for any one teacher during the school year</a:t>
            </a:r>
            <a:r>
              <a:rPr lang="en-US" dirty="0"/>
              <a:t>, except in a </a:t>
            </a:r>
            <a:r>
              <a:rPr lang="en-US" u="sng" dirty="0"/>
              <a:t>special education classroom</a:t>
            </a:r>
            <a:r>
              <a:rPr lang="en-US" dirty="0"/>
              <a:t>, where the holder may serve for </a:t>
            </a:r>
            <a:r>
              <a:rPr lang="en-US" u="sng" dirty="0"/>
              <a:t>no more than </a:t>
            </a:r>
            <a:r>
              <a:rPr lang="en-US" b="1" u="sng" dirty="0"/>
              <a:t>20 days for any one teacher during the school year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>
                <a:hlinkClick r:id="rId3"/>
              </a:rPr>
              <a:t>http://www.ctc.ca.gov/credentials/leaflets/cl505p.pdf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609600"/>
            <a:ext cx="7391400" cy="1320800"/>
          </a:xfrm>
        </p:spPr>
        <p:txBody>
          <a:bodyPr/>
          <a:lstStyle/>
          <a:p>
            <a:pPr algn="ctr"/>
            <a:r>
              <a:rPr lang="en-US" b="1" dirty="0" smtClean="0"/>
              <a:t>Executive Order for </a:t>
            </a:r>
            <a:r>
              <a:rPr lang="en-US" b="1" dirty="0"/>
              <a:t>Substitute </a:t>
            </a:r>
            <a:r>
              <a:rPr lang="en-US" b="1" dirty="0" smtClean="0"/>
              <a:t>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7467600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Classroom Stability Eligibility for Substitutes with a 30-day Permit 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Before March 31, 2022 </a:t>
            </a:r>
          </a:p>
          <a:p>
            <a:r>
              <a:rPr lang="en-US" dirty="0" smtClean="0"/>
              <a:t>60 Cumulative days for Special Education Coverage</a:t>
            </a:r>
          </a:p>
          <a:p>
            <a:r>
              <a:rPr lang="en-US" dirty="0" smtClean="0"/>
              <a:t>120 Cumulative days for General Education Coverage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After March 31, 2022</a:t>
            </a:r>
          </a:p>
          <a:p>
            <a:r>
              <a:rPr lang="en-US" dirty="0" smtClean="0"/>
              <a:t>60 Cumulative days for Special Education Coverage</a:t>
            </a:r>
          </a:p>
          <a:p>
            <a:r>
              <a:rPr lang="en-US" dirty="0" smtClean="0"/>
              <a:t>60 Cumulative days for General Education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5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6347713" cy="838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Extended Substitute Requests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7408333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Extended sub requests must be submitted for a sub who has worked in a long term assignment to be paid accordingly.  </a:t>
            </a:r>
          </a:p>
          <a:p>
            <a:pPr lvl="1"/>
            <a:r>
              <a:rPr lang="en-US" dirty="0" smtClean="0"/>
              <a:t>General Education long term assignment eligibility- worked 21+ consecutive days.</a:t>
            </a:r>
          </a:p>
          <a:p>
            <a:pPr lvl="1"/>
            <a:r>
              <a:rPr lang="en-US" dirty="0" smtClean="0"/>
              <a:t>Special Education long term assignment eligibility- worked 17+ consecutive days. </a:t>
            </a:r>
          </a:p>
          <a:p>
            <a:r>
              <a:rPr lang="en-US" dirty="0" smtClean="0"/>
              <a:t>Non-compliant long term assignments for extended sub requests must be made by sending in the non-routine form. </a:t>
            </a:r>
          </a:p>
          <a:p>
            <a:r>
              <a:rPr lang="en-US" b="1" dirty="0"/>
              <a:t>Please note that the authorization of the non-routine payment is not an approval of the assignment and is a violation of California Ed Code Section 80025. </a:t>
            </a:r>
            <a:endParaRPr lang="en-US" b="1" dirty="0" smtClean="0"/>
          </a:p>
          <a:p>
            <a:r>
              <a:rPr lang="en-US" dirty="0"/>
              <a:t>Inform Assignment Techs of extended substitute Early </a:t>
            </a:r>
            <a:r>
              <a:rPr lang="en-US" dirty="0" smtClean="0"/>
              <a:t>Release from the long term assignment</a:t>
            </a:r>
            <a:endParaRPr lang="en-US" b="1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achieve.lausd.net/Page/6455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914400"/>
            <a:ext cx="3733800" cy="78660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Leave of Absences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438400"/>
            <a:ext cx="69363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dirty="0" smtClean="0">
                <a:solidFill>
                  <a:schemeClr val="tx2"/>
                </a:solidFill>
              </a:rPr>
              <a:t>Teachers requesting time for Leave of Absence – Give them the paperwork.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dirty="0" smtClean="0">
                <a:solidFill>
                  <a:schemeClr val="tx2"/>
                </a:solidFill>
              </a:rPr>
              <a:t>Formal </a:t>
            </a:r>
            <a:r>
              <a:rPr lang="en-US" dirty="0">
                <a:solidFill>
                  <a:schemeClr val="tx2"/>
                </a:solidFill>
              </a:rPr>
              <a:t>leaves (21+ consecutive </a:t>
            </a:r>
            <a:r>
              <a:rPr lang="en-US" dirty="0" smtClean="0">
                <a:solidFill>
                  <a:schemeClr val="tx2"/>
                </a:solidFill>
              </a:rPr>
              <a:t>work days </a:t>
            </a:r>
            <a:r>
              <a:rPr lang="en-US" dirty="0">
                <a:solidFill>
                  <a:schemeClr val="tx2"/>
                </a:solidFill>
              </a:rPr>
              <a:t>of absences) require the appropriate forms be sent to HR.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dirty="0">
                <a:solidFill>
                  <a:schemeClr val="tx2"/>
                </a:solidFill>
              </a:rPr>
              <a:t>SCAN and EMAIL original Leave of Absence (LOA) documents to Specialists and Techs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dirty="0" smtClean="0">
                <a:solidFill>
                  <a:schemeClr val="tx2"/>
                </a:solidFill>
              </a:rPr>
              <a:t>Send </a:t>
            </a:r>
            <a:r>
              <a:rPr lang="en-US" dirty="0">
                <a:solidFill>
                  <a:schemeClr val="tx2"/>
                </a:solidFill>
              </a:rPr>
              <a:t>originals in school mail or US </a:t>
            </a:r>
            <a:r>
              <a:rPr lang="en-US" dirty="0" smtClean="0">
                <a:solidFill>
                  <a:schemeClr val="tx2"/>
                </a:solidFill>
              </a:rPr>
              <a:t>mail as originals are required.</a:t>
            </a:r>
            <a:endParaRPr lang="en-US" dirty="0">
              <a:solidFill>
                <a:schemeClr val="tx2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dirty="0">
                <a:solidFill>
                  <a:schemeClr val="tx2"/>
                </a:solidFill>
              </a:rPr>
              <a:t>Retain copies at your school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dirty="0" smtClean="0">
                <a:solidFill>
                  <a:schemeClr val="tx2"/>
                </a:solidFill>
              </a:rPr>
              <a:t>Link to HR forms for leaves of absences: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://achieve.lausd.net/Page/1546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55588"/>
            <a:ext cx="2641304" cy="16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79450"/>
            <a:ext cx="6831457" cy="85090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FMLA Absences: Time Reporting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05000"/>
            <a:ext cx="7610983" cy="3880773"/>
          </a:xfrm>
        </p:spPr>
        <p:txBody>
          <a:bodyPr/>
          <a:lstStyle/>
          <a:p>
            <a:r>
              <a:rPr lang="en-US" dirty="0" smtClean="0"/>
              <a:t>Please use the correct time reporting codes and duration</a:t>
            </a:r>
            <a:endParaRPr lang="en-US" dirty="0"/>
          </a:p>
          <a:p>
            <a:pPr lvl="1"/>
            <a:r>
              <a:rPr lang="en-US" sz="1800" dirty="0" smtClean="0"/>
              <a:t>FMLA- if eligible, only 12 weeks per given year</a:t>
            </a:r>
          </a:p>
          <a:p>
            <a:pPr lvl="1"/>
            <a:r>
              <a:rPr lang="en-US" sz="1800" dirty="0" smtClean="0"/>
              <a:t>Parental Leave of Absences- if eligible, only 12 weeks per given year, minus any days used for FMLA previously within given year:  Refer to </a:t>
            </a:r>
            <a:r>
              <a:rPr lang="en-US" sz="1800" dirty="0" smtClean="0">
                <a:hlinkClick r:id="rId3"/>
              </a:rPr>
              <a:t>Updated Paid Parental Leave Eligibility  BUL 6861.1 </a:t>
            </a:r>
            <a:endParaRPr lang="en-US" sz="1800" dirty="0" smtClean="0"/>
          </a:p>
          <a:p>
            <a:pPr lvl="1"/>
            <a:r>
              <a:rPr lang="en-US" sz="1800" dirty="0"/>
              <a:t>For additional questions on FMLA and Parental Leave, please contact Risk Management </a:t>
            </a:r>
          </a:p>
          <a:p>
            <a:pPr lvl="2"/>
            <a:r>
              <a:rPr lang="en-US" sz="1800" dirty="0">
                <a:hlinkClick r:id="rId4"/>
              </a:rPr>
              <a:t>https://achieve.lausd.net//site/Default.aspx?PageID=2302</a:t>
            </a:r>
            <a:endParaRPr lang="en-US" sz="1800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985673"/>
            <a:ext cx="2590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5867400" cy="13208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Returning from 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n-US" b="1" dirty="0" smtClean="0">
                <a:solidFill>
                  <a:schemeClr val="bg1"/>
                </a:solidFill>
              </a:rPr>
              <a:t>ormal Leave of Absence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57400"/>
            <a:ext cx="7620000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Before a teacher on a formal leave of absence is allowed to return to work, he/she must:</a:t>
            </a:r>
          </a:p>
          <a:p>
            <a:pPr lvl="1"/>
            <a:r>
              <a:rPr lang="en-US" sz="1800" dirty="0" smtClean="0"/>
              <a:t>Submit form HR 1038- Request to Return from Leave to the school</a:t>
            </a:r>
          </a:p>
          <a:p>
            <a:pPr lvl="2"/>
            <a:r>
              <a:rPr lang="en-US" sz="1800" dirty="0" smtClean="0"/>
              <a:t>If it is a medical leave of absence, doctor’s signature </a:t>
            </a:r>
            <a:r>
              <a:rPr lang="en-US" sz="1800" b="1" u="sng" dirty="0" smtClean="0"/>
              <a:t>WITH</a:t>
            </a:r>
            <a:r>
              <a:rPr lang="en-US" sz="1800" u="sng" dirty="0" smtClean="0"/>
              <a:t> OR </a:t>
            </a:r>
            <a:r>
              <a:rPr lang="en-US" sz="1800" b="1" u="sng" dirty="0" smtClean="0"/>
              <a:t>WITHOUT</a:t>
            </a:r>
            <a:r>
              <a:rPr lang="en-US" sz="1800" u="sng" dirty="0" smtClean="0"/>
              <a:t> </a:t>
            </a:r>
            <a:r>
              <a:rPr lang="en-US" sz="1800" dirty="0" smtClean="0"/>
              <a:t>restrictions needs to be noted. Any restrictions shall be reviewed with Principals to determine if a Reasonable Accommodation is feasible.</a:t>
            </a:r>
          </a:p>
          <a:p>
            <a:pPr lvl="1"/>
            <a:r>
              <a:rPr lang="en-US" sz="1800" dirty="0" smtClean="0"/>
              <a:t>Send the HR 1038 form </a:t>
            </a:r>
            <a:r>
              <a:rPr lang="en-US" sz="1800" dirty="0"/>
              <a:t>by mail </a:t>
            </a:r>
            <a:r>
              <a:rPr lang="en-US" sz="1800" dirty="0" smtClean="0"/>
              <a:t>to Human Resources</a:t>
            </a:r>
          </a:p>
          <a:p>
            <a:pPr lvl="2"/>
            <a:r>
              <a:rPr lang="en-US" sz="1800" dirty="0" smtClean="0"/>
              <a:t>Please scan and email a copy as well prior to sending it by mail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98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584" y="838200"/>
            <a:ext cx="6553200" cy="1320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</a:t>
            </a:r>
            <a:endParaRPr lang="en-US" sz="6000" dirty="0"/>
          </a:p>
        </p:txBody>
      </p:sp>
      <p:pic>
        <p:nvPicPr>
          <p:cNvPr id="1026" name="Picture 2" descr="Image result for question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6" y="1828800"/>
            <a:ext cx="16573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33400"/>
            <a:ext cx="2894184" cy="418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396" y="3657600"/>
            <a:ext cx="209568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1361</TotalTime>
  <Words>570</Words>
  <Application>Microsoft Office PowerPoint</Application>
  <PresentationFormat>On-screen Show (4:3)</PresentationFormat>
  <Paragraphs>80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Bright</vt:lpstr>
      <vt:lpstr>Symbol</vt:lpstr>
      <vt:lpstr>Trebuchet MS</vt:lpstr>
      <vt:lpstr>Wingdings 3</vt:lpstr>
      <vt:lpstr>Facet</vt:lpstr>
      <vt:lpstr>PowerPoint Presentation</vt:lpstr>
      <vt:lpstr>PowerPoint Presentation</vt:lpstr>
      <vt:lpstr>Ed Code for Substitute Coverage</vt:lpstr>
      <vt:lpstr>Executive Order for Substitute Flexibility</vt:lpstr>
      <vt:lpstr>Extended Substitute Requests</vt:lpstr>
      <vt:lpstr>Leave of Absences</vt:lpstr>
      <vt:lpstr>FMLA Absences: Time Reporting</vt:lpstr>
      <vt:lpstr>Returning from Formal Leave of Absence</vt:lpstr>
      <vt:lpstr>Questions</vt:lpstr>
      <vt:lpstr>PowerPoint Presentation</vt:lpstr>
    </vt:vector>
  </TitlesOfParts>
  <Company>Los Angeles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 ITEMS</dc:title>
  <dc:creator>Debbie Dillard</dc:creator>
  <cp:lastModifiedBy>Giron, Elizabeth</cp:lastModifiedBy>
  <cp:revision>108</cp:revision>
  <dcterms:created xsi:type="dcterms:W3CDTF">2018-04-17T18:57:15Z</dcterms:created>
  <dcterms:modified xsi:type="dcterms:W3CDTF">2022-02-18T22:12:18Z</dcterms:modified>
</cp:coreProperties>
</file>