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9" r:id="rId4"/>
    <p:sldMasterId id="2147483690" r:id="rId5"/>
    <p:sldMasterId id="2147483691" r:id="rId6"/>
  </p:sldMasterIdLst>
  <p:notesMasterIdLst>
    <p:notesMasterId r:id="rId26"/>
  </p:notesMasterIdLst>
  <p:sldIdLst>
    <p:sldId id="327" r:id="rId7"/>
    <p:sldId id="428" r:id="rId8"/>
    <p:sldId id="431" r:id="rId9"/>
    <p:sldId id="305" r:id="rId10"/>
    <p:sldId id="335" r:id="rId11"/>
    <p:sldId id="359" r:id="rId12"/>
    <p:sldId id="336" r:id="rId13"/>
    <p:sldId id="337" r:id="rId14"/>
    <p:sldId id="338" r:id="rId15"/>
    <p:sldId id="374" r:id="rId16"/>
    <p:sldId id="430" r:id="rId17"/>
    <p:sldId id="427" r:id="rId18"/>
    <p:sldId id="376" r:id="rId19"/>
    <p:sldId id="377" r:id="rId20"/>
    <p:sldId id="378" r:id="rId21"/>
    <p:sldId id="380" r:id="rId22"/>
    <p:sldId id="411" r:id="rId23"/>
    <p:sldId id="429" r:id="rId24"/>
    <p:sldId id="426" r:id="rId2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Medium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03"/>
    <a:srgbClr val="86CAFF"/>
    <a:srgbClr val="00B0F0"/>
    <a:srgbClr val="FF3700"/>
    <a:srgbClr val="E59228"/>
    <a:srgbClr val="FFC000"/>
    <a:srgbClr val="ED7D31"/>
    <a:srgbClr val="1262D0"/>
    <a:srgbClr val="005E32"/>
    <a:srgbClr val="E13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1" autoAdjust="0"/>
    <p:restoredTop sz="93476" autoAdjust="0"/>
  </p:normalViewPr>
  <p:slideViewPr>
    <p:cSldViewPr snapToGrid="0">
      <p:cViewPr>
        <p:scale>
          <a:sx n="150" d="100"/>
          <a:sy n="150" d="100"/>
        </p:scale>
        <p:origin x="4554" y="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4.xml"/><Relationship Id="rId41" Type="http://schemas.openxmlformats.org/officeDocument/2006/relationships/font" Target="fonts/font15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07T15:42:04.3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34 0 6592 0 0,'0'0'2369'0'0,"20"16"-978"0"0,-18-15-1409 0 0,-1 0 1 0 0,1 0 0 0 0,-1-1-1 0 0,1 1 1 0 0,0 0 0 0 0,0-1-1 0 0,-1 1 1 0 0,1-1 0 0 0,0 1-1 0 0,0-1 1 0 0,0 0 0 0 0,0 0-1 0 0,-1 0 1 0 0,1 0 0 0 0,0 0-1 0 0,0 0 1 0 0,0 0 0 0 0,0-1-1 0 0,0 1 1 0 0,-1-1 0 0 0,1 1-1 0 0,0-1 1 0 0,-1 0 0 0 0,1 0-1 0 0,0 0 1 0 0,-1 0 0 0 0,3-1 185 0 0,12-6 644 0 0,-3 7 8 0 0,-10 0-458 0 0,0 1 0 0 0,0 0 0 0 0,1 0 0 0 0,-1 0 0 0 0,5 1 0 0 0,17-4-362 0 0,-10 5 389 0 0,1-1 1 0 0,18 0 0 0 0,-25-1-311 0 0,-8 0-54 0 0,0 0 1 0 0,0 0 0 0 0,1 0 0 0 0,-1 1-1 0 0,0-1 1 0 0,0 0 0 0 0,0 1-1 0 0,0-1 1 0 0,0 1 0 0 0,0 0 0 0 0,2 0-1 0 0,-3 0-5 0 0,1-1 0 0 0,0 1 0 0 0,0-1 0 0 0,0 1 0 0 0,0-1 0 0 0,0 1 0 0 0,-1-1-1 0 0,1 0 1 0 0,0 1 0 0 0,0-1 0 0 0,0 0 0 0 0,0 0 0 0 0,0 0 0 0 0,0 0-1 0 0,0 0 1 0 0,1 0 0 0 0,34 4-58 0 0,77-4 465 0 0,-36 0-401 0 0,-63 1-14 0 0,5 0-13 0 0,-10-2-26 0 0,0 0 0 0 0,1 1 0 0 0,15 2 1 0 0,-16-2 2 0 0,-1 1 1 0 0,1-1-1 0 0,0 0 1 0 0,12-3 0 0 0,-14 2-31 0 0,-1 1 0 0 0,1 0 0 0 0,-1 0 0 0 0,13 1 1 0 0,5 1-128 0 0,66 2 553 0 0,-56-2-345 0 0,-22-1-18 0 0,0-1 0 0 0,17-1 0 0 0,-4 0-9 0 0,33 1 0 0 0,-18 1 0 0 0,109 1 0 0 0,-136-2 0 0 0,-4 0 0 0 0,0 0 0 0 0,14-2 0 0 0,17 2 0 0 0,-24 0 0 0 0,-14 0 0 0 0,0 1 0 0 0,-1-1 0 0 0,1 0 0 0 0,0 0 0 0 0,0-1 0 0 0,-1 1 0 0 0,1 0 0 0 0,0 0 0 0 0,1-1 0 0 0,-1 0 0 0 0,1 1 0 0 0,-1-1 0 0 0,0 1 0 0 0,0 0 0 0 0,0 0 0 0 0,1 0 0 0 0,-1 0 0 0 0,0 1 0 0 0,0-1 0 0 0,3 1 0 0 0,16 2 0 0 0,-17-2 0 0 0,0-1 0 0 0,-1 1 0 0 0,1-1 0 0 0,-1 1 0 0 0,1-1 0 0 0,-1 0 0 0 0,1-1 0 0 0,4 0 0 0 0,2 1-182 0 0,-7 0 134 0 0,-1 0 0 0 0,0 0 0 0 0,0 0 0 0 0,0 0 0 0 0,0-1 0 0 0,0 1 0 0 0,0-1 0 0 0,0 1 0 0 0,0-1 0 0 0,2-1 0 0 0,3 2-224 0 0,-23 0-1682 0 0,14 0 1953 0 0,0 0 0 0 0,0 0 1 0 0,0 0-1 0 0,0 0 0 0 0,0-1 1 0 0,0 1-1 0 0,-3-1 0 0 0,-23-4 111 0 0,2 0-230 0 0,11 2 465 0 0,0 1 0 0 0,0 0 0 0 0,0 1 0 0 0,-23 1 0 0 0,23 0-221 0 0,-210-6 1440 0 0,154 7-1427 0 0,28 0-18 0 0,-85 3-53 0 0,122-4-51 0 0,0 0 0 0 0,1 1-1 0 0,-1 0 1 0 0,1 0 0 0 0,-9 3-1 0 0,-29 5-14 0 0,5-5 0 0 0,-9 0-154 0 0,43-3 141 0 0,-1-1-1 0 0,0 1 1 0 0,0-1 0 0 0,-7 0 0 0 0,-12 1 159 0 0,3 2-41 0 0,-40-1 0 0 0,-9 1-81 0 0,3 5 512 0 0,56-6-537 0 0,5-1-63 0 0,0 0 0 0 0,-1 0 1 0 0,1-1-1 0 0,0 1 0 0 0,-8-2 0 0 0,7 1 154 0 0,1-1-1 0 0,-1 2 1 0 0,0-1-1 0 0,-9 3 0 0 0,-14 0 208 0 0,-57-1-441 0 0,32-2-468 0 0,54 0 703 0 0,-8-2 82 0 0,5 3-114 0 0,3 0 9 0 0,-24-7 977 0 0,22 6-1057 0 0,0 0-52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3573aad38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13573aad38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30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3573aad38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AL PLACEHOLDER GRAPHICS. IF WE USE THESE SLIDES I WILL USE CURRENT GRAPHICS</a:t>
            </a:r>
          </a:p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13573aad38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862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982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55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1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832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000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500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3573aad38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13573aad38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446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3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59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78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09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98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784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8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965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44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Dark">
  <p:cSld name="CUSTOM_1_1_1_1_1_1_1_1_1_1_1_3_1_1_1_1_1_4_1_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rgbClr val="3A4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103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/>
          <p:nvPr/>
        </p:nvSpPr>
        <p:spPr>
          <a:xfrm>
            <a:off x="0" y="1"/>
            <a:ext cx="9144000" cy="841800"/>
          </a:xfrm>
          <a:prstGeom prst="rect">
            <a:avLst/>
          </a:prstGeom>
          <a:gradFill>
            <a:gsLst>
              <a:gs pos="0">
                <a:srgbClr val="284298"/>
              </a:gs>
              <a:gs pos="99000">
                <a:srgbClr val="1969B3">
                  <a:alpha val="53725"/>
                </a:srgbClr>
              </a:gs>
              <a:gs pos="100000">
                <a:srgbClr val="1969B3">
                  <a:alpha val="53725"/>
                </a:srgbClr>
              </a:gs>
            </a:gsLst>
            <a:lin ang="959990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title" idx="2"/>
          </p:nvPr>
        </p:nvSpPr>
        <p:spPr>
          <a:xfrm>
            <a:off x="1767000" y="129275"/>
            <a:ext cx="7097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3"/>
          </p:nvPr>
        </p:nvSpPr>
        <p:spPr>
          <a:xfrm>
            <a:off x="273625" y="1040075"/>
            <a:ext cx="8668200" cy="3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AutoNum type="arabicPeriod"/>
              <a:defRPr sz="140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rabi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rabi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2">
  <p:cSld name="1_Title Slide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9" name="Google Shape;15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3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/>
          <p:nvPr/>
        </p:nvSpPr>
        <p:spPr>
          <a:xfrm rot="10800000">
            <a:off x="0" y="4536599"/>
            <a:ext cx="9144000" cy="606900"/>
          </a:xfrm>
          <a:prstGeom prst="rect">
            <a:avLst/>
          </a:prstGeom>
          <a:gradFill>
            <a:gsLst>
              <a:gs pos="0">
                <a:srgbClr val="284298"/>
              </a:gs>
              <a:gs pos="99000">
                <a:srgbClr val="1969B3">
                  <a:alpha val="53725"/>
                </a:srgbClr>
              </a:gs>
              <a:gs pos="100000">
                <a:srgbClr val="1969B3">
                  <a:alpha val="53725"/>
                </a:srgbClr>
              </a:gs>
            </a:gsLst>
            <a:lin ang="959990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881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541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>
            <a:gsLst>
              <a:gs pos="0">
                <a:srgbClr val="284298"/>
              </a:gs>
              <a:gs pos="100000">
                <a:srgbClr val="1969B3"/>
              </a:gs>
            </a:gsLst>
            <a:lin ang="18900044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91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459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110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12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424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204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681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94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Green">
  <p:cSld name="1 column - Small Header - Green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0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162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Blue">
  <p:cSld name="1 column - Small Header - Blue"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000">
                <a:solidFill>
                  <a:schemeClr val="dk1"/>
                </a:solidFill>
              </a:defRPr>
            </a:lvl1pPr>
            <a:lvl2pPr lvl="1" rtl="0">
              <a:buNone/>
              <a:defRPr sz="1000">
                <a:solidFill>
                  <a:schemeClr val="dk1"/>
                </a:solidFill>
              </a:defRPr>
            </a:lvl2pPr>
            <a:lvl3pPr lvl="2" rtl="0">
              <a:buNone/>
              <a:defRPr sz="1000">
                <a:solidFill>
                  <a:schemeClr val="dk1"/>
                </a:solidFill>
              </a:defRPr>
            </a:lvl3pPr>
            <a:lvl4pPr lvl="3" rtl="0">
              <a:buNone/>
              <a:defRPr sz="1000">
                <a:solidFill>
                  <a:schemeClr val="dk1"/>
                </a:solidFill>
              </a:defRPr>
            </a:lvl4pPr>
            <a:lvl5pPr lvl="4" rtl="0">
              <a:buNone/>
              <a:defRPr sz="1000">
                <a:solidFill>
                  <a:schemeClr val="dk1"/>
                </a:solidFill>
              </a:defRPr>
            </a:lvl5pPr>
            <a:lvl6pPr lvl="5" rtl="0">
              <a:buNone/>
              <a:defRPr sz="1000">
                <a:solidFill>
                  <a:schemeClr val="dk1"/>
                </a:solidFill>
              </a:defRPr>
            </a:lvl6pPr>
            <a:lvl7pPr lvl="6" rtl="0">
              <a:buNone/>
              <a:defRPr sz="1000">
                <a:solidFill>
                  <a:schemeClr val="dk1"/>
                </a:solidFill>
              </a:defRPr>
            </a:lvl7pPr>
            <a:lvl8pPr lvl="7" rtl="0">
              <a:buNone/>
              <a:defRPr sz="1000">
                <a:solidFill>
                  <a:schemeClr val="dk1"/>
                </a:solidFill>
              </a:defRPr>
            </a:lvl8pPr>
            <a:lvl9pPr lvl="8" rtl="0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44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63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07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000000"/>
          </a:solidFill>
          <a:latin typeface="Poppins" panose="00000500000000000000" pitchFamily="2" charset="0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848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839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1493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839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SchoolExperienceSurvey@lausd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839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1493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77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4850" y="330200"/>
            <a:ext cx="10407650" cy="69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1"/>
          <p:cNvSpPr txBox="1"/>
          <p:nvPr/>
        </p:nvSpPr>
        <p:spPr>
          <a:xfrm>
            <a:off x="843318" y="1475582"/>
            <a:ext cx="7457359" cy="253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4400" b="1" cap="small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School Experience Survey: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br>
              <a:rPr lang="en" sz="800" b="1" cap="small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</a:br>
            <a:r>
              <a:rPr lang="en" sz="54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H</a:t>
            </a:r>
            <a:r>
              <a:rPr lang="en" sz="5400" b="1" i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ow to Access School Results</a:t>
            </a:r>
            <a:endParaRPr sz="5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4CA046-0A84-26BA-AF86-E874D0148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47" y="355380"/>
            <a:ext cx="3317500" cy="964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51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77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4851" y="-47624"/>
            <a:ext cx="10412899" cy="748652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1"/>
          <p:cNvSpPr txBox="1"/>
          <p:nvPr/>
        </p:nvSpPr>
        <p:spPr>
          <a:xfrm>
            <a:off x="230923" y="1723232"/>
            <a:ext cx="8682147" cy="146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8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School Experience Survey: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86CA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Student Subgroup Results Dashboard</a:t>
            </a:r>
            <a:endParaRPr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ADD0445-0965-3620-FD10-EFF94CD8A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46" y="412530"/>
            <a:ext cx="3317500" cy="964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94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1EED854-E1CA-9D7A-F852-7F4132C1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" t="23860" r="1709" b="15897"/>
          <a:stretch/>
        </p:blipFill>
        <p:spPr bwMode="auto">
          <a:xfrm>
            <a:off x="177874" y="779789"/>
            <a:ext cx="7854530" cy="4271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Where Do I Go for My School’s SES Student Subgroup Results?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AC6C4A-46F0-5EF7-355E-655906B95A2B}"/>
              </a:ext>
            </a:extLst>
          </p:cNvPr>
          <p:cNvSpPr txBox="1">
            <a:spLocks/>
          </p:cNvSpPr>
          <p:nvPr/>
        </p:nvSpPr>
        <p:spPr>
          <a:xfrm>
            <a:off x="295762" y="508898"/>
            <a:ext cx="6212194" cy="273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haroni" pitchFamily="2" charset="-79"/>
              </a:rPr>
              <a:t>1.</a:t>
            </a:r>
            <a:r>
              <a:rPr lang="en-US" sz="1400" b="1" dirty="0">
                <a:latin typeface="Arial"/>
                <a:cs typeface="Aharoni" pitchFamily="2" charset="-79"/>
              </a:rPr>
              <a:t> Go to this site: 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  <a:sym typeface="Arial"/>
                <a:hlinkClick r:id="rId4"/>
              </a:rPr>
              <a:t>https://achieve.lausd.net/SchoolExperienceSurvey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E3F3C7-96CB-C862-DD17-1BA01BE261FC}"/>
              </a:ext>
            </a:extLst>
          </p:cNvPr>
          <p:cNvSpPr txBox="1"/>
          <p:nvPr/>
        </p:nvSpPr>
        <p:spPr>
          <a:xfrm>
            <a:off x="7287491" y="511906"/>
            <a:ext cx="1728758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here to access </a:t>
            </a:r>
            <a:r>
              <a:rPr lang="en-US" sz="1200" dirty="0"/>
              <a:t>ALL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Survey Results Dashboards</a:t>
            </a:r>
          </a:p>
        </p:txBody>
      </p:sp>
      <p:sp>
        <p:nvSpPr>
          <p:cNvPr id="10" name="Arrow: Down 1">
            <a:extLst>
              <a:ext uri="{FF2B5EF4-FFF2-40B4-BE49-F238E27FC236}">
                <a16:creationId xmlns:a16="http://schemas.microsoft.com/office/drawing/2014/main" id="{B13E5618-ABA9-4B5A-063C-06E37A2016CA}"/>
              </a:ext>
            </a:extLst>
          </p:cNvPr>
          <p:cNvSpPr/>
          <p:nvPr/>
        </p:nvSpPr>
        <p:spPr>
          <a:xfrm rot="4244638">
            <a:off x="7915119" y="882532"/>
            <a:ext cx="234570" cy="90711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2FB32-376E-F07D-94CC-B5F60558C93E}"/>
              </a:ext>
            </a:extLst>
          </p:cNvPr>
          <p:cNvSpPr txBox="1"/>
          <p:nvPr/>
        </p:nvSpPr>
        <p:spPr>
          <a:xfrm>
            <a:off x="7225648" y="2592363"/>
            <a:ext cx="174567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FYI: You can also click on “SES Results” to go to the page with all available survey results dashboards.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5A37AC8-D266-3418-A750-833F04E60343}"/>
              </a:ext>
            </a:extLst>
          </p:cNvPr>
          <p:cNvSpPr/>
          <p:nvPr/>
        </p:nvSpPr>
        <p:spPr>
          <a:xfrm rot="5400000">
            <a:off x="6939108" y="2660854"/>
            <a:ext cx="45719" cy="5550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80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2574D0-B601-55B9-CD0B-362D471C5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0" t="24459" r="63965" b="39130"/>
          <a:stretch/>
        </p:blipFill>
        <p:spPr bwMode="auto">
          <a:xfrm>
            <a:off x="105192" y="915165"/>
            <a:ext cx="8047070" cy="4200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Links to ALL SES Results Dashboards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47F07-5B2C-1029-0561-B3450E03B471}"/>
              </a:ext>
            </a:extLst>
          </p:cNvPr>
          <p:cNvSpPr txBox="1"/>
          <p:nvPr/>
        </p:nvSpPr>
        <p:spPr>
          <a:xfrm>
            <a:off x="5502405" y="1117400"/>
            <a:ext cx="2481298" cy="1169551"/>
          </a:xfrm>
          <a:prstGeom prst="rect">
            <a:avLst/>
          </a:prstGeom>
          <a:solidFill>
            <a:schemeClr val="bg1"/>
          </a:solidFill>
          <a:ln w="38100">
            <a:solidFill>
              <a:srgbClr val="FF3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this page you will find the link to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2021-22 Survey Results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ashboard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as well as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 Subgroups Results Dashboard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94;p49">
            <a:extLst>
              <a:ext uri="{FF2B5EF4-FFF2-40B4-BE49-F238E27FC236}">
                <a16:creationId xmlns:a16="http://schemas.microsoft.com/office/drawing/2014/main" id="{83832888-70B6-0808-B374-27346BA06805}"/>
              </a:ext>
            </a:extLst>
          </p:cNvPr>
          <p:cNvSpPr/>
          <p:nvPr/>
        </p:nvSpPr>
        <p:spPr>
          <a:xfrm>
            <a:off x="129916" y="539147"/>
            <a:ext cx="8829758" cy="273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43F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Results Dashboard Links: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/>
              </a:rPr>
              <a:t>https://achieve.lausd.net/Page/14935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C9F6-8AD0-DE06-352F-F24A551B698E}"/>
              </a:ext>
            </a:extLst>
          </p:cNvPr>
          <p:cNvSpPr/>
          <p:nvPr/>
        </p:nvSpPr>
        <p:spPr>
          <a:xfrm>
            <a:off x="2265218" y="1345335"/>
            <a:ext cx="1759527" cy="608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Arrow: Down 1">
            <a:extLst>
              <a:ext uri="{FF2B5EF4-FFF2-40B4-BE49-F238E27FC236}">
                <a16:creationId xmlns:a16="http://schemas.microsoft.com/office/drawing/2014/main" id="{95615113-C8FC-C90D-16CA-D55ACD2432E8}"/>
              </a:ext>
            </a:extLst>
          </p:cNvPr>
          <p:cNvSpPr/>
          <p:nvPr/>
        </p:nvSpPr>
        <p:spPr>
          <a:xfrm rot="5400000">
            <a:off x="4635186" y="889504"/>
            <a:ext cx="239634" cy="160134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B32CE-31EA-49A3-76E8-A6E4CB8FCA3F}"/>
              </a:ext>
            </a:extLst>
          </p:cNvPr>
          <p:cNvSpPr/>
          <p:nvPr/>
        </p:nvSpPr>
        <p:spPr>
          <a:xfrm>
            <a:off x="2291120" y="3252128"/>
            <a:ext cx="2176971" cy="5232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Arrow: Down 1">
            <a:extLst>
              <a:ext uri="{FF2B5EF4-FFF2-40B4-BE49-F238E27FC236}">
                <a16:creationId xmlns:a16="http://schemas.microsoft.com/office/drawing/2014/main" id="{BFDC9423-7418-4CD6-1719-2A7082CC3A99}"/>
              </a:ext>
            </a:extLst>
          </p:cNvPr>
          <p:cNvSpPr/>
          <p:nvPr/>
        </p:nvSpPr>
        <p:spPr>
          <a:xfrm rot="4056698">
            <a:off x="4530575" y="1409595"/>
            <a:ext cx="239634" cy="289372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81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13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193090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Student Subgroup SES Results Dashboard</a:t>
            </a:r>
            <a:endParaRPr lang="en-US" sz="2200" b="1" dirty="0">
              <a:solidFill>
                <a:srgbClr val="00287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3565F-CA05-0A8D-40C6-35843B0739B8}"/>
              </a:ext>
            </a:extLst>
          </p:cNvPr>
          <p:cNvSpPr txBox="1"/>
          <p:nvPr/>
        </p:nvSpPr>
        <p:spPr>
          <a:xfrm>
            <a:off x="116470" y="686438"/>
            <a:ext cx="89110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Survey results for each school are available in the SES Student Subgroup Dashboard: </a:t>
            </a:r>
            <a:r>
              <a:rPr lang="en-US" sz="2000" u="sng" dirty="0">
                <a:solidFill>
                  <a:srgbClr val="0000FF"/>
                </a:solidFill>
                <a:cs typeface="Aharoni" pitchFamily="2" charset="-79"/>
              </a:rPr>
              <a:t>https://achieve.lausd.net/Page/18194</a:t>
            </a:r>
            <a:endParaRPr lang="en-US" sz="2000" dirty="0">
              <a:solidFill>
                <a:srgbClr val="2B6EAB"/>
              </a:solidFill>
            </a:endParaRP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Key areas to look for on main page of dashboard</a:t>
            </a:r>
            <a:r>
              <a:rPr lang="en-US" sz="2400" dirty="0"/>
              <a:t>: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School Name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Category &amp; Content Area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“All” students + Grade Levels + 10 student subgroups (gender, race/ethnicity, programs) results for each item.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Things to Note</a:t>
            </a:r>
            <a:r>
              <a:rPr lang="en-US" sz="2400" dirty="0"/>
              <a:t>: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Number of responses to each item (if &lt;11, results are suppressed)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Overlay comparison of school and LAUSD results. District results are gray bars behind various-colored bars indicating school results.</a:t>
            </a:r>
          </a:p>
        </p:txBody>
      </p:sp>
    </p:spTree>
    <p:extLst>
      <p:ext uri="{BB962C8B-B14F-4D97-AF65-F5344CB8AC3E}">
        <p14:creationId xmlns:p14="http://schemas.microsoft.com/office/powerpoint/2010/main" val="219545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76A6AF3-7083-C095-907B-57A40F382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" t="12871" r="8247" b="21714"/>
          <a:stretch/>
        </p:blipFill>
        <p:spPr bwMode="auto">
          <a:xfrm>
            <a:off x="609600" y="463871"/>
            <a:ext cx="7848600" cy="4387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14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71170"/>
            <a:ext cx="8911061" cy="33806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Student Subgroup SES Results Dashboard:   Main Page</a:t>
            </a:r>
            <a:endParaRPr lang="en-US" sz="2200" b="1" dirty="0">
              <a:solidFill>
                <a:srgbClr val="00287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866A6-4D4E-EBCC-D036-2E3BD574052F}"/>
              </a:ext>
            </a:extLst>
          </p:cNvPr>
          <p:cNvSpPr/>
          <p:nvPr/>
        </p:nvSpPr>
        <p:spPr>
          <a:xfrm>
            <a:off x="5008418" y="2822494"/>
            <a:ext cx="3449782" cy="420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9268DC-706B-7A15-0A1C-B9F13DD86E40}"/>
              </a:ext>
            </a:extLst>
          </p:cNvPr>
          <p:cNvSpPr txBox="1">
            <a:spLocks/>
          </p:cNvSpPr>
          <p:nvPr/>
        </p:nvSpPr>
        <p:spPr>
          <a:xfrm>
            <a:off x="3437210" y="2012004"/>
            <a:ext cx="1257300" cy="4205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10 Subgroups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rrow: Down 1">
            <a:extLst>
              <a:ext uri="{FF2B5EF4-FFF2-40B4-BE49-F238E27FC236}">
                <a16:creationId xmlns:a16="http://schemas.microsoft.com/office/drawing/2014/main" id="{02B61760-85AF-08FF-E06F-262C73E77A74}"/>
              </a:ext>
            </a:extLst>
          </p:cNvPr>
          <p:cNvSpPr/>
          <p:nvPr/>
        </p:nvSpPr>
        <p:spPr>
          <a:xfrm rot="18662207">
            <a:off x="4836994" y="2203140"/>
            <a:ext cx="182938" cy="785931"/>
          </a:xfrm>
          <a:prstGeom prst="downArrow">
            <a:avLst>
              <a:gd name="adj1" fmla="val 6779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425B7A-BD55-9A67-BDB3-0287AA4FB854}"/>
              </a:ext>
            </a:extLst>
          </p:cNvPr>
          <p:cNvSpPr/>
          <p:nvPr/>
        </p:nvSpPr>
        <p:spPr>
          <a:xfrm>
            <a:off x="2423453" y="2856068"/>
            <a:ext cx="762002" cy="386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" name="Arrow: Down 1">
            <a:extLst>
              <a:ext uri="{FF2B5EF4-FFF2-40B4-BE49-F238E27FC236}">
                <a16:creationId xmlns:a16="http://schemas.microsoft.com/office/drawing/2014/main" id="{28B363B1-037C-E827-3856-7CD87B19D176}"/>
              </a:ext>
            </a:extLst>
          </p:cNvPr>
          <p:cNvSpPr/>
          <p:nvPr/>
        </p:nvSpPr>
        <p:spPr>
          <a:xfrm rot="2738970">
            <a:off x="3070988" y="2142311"/>
            <a:ext cx="182938" cy="906512"/>
          </a:xfrm>
          <a:prstGeom prst="downArrow">
            <a:avLst>
              <a:gd name="adj1" fmla="val 6779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8BFA0-16D1-3736-D038-9F2A40CF6EE8}"/>
              </a:ext>
            </a:extLst>
          </p:cNvPr>
          <p:cNvSpPr/>
          <p:nvPr/>
        </p:nvSpPr>
        <p:spPr>
          <a:xfrm>
            <a:off x="1992259" y="2857129"/>
            <a:ext cx="300668" cy="386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CEA580-D3F1-F396-FD88-50BB5A846648}"/>
              </a:ext>
            </a:extLst>
          </p:cNvPr>
          <p:cNvSpPr txBox="1">
            <a:spLocks/>
          </p:cNvSpPr>
          <p:nvPr/>
        </p:nvSpPr>
        <p:spPr>
          <a:xfrm>
            <a:off x="254671" y="2743200"/>
            <a:ext cx="1024783" cy="4998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All students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rrow: Down 1">
            <a:extLst>
              <a:ext uri="{FF2B5EF4-FFF2-40B4-BE49-F238E27FC236}">
                <a16:creationId xmlns:a16="http://schemas.microsoft.com/office/drawing/2014/main" id="{E773FA22-8901-5428-9002-BA72377918AA}"/>
              </a:ext>
            </a:extLst>
          </p:cNvPr>
          <p:cNvSpPr/>
          <p:nvPr/>
        </p:nvSpPr>
        <p:spPr>
          <a:xfrm rot="16200000">
            <a:off x="1534775" y="2678144"/>
            <a:ext cx="142891" cy="785931"/>
          </a:xfrm>
          <a:prstGeom prst="downArrow">
            <a:avLst>
              <a:gd name="adj1" fmla="val 6779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4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6844D5A2-A78A-2F26-7F09-44ADA345E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" t="12871" r="8247" b="52346"/>
          <a:stretch/>
        </p:blipFill>
        <p:spPr bwMode="auto">
          <a:xfrm>
            <a:off x="105192" y="849774"/>
            <a:ext cx="8911061" cy="3033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15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193090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Student Subgroup SES Results Dashboard: Selecting School and Category</a:t>
            </a:r>
            <a:endParaRPr lang="en-US" sz="1800" b="1" dirty="0">
              <a:solidFill>
                <a:srgbClr val="00287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F9B163-7E9E-0D1C-1E93-4953F1B8BA4C}"/>
              </a:ext>
            </a:extLst>
          </p:cNvPr>
          <p:cNvSpPr txBox="1">
            <a:spLocks/>
          </p:cNvSpPr>
          <p:nvPr/>
        </p:nvSpPr>
        <p:spPr>
          <a:xfrm>
            <a:off x="336624" y="3985337"/>
            <a:ext cx="3237849" cy="65668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Step 1.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Use pull-down menu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to choose </a:t>
            </a: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School Name</a:t>
            </a: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5E2D32A6-2326-412F-B90A-35FB2D174434}"/>
              </a:ext>
            </a:extLst>
          </p:cNvPr>
          <p:cNvSpPr/>
          <p:nvPr/>
        </p:nvSpPr>
        <p:spPr>
          <a:xfrm rot="14609574">
            <a:off x="3542946" y="2775919"/>
            <a:ext cx="325573" cy="174654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F9EA7D-0706-C500-C8B1-FE0FC08AC69D}"/>
              </a:ext>
            </a:extLst>
          </p:cNvPr>
          <p:cNvSpPr txBox="1">
            <a:spLocks/>
          </p:cNvSpPr>
          <p:nvPr/>
        </p:nvSpPr>
        <p:spPr>
          <a:xfrm>
            <a:off x="7486650" y="1088407"/>
            <a:ext cx="1283249" cy="5652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Click here to create PDF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rrow: Down 1">
            <a:extLst>
              <a:ext uri="{FF2B5EF4-FFF2-40B4-BE49-F238E27FC236}">
                <a16:creationId xmlns:a16="http://schemas.microsoft.com/office/drawing/2014/main" id="{0D1C2471-3A49-28CE-903A-C0E783253954}"/>
              </a:ext>
            </a:extLst>
          </p:cNvPr>
          <p:cNvSpPr/>
          <p:nvPr/>
        </p:nvSpPr>
        <p:spPr>
          <a:xfrm>
            <a:off x="8028707" y="1603668"/>
            <a:ext cx="204237" cy="47499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36A64-C143-4C1B-5F17-CF53BC63E912}"/>
              </a:ext>
            </a:extLst>
          </p:cNvPr>
          <p:cNvSpPr txBox="1">
            <a:spLocks/>
          </p:cNvSpPr>
          <p:nvPr/>
        </p:nvSpPr>
        <p:spPr>
          <a:xfrm>
            <a:off x="4496654" y="4042597"/>
            <a:ext cx="2993358" cy="63025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Step 2.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Select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Category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i="1" dirty="0">
                <a:solidFill>
                  <a:srgbClr val="FF0000"/>
                </a:solidFill>
                <a:cs typeface="Aharoni" pitchFamily="2" charset="-79"/>
              </a:rPr>
              <a:t>(e.g. Academics, Academic Focus)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4" name="Arrow: Down 1">
            <a:extLst>
              <a:ext uri="{FF2B5EF4-FFF2-40B4-BE49-F238E27FC236}">
                <a16:creationId xmlns:a16="http://schemas.microsoft.com/office/drawing/2014/main" id="{040B1531-EE63-C05F-93DD-0479A0608A9E}"/>
              </a:ext>
            </a:extLst>
          </p:cNvPr>
          <p:cNvSpPr/>
          <p:nvPr/>
        </p:nvSpPr>
        <p:spPr>
          <a:xfrm rot="14609574">
            <a:off x="7890023" y="2788418"/>
            <a:ext cx="325573" cy="175644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16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193090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SES Dashboard:  Social-Emotional Learning (SEL) Items</a:t>
            </a:r>
            <a:endParaRPr lang="en-US" sz="2200" b="1" dirty="0">
              <a:solidFill>
                <a:srgbClr val="002870"/>
              </a:solidFill>
            </a:endParaRPr>
          </a:p>
        </p:txBody>
      </p:sp>
      <p:pic>
        <p:nvPicPr>
          <p:cNvPr id="2" name="Picture 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6AB34883-1EE9-8F79-85C7-026229142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30" t="15130" r="50598" b="33971"/>
          <a:stretch/>
        </p:blipFill>
        <p:spPr bwMode="auto">
          <a:xfrm>
            <a:off x="2290030" y="678762"/>
            <a:ext cx="6610576" cy="4271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58AFCC9-F32E-8727-27B2-F080BF8A5E91}"/>
              </a:ext>
            </a:extLst>
          </p:cNvPr>
          <p:cNvSpPr/>
          <p:nvPr/>
        </p:nvSpPr>
        <p:spPr>
          <a:xfrm>
            <a:off x="2405677" y="3078304"/>
            <a:ext cx="6494929" cy="555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6C9164-605F-34B0-1C61-C34630D402EE}"/>
              </a:ext>
            </a:extLst>
          </p:cNvPr>
          <p:cNvSpPr txBox="1">
            <a:spLocks/>
          </p:cNvSpPr>
          <p:nvPr/>
        </p:nvSpPr>
        <p:spPr>
          <a:xfrm>
            <a:off x="7482840" y="1314560"/>
            <a:ext cx="1417766" cy="55580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FF0000"/>
                </a:solidFill>
                <a:cs typeface="Aharoni" pitchFamily="2" charset="-79"/>
              </a:rPr>
              <a:t>“Social-Emotional Learning” Content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FF0000"/>
                </a:solidFill>
                <a:cs typeface="Aharoni" pitchFamily="2" charset="-79"/>
              </a:rPr>
              <a:t>Area (1 of 6)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Arrow: Down 1">
            <a:extLst>
              <a:ext uri="{FF2B5EF4-FFF2-40B4-BE49-F238E27FC236}">
                <a16:creationId xmlns:a16="http://schemas.microsoft.com/office/drawing/2014/main" id="{90F3A9F8-3106-9B5E-8BC2-916C132E09AE}"/>
              </a:ext>
            </a:extLst>
          </p:cNvPr>
          <p:cNvSpPr/>
          <p:nvPr/>
        </p:nvSpPr>
        <p:spPr>
          <a:xfrm rot="3350669">
            <a:off x="7425425" y="1699611"/>
            <a:ext cx="107045" cy="636607"/>
          </a:xfrm>
          <a:prstGeom prst="downArrow">
            <a:avLst>
              <a:gd name="adj1" fmla="val 6779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B1571-E7EF-D8EC-469F-0133ADA33536}"/>
              </a:ext>
            </a:extLst>
          </p:cNvPr>
          <p:cNvSpPr txBox="1"/>
          <p:nvPr/>
        </p:nvSpPr>
        <p:spPr>
          <a:xfrm>
            <a:off x="357889" y="1569519"/>
            <a:ext cx="1581781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Note “Overall” results for each Content Area</a:t>
            </a:r>
          </a:p>
        </p:txBody>
      </p:sp>
      <p:sp>
        <p:nvSpPr>
          <p:cNvPr id="17" name="Arrow: Down 1">
            <a:extLst>
              <a:ext uri="{FF2B5EF4-FFF2-40B4-BE49-F238E27FC236}">
                <a16:creationId xmlns:a16="http://schemas.microsoft.com/office/drawing/2014/main" id="{E35AB5E3-058C-8072-9D09-951C3D102C71}"/>
              </a:ext>
            </a:extLst>
          </p:cNvPr>
          <p:cNvSpPr/>
          <p:nvPr/>
        </p:nvSpPr>
        <p:spPr>
          <a:xfrm rot="19237330">
            <a:off x="2091144" y="2172668"/>
            <a:ext cx="199528" cy="122031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77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4850" y="311150"/>
            <a:ext cx="10419248" cy="698170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1"/>
          <p:cNvSpPr txBox="1"/>
          <p:nvPr/>
        </p:nvSpPr>
        <p:spPr>
          <a:xfrm>
            <a:off x="460811" y="1829240"/>
            <a:ext cx="8222372" cy="176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Survey: </a:t>
            </a:r>
            <a:r>
              <a:rPr kumimoji="0" lang="en" sz="6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Support</a:t>
            </a:r>
            <a:endParaRPr kumimoji="0" sz="66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51DC451-02E9-31EA-F81E-C377C796C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47" y="488730"/>
            <a:ext cx="3317500" cy="96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1EED854-E1CA-9D7A-F852-7F4132C1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" t="23860" r="1709" b="15897"/>
          <a:stretch/>
        </p:blipFill>
        <p:spPr bwMode="auto">
          <a:xfrm>
            <a:off x="127747" y="779789"/>
            <a:ext cx="7854530" cy="4271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47F07-5B2C-1029-0561-B3450E03B471}"/>
              </a:ext>
            </a:extLst>
          </p:cNvPr>
          <p:cNvSpPr txBox="1"/>
          <p:nvPr/>
        </p:nvSpPr>
        <p:spPr>
          <a:xfrm>
            <a:off x="3170012" y="997945"/>
            <a:ext cx="235635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3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this page you will find the link to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2021-22 Survey Results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dashboard as well as useful information like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Resources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and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Survey Questions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94;p49">
            <a:extLst>
              <a:ext uri="{FF2B5EF4-FFF2-40B4-BE49-F238E27FC236}">
                <a16:creationId xmlns:a16="http://schemas.microsoft.com/office/drawing/2014/main" id="{83832888-70B6-0808-B374-27346BA06805}"/>
              </a:ext>
            </a:extLst>
          </p:cNvPr>
          <p:cNvSpPr/>
          <p:nvPr/>
        </p:nvSpPr>
        <p:spPr>
          <a:xfrm>
            <a:off x="129916" y="539147"/>
            <a:ext cx="8829758" cy="273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43F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 Website: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/>
              </a:rPr>
              <a:t>https://achieve.lausd.net/Page/8397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C9F6-8AD0-DE06-352F-F24A551B698E}"/>
              </a:ext>
            </a:extLst>
          </p:cNvPr>
          <p:cNvSpPr/>
          <p:nvPr/>
        </p:nvSpPr>
        <p:spPr>
          <a:xfrm>
            <a:off x="5973989" y="1276711"/>
            <a:ext cx="1868934" cy="456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Arrow: Down 1">
            <a:extLst>
              <a:ext uri="{FF2B5EF4-FFF2-40B4-BE49-F238E27FC236}">
                <a16:creationId xmlns:a16="http://schemas.microsoft.com/office/drawing/2014/main" id="{95615113-C8FC-C90D-16CA-D55ACD2432E8}"/>
              </a:ext>
            </a:extLst>
          </p:cNvPr>
          <p:cNvSpPr/>
          <p:nvPr/>
        </p:nvSpPr>
        <p:spPr>
          <a:xfrm rot="16544227">
            <a:off x="5537474" y="846315"/>
            <a:ext cx="239634" cy="119377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B014E-9594-51C0-B6A8-999CCFE95799}"/>
              </a:ext>
            </a:extLst>
          </p:cNvPr>
          <p:cNvSpPr/>
          <p:nvPr/>
        </p:nvSpPr>
        <p:spPr>
          <a:xfrm>
            <a:off x="5973989" y="3681307"/>
            <a:ext cx="596348" cy="2825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9BF9262B-5F27-BC10-EF60-3E9C67697298}"/>
              </a:ext>
            </a:extLst>
          </p:cNvPr>
          <p:cNvSpPr/>
          <p:nvPr/>
        </p:nvSpPr>
        <p:spPr>
          <a:xfrm rot="20233027">
            <a:off x="5602104" y="2053168"/>
            <a:ext cx="239634" cy="17876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B32CE-31EA-49A3-76E8-A6E4CB8FCA3F}"/>
              </a:ext>
            </a:extLst>
          </p:cNvPr>
          <p:cNvSpPr/>
          <p:nvPr/>
        </p:nvSpPr>
        <p:spPr>
          <a:xfrm>
            <a:off x="6044002" y="4282417"/>
            <a:ext cx="805371" cy="28251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Arrow: Down 1">
            <a:extLst>
              <a:ext uri="{FF2B5EF4-FFF2-40B4-BE49-F238E27FC236}">
                <a16:creationId xmlns:a16="http://schemas.microsoft.com/office/drawing/2014/main" id="{BFDC9423-7418-4CD6-1719-2A7082CC3A99}"/>
              </a:ext>
            </a:extLst>
          </p:cNvPr>
          <p:cNvSpPr/>
          <p:nvPr/>
        </p:nvSpPr>
        <p:spPr>
          <a:xfrm rot="19152587">
            <a:off x="5112425" y="2046194"/>
            <a:ext cx="239634" cy="261240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10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59216" y="149718"/>
            <a:ext cx="8825568" cy="4683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Support Team Contact Information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 panose="00000500000000000000" pitchFamily="2" charset="0"/>
                <a:cs typeface="Arial"/>
                <a:sym typeface="Arial"/>
              </a:rPr>
              <a:t>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59A14083-9BA8-7C8C-DB0E-94DE68F1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02" y="846253"/>
            <a:ext cx="2996196" cy="1823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FEB08-E82E-617E-6D74-E25FD4DE4907}"/>
              </a:ext>
            </a:extLst>
          </p:cNvPr>
          <p:cNvSpPr txBox="1"/>
          <p:nvPr/>
        </p:nvSpPr>
        <p:spPr>
          <a:xfrm>
            <a:off x="192598" y="2814688"/>
            <a:ext cx="8675737" cy="203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you have any questions about the Survey, please send an email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1" i="1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97B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School Experience Survey Support Team.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Email Address: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SchoolExperienceSurvey@lausd.net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71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1EED854-E1CA-9D7A-F852-7F4132C1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" t="23860" r="1709" b="15897"/>
          <a:stretch/>
        </p:blipFill>
        <p:spPr bwMode="auto">
          <a:xfrm>
            <a:off x="127747" y="779789"/>
            <a:ext cx="7854530" cy="4271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Where Do I Go for My School’s SES Results?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AC6C4A-46F0-5EF7-355E-655906B95A2B}"/>
              </a:ext>
            </a:extLst>
          </p:cNvPr>
          <p:cNvSpPr txBox="1">
            <a:spLocks/>
          </p:cNvSpPr>
          <p:nvPr/>
        </p:nvSpPr>
        <p:spPr>
          <a:xfrm>
            <a:off x="295762" y="508898"/>
            <a:ext cx="6212194" cy="273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haroni" pitchFamily="2" charset="-79"/>
              </a:rPr>
              <a:t>1.</a:t>
            </a:r>
            <a:r>
              <a:rPr lang="en-US" sz="1400" b="1" dirty="0">
                <a:latin typeface="Arial"/>
                <a:cs typeface="Aharoni" pitchFamily="2" charset="-79"/>
              </a:rPr>
              <a:t> Go to this site: 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  <a:sym typeface="Arial"/>
                <a:hlinkClick r:id="rId4"/>
              </a:rPr>
              <a:t>https://achieve.lausd.net/SchoolExperienceSurvey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E3F3C7-96CB-C862-DD17-1BA01BE261FC}"/>
              </a:ext>
            </a:extLst>
          </p:cNvPr>
          <p:cNvSpPr txBox="1"/>
          <p:nvPr/>
        </p:nvSpPr>
        <p:spPr>
          <a:xfrm>
            <a:off x="6979444" y="511906"/>
            <a:ext cx="2036805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here to access the Survey Results Dashboard for each school’s results</a:t>
            </a:r>
          </a:p>
        </p:txBody>
      </p:sp>
      <p:sp>
        <p:nvSpPr>
          <p:cNvPr id="10" name="Arrow: Down 1">
            <a:extLst>
              <a:ext uri="{FF2B5EF4-FFF2-40B4-BE49-F238E27FC236}">
                <a16:creationId xmlns:a16="http://schemas.microsoft.com/office/drawing/2014/main" id="{B13E5618-ABA9-4B5A-063C-06E37A2016CA}"/>
              </a:ext>
            </a:extLst>
          </p:cNvPr>
          <p:cNvSpPr/>
          <p:nvPr/>
        </p:nvSpPr>
        <p:spPr>
          <a:xfrm rot="4244638">
            <a:off x="7964218" y="889459"/>
            <a:ext cx="234570" cy="90711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D774E-7CA3-8260-A4C2-508B77F30106}"/>
              </a:ext>
            </a:extLst>
          </p:cNvPr>
          <p:cNvSpPr txBox="1"/>
          <p:nvPr/>
        </p:nvSpPr>
        <p:spPr>
          <a:xfrm>
            <a:off x="7109440" y="1920593"/>
            <a:ext cx="174567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FYI: You can also click on “SES Results” to go to the page with all available survey results dashboards.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7111241A-C126-4354-3EEC-895033C62C74}"/>
              </a:ext>
            </a:extLst>
          </p:cNvPr>
          <p:cNvSpPr/>
          <p:nvPr/>
        </p:nvSpPr>
        <p:spPr>
          <a:xfrm rot="3623585">
            <a:off x="6885893" y="2376584"/>
            <a:ext cx="45719" cy="6864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37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2574D0-B601-55B9-CD0B-362D471C5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0" t="24459" r="63965" b="39130"/>
          <a:stretch/>
        </p:blipFill>
        <p:spPr bwMode="auto">
          <a:xfrm>
            <a:off x="105192" y="915165"/>
            <a:ext cx="8047070" cy="4200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Links to ALL SES Results Dashboards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47F07-5B2C-1029-0561-B3450E03B471}"/>
              </a:ext>
            </a:extLst>
          </p:cNvPr>
          <p:cNvSpPr txBox="1"/>
          <p:nvPr/>
        </p:nvSpPr>
        <p:spPr>
          <a:xfrm>
            <a:off x="5502405" y="1117400"/>
            <a:ext cx="2481298" cy="1169551"/>
          </a:xfrm>
          <a:prstGeom prst="rect">
            <a:avLst/>
          </a:prstGeom>
          <a:solidFill>
            <a:schemeClr val="bg1"/>
          </a:solidFill>
          <a:ln w="38100">
            <a:solidFill>
              <a:srgbClr val="FF3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this page you will find the link to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2021-22 Survey Results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ashboard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as well as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 Subgroups Results Dashboard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94;p49">
            <a:extLst>
              <a:ext uri="{FF2B5EF4-FFF2-40B4-BE49-F238E27FC236}">
                <a16:creationId xmlns:a16="http://schemas.microsoft.com/office/drawing/2014/main" id="{83832888-70B6-0808-B374-27346BA06805}"/>
              </a:ext>
            </a:extLst>
          </p:cNvPr>
          <p:cNvSpPr/>
          <p:nvPr/>
        </p:nvSpPr>
        <p:spPr>
          <a:xfrm>
            <a:off x="129916" y="539147"/>
            <a:ext cx="8829758" cy="273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43F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Results Dashboard Links: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/>
              </a:rPr>
              <a:t>https://achieve.lausd.net/Page/14935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C9F6-8AD0-DE06-352F-F24A551B698E}"/>
              </a:ext>
            </a:extLst>
          </p:cNvPr>
          <p:cNvSpPr/>
          <p:nvPr/>
        </p:nvSpPr>
        <p:spPr>
          <a:xfrm>
            <a:off x="2265218" y="1345335"/>
            <a:ext cx="1759527" cy="608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Arrow: Down 1">
            <a:extLst>
              <a:ext uri="{FF2B5EF4-FFF2-40B4-BE49-F238E27FC236}">
                <a16:creationId xmlns:a16="http://schemas.microsoft.com/office/drawing/2014/main" id="{95615113-C8FC-C90D-16CA-D55ACD2432E8}"/>
              </a:ext>
            </a:extLst>
          </p:cNvPr>
          <p:cNvSpPr/>
          <p:nvPr/>
        </p:nvSpPr>
        <p:spPr>
          <a:xfrm rot="5400000">
            <a:off x="4635186" y="889504"/>
            <a:ext cx="239634" cy="160134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B32CE-31EA-49A3-76E8-A6E4CB8FCA3F}"/>
              </a:ext>
            </a:extLst>
          </p:cNvPr>
          <p:cNvSpPr/>
          <p:nvPr/>
        </p:nvSpPr>
        <p:spPr>
          <a:xfrm>
            <a:off x="2291120" y="3252128"/>
            <a:ext cx="2176971" cy="5232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Arrow: Down 1">
            <a:extLst>
              <a:ext uri="{FF2B5EF4-FFF2-40B4-BE49-F238E27FC236}">
                <a16:creationId xmlns:a16="http://schemas.microsoft.com/office/drawing/2014/main" id="{BFDC9423-7418-4CD6-1719-2A7082CC3A99}"/>
              </a:ext>
            </a:extLst>
          </p:cNvPr>
          <p:cNvSpPr/>
          <p:nvPr/>
        </p:nvSpPr>
        <p:spPr>
          <a:xfrm rot="4056698">
            <a:off x="4530575" y="1409595"/>
            <a:ext cx="239634" cy="289372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93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88258" y="78315"/>
            <a:ext cx="8772861" cy="2874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Organization of the School Experience Survey Results Dashboard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88259" y="297184"/>
            <a:ext cx="8772861" cy="64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857750" algn="l"/>
              </a:tabLst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The School Experience Survey (SES) is administered each fall to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4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“Groups”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of people. Survey items are organized into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3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 “</a:t>
            </a: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Categories,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” with several “</a:t>
            </a: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Content Areas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”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 each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  <a:sym typeface="Arial"/>
              </a:rPr>
              <a:t>to further organize the survey items.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 Narrow" panose="020B0606020202030204" pitchFamily="34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98C173-B266-991F-F2B8-6DFBCF218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42888"/>
              </p:ext>
            </p:extLst>
          </p:nvPr>
        </p:nvGraphicFramePr>
        <p:xfrm>
          <a:off x="188257" y="944881"/>
          <a:ext cx="8772862" cy="4115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1483">
                  <a:extLst>
                    <a:ext uri="{9D8B030D-6E8A-4147-A177-3AD203B41FA5}">
                      <a16:colId xmlns:a16="http://schemas.microsoft.com/office/drawing/2014/main" val="2845436109"/>
                    </a:ext>
                  </a:extLst>
                </a:gridCol>
                <a:gridCol w="2244090">
                  <a:extLst>
                    <a:ext uri="{9D8B030D-6E8A-4147-A177-3AD203B41FA5}">
                      <a16:colId xmlns:a16="http://schemas.microsoft.com/office/drawing/2014/main" val="2569725208"/>
                    </a:ext>
                  </a:extLst>
                </a:gridCol>
                <a:gridCol w="2244090">
                  <a:extLst>
                    <a:ext uri="{9D8B030D-6E8A-4147-A177-3AD203B41FA5}">
                      <a16:colId xmlns:a16="http://schemas.microsoft.com/office/drawing/2014/main" val="1928460793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3553011747"/>
                    </a:ext>
                  </a:extLst>
                </a:gridCol>
              </a:tblGrid>
              <a:tr h="30894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100" baseline="0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SES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100" baseline="0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Groups</a:t>
                      </a:r>
                      <a:endParaRPr lang="en-US" sz="1600" spc="100" baseline="0" dirty="0">
                        <a:solidFill>
                          <a:srgbClr val="00287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87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100" baseline="0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SES Categories</a:t>
                      </a:r>
                      <a:endParaRPr lang="en-US" sz="1600" spc="100" baseline="0" dirty="0">
                        <a:solidFill>
                          <a:srgbClr val="00287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8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481444"/>
                  </a:ext>
                </a:extLst>
              </a:tr>
              <a:tr h="2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100" baseline="0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Academics</a:t>
                      </a:r>
                      <a:endParaRPr lang="en-US" sz="1400" b="1" spc="100" baseline="0" dirty="0">
                        <a:solidFill>
                          <a:srgbClr val="00287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100" baseline="0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School Climate</a:t>
                      </a:r>
                      <a:endParaRPr lang="en-US" sz="1400" b="1" spc="100" baseline="0" dirty="0">
                        <a:solidFill>
                          <a:srgbClr val="00287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87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Social-Emotional Learning</a:t>
                      </a:r>
                      <a:endParaRPr lang="en-US" sz="1400" b="1" dirty="0">
                        <a:solidFill>
                          <a:srgbClr val="00287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60100"/>
                  </a:ext>
                </a:extLst>
              </a:tr>
              <a:tr h="2243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spc="1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Content Areas:</a:t>
                      </a:r>
                      <a:endParaRPr lang="en-US" sz="1400" b="1" i="1" spc="100" baseline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spc="1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Content Areas:</a:t>
                      </a:r>
                      <a:endParaRPr lang="en-US" sz="1400" b="1" i="1" spc="100" baseline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spc="1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Content Areas:</a:t>
                      </a:r>
                      <a:endParaRPr lang="en-US" sz="1400" b="1" i="1" spc="100" baseline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DB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86428"/>
                  </a:ext>
                </a:extLst>
              </a:tr>
              <a:tr h="156973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Students: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Academic Focus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Bullying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Growth Mindset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61261128"/>
                  </a:ext>
                </a:extLst>
              </a:tr>
              <a:tr h="156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Cognitive Engagement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Connectedness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Self-efficacy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7859482"/>
                  </a:ext>
                </a:extLst>
              </a:tr>
              <a:tr h="156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Future Orientation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Expectations for Behavior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Self-management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3748389"/>
                  </a:ext>
                </a:extLst>
              </a:tr>
              <a:tr h="156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Technology</a:t>
                      </a:r>
                      <a:endParaRPr lang="en-US" sz="100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Opp. for Part. &amp; Leadership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Student Social Awareness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5636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Safety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Self-Awareness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7425117"/>
                  </a:ext>
                </a:extLst>
              </a:tr>
              <a:tr h="156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9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9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Responsible Decision-Making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20466"/>
                  </a:ext>
                </a:extLst>
              </a:tr>
              <a:tr h="156973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All Staff: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Academic Focus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Resource Availability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5379607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Safety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8525678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School Climate Staff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7371787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School Climate Students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8443339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School Discipline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7146776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Student Behavior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862053"/>
                  </a:ext>
                </a:extLst>
              </a:tr>
              <a:tr h="156973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Teachers: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Educator Development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Teaching Satisfaction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9086701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Focus on English Learners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0437497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Instructional Improvement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6192313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Integrated Technology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431569"/>
                  </a:ext>
                </a:extLst>
              </a:tr>
              <a:tr h="156973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Parents: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Future Orientation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Customer Service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6552223"/>
                  </a:ext>
                </a:extLst>
              </a:tr>
              <a:tr h="156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High Quality Schooling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Parent Engagement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769377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Parent Involvement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6792585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Resource Availability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3637618"/>
                  </a:ext>
                </a:extLst>
              </a:tr>
              <a:tr h="1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Safety</a:t>
                      </a:r>
                      <a:endParaRPr lang="en-US" sz="100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n/a</a:t>
                      </a:r>
                      <a:endParaRPr lang="en-US" sz="900" i="1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5609" marR="45609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2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78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07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5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89185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SES Results Dashboard Main Page:  Key Areas and Things to Note</a:t>
            </a:r>
            <a:endParaRPr lang="en-US" sz="2000" b="1" dirty="0">
              <a:solidFill>
                <a:srgbClr val="00287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3565F-CA05-0A8D-40C6-35843B0739B8}"/>
              </a:ext>
            </a:extLst>
          </p:cNvPr>
          <p:cNvSpPr txBox="1"/>
          <p:nvPr/>
        </p:nvSpPr>
        <p:spPr>
          <a:xfrm>
            <a:off x="116470" y="596387"/>
            <a:ext cx="891106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Survey results are available in the SES Dashboard: </a:t>
            </a:r>
            <a:r>
              <a:rPr lang="en-US" sz="2000" u="sng" dirty="0">
                <a:solidFill>
                  <a:srgbClr val="0000FF"/>
                </a:solidFill>
                <a:cs typeface="Aharoni" pitchFamily="2" charset="-79"/>
              </a:rPr>
              <a:t>https://achieve.lausd.net/Page/18110</a:t>
            </a:r>
            <a:endParaRPr lang="en-US" sz="2000" dirty="0">
              <a:solidFill>
                <a:srgbClr val="2B6EAB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Key areas to look for on main page of SES Dashboard</a:t>
            </a:r>
            <a:r>
              <a:rPr lang="en-US" sz="2400" dirty="0"/>
              <a:t>: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School / District / LD / COS / BD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Group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Category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Content Areas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Participation Rates for each group (students, parents, staff, teachers)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Color-coded scale (“Strongly Disagree” to “Strongly Agree”)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rgbClr val="4472C4"/>
                </a:solidFill>
              </a:rPr>
              <a:t>Things to Note</a:t>
            </a:r>
            <a:r>
              <a:rPr lang="en-US" sz="2400" dirty="0"/>
              <a:t>: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Number of responses to each item (if &lt;11, results are suppressed)</a:t>
            </a:r>
          </a:p>
          <a:p>
            <a:pPr marL="9144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Side-by-side comparison of school and LAUSD results</a:t>
            </a:r>
          </a:p>
        </p:txBody>
      </p:sp>
    </p:spTree>
    <p:extLst>
      <p:ext uri="{BB962C8B-B14F-4D97-AF65-F5344CB8AC3E}">
        <p14:creationId xmlns:p14="http://schemas.microsoft.com/office/powerpoint/2010/main" val="417902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C9107C96-4FFD-32EE-60F6-1F0CA2F79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6" t="20774" r="63008" b="32023"/>
          <a:stretch/>
        </p:blipFill>
        <p:spPr bwMode="auto">
          <a:xfrm>
            <a:off x="1589198" y="545829"/>
            <a:ext cx="6663777" cy="4470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193090"/>
            <a:ext cx="8911061" cy="33806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Results Dashboard:   Main Page Key Areas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181F9-985D-0B4E-4B12-9D8A6FD1EC4D}"/>
              </a:ext>
            </a:extLst>
          </p:cNvPr>
          <p:cNvSpPr/>
          <p:nvPr/>
        </p:nvSpPr>
        <p:spPr>
          <a:xfrm>
            <a:off x="6371461" y="1645632"/>
            <a:ext cx="1784791" cy="857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05E85-91EE-5E78-B465-CB9C0AE0FBF8}"/>
              </a:ext>
            </a:extLst>
          </p:cNvPr>
          <p:cNvSpPr txBox="1">
            <a:spLocks/>
          </p:cNvSpPr>
          <p:nvPr/>
        </p:nvSpPr>
        <p:spPr>
          <a:xfrm>
            <a:off x="7296382" y="640236"/>
            <a:ext cx="1283249" cy="684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Participation rates for each group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Arrow: Down 1">
            <a:extLst>
              <a:ext uri="{FF2B5EF4-FFF2-40B4-BE49-F238E27FC236}">
                <a16:creationId xmlns:a16="http://schemas.microsoft.com/office/drawing/2014/main" id="{2224DE6B-42F4-F24E-3EE0-4D76EE4F4F21}"/>
              </a:ext>
            </a:extLst>
          </p:cNvPr>
          <p:cNvSpPr/>
          <p:nvPr/>
        </p:nvSpPr>
        <p:spPr>
          <a:xfrm rot="3323377">
            <a:off x="7600489" y="1184710"/>
            <a:ext cx="138573" cy="60863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C358A-3754-C03B-2285-24CDFC83A983}"/>
              </a:ext>
            </a:extLst>
          </p:cNvPr>
          <p:cNvSpPr/>
          <p:nvPr/>
        </p:nvSpPr>
        <p:spPr>
          <a:xfrm>
            <a:off x="2826327" y="2571749"/>
            <a:ext cx="4131915" cy="166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58602F-928D-DED7-8BBC-EB6621FCD6B2}"/>
              </a:ext>
            </a:extLst>
          </p:cNvPr>
          <p:cNvSpPr/>
          <p:nvPr/>
        </p:nvSpPr>
        <p:spPr>
          <a:xfrm>
            <a:off x="6634163" y="2769557"/>
            <a:ext cx="1522089" cy="458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23E08A-2C6C-C2AC-28C7-60079B5A5112}"/>
                  </a:ext>
                </a:extLst>
              </p14:cNvPr>
              <p14:cNvContentPartPr/>
              <p14:nvPr/>
            </p14:nvContentPartPr>
            <p14:xfrm>
              <a:off x="1680383" y="1810215"/>
              <a:ext cx="514800" cy="22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23E08A-2C6C-C2AC-28C7-60079B5A51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7383" y="1747215"/>
                <a:ext cx="640440" cy="1479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7B41D0-9F52-2FBE-734E-C96EEDFFE17F}"/>
              </a:ext>
            </a:extLst>
          </p:cNvPr>
          <p:cNvSpPr txBox="1">
            <a:spLocks/>
          </p:cNvSpPr>
          <p:nvPr/>
        </p:nvSpPr>
        <p:spPr>
          <a:xfrm>
            <a:off x="150481" y="2074615"/>
            <a:ext cx="2224122" cy="684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Color-coded scale: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Orange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 =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Strongly Disagree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E6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Dark Blue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=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2E6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Strongly Agree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2E6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3403C80-8072-D6AD-B921-FDC4CF559F40}"/>
              </a:ext>
            </a:extLst>
          </p:cNvPr>
          <p:cNvSpPr txBox="1">
            <a:spLocks/>
          </p:cNvSpPr>
          <p:nvPr/>
        </p:nvSpPr>
        <p:spPr>
          <a:xfrm>
            <a:off x="6700838" y="3931601"/>
            <a:ext cx="2294745" cy="684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089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SCHOOL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 vs.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LAUSD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 comparisons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3B7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“Number of Responses”</a:t>
            </a:r>
          </a:p>
        </p:txBody>
      </p:sp>
      <p:sp>
        <p:nvSpPr>
          <p:cNvPr id="18" name="Arrow: Down 1">
            <a:extLst>
              <a:ext uri="{FF2B5EF4-FFF2-40B4-BE49-F238E27FC236}">
                <a16:creationId xmlns:a16="http://schemas.microsoft.com/office/drawing/2014/main" id="{B5713CAA-7ECA-7EEA-D89D-396787E71BB6}"/>
              </a:ext>
            </a:extLst>
          </p:cNvPr>
          <p:cNvSpPr/>
          <p:nvPr/>
        </p:nvSpPr>
        <p:spPr>
          <a:xfrm rot="10800000">
            <a:off x="6797340" y="3426694"/>
            <a:ext cx="138573" cy="897655"/>
          </a:xfrm>
          <a:prstGeom prst="downArrow">
            <a:avLst/>
          </a:prstGeom>
          <a:solidFill>
            <a:srgbClr val="E3B7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Arrow: Down 1">
            <a:extLst>
              <a:ext uri="{FF2B5EF4-FFF2-40B4-BE49-F238E27FC236}">
                <a16:creationId xmlns:a16="http://schemas.microsoft.com/office/drawing/2014/main" id="{2AEEF204-886C-24F1-F2FC-82EB289F4E51}"/>
              </a:ext>
            </a:extLst>
          </p:cNvPr>
          <p:cNvSpPr/>
          <p:nvPr/>
        </p:nvSpPr>
        <p:spPr>
          <a:xfrm rot="8914746">
            <a:off x="8024757" y="3368933"/>
            <a:ext cx="138573" cy="64419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3B79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Arrow: Down 1">
            <a:extLst>
              <a:ext uri="{FF2B5EF4-FFF2-40B4-BE49-F238E27FC236}">
                <a16:creationId xmlns:a16="http://schemas.microsoft.com/office/drawing/2014/main" id="{F88839BC-0AF8-83D6-3A07-50C2E332D710}"/>
              </a:ext>
            </a:extLst>
          </p:cNvPr>
          <p:cNvSpPr/>
          <p:nvPr/>
        </p:nvSpPr>
        <p:spPr>
          <a:xfrm rot="10800000">
            <a:off x="7310671" y="3404358"/>
            <a:ext cx="138573" cy="573847"/>
          </a:xfrm>
          <a:prstGeom prst="downArrow">
            <a:avLst/>
          </a:prstGeom>
          <a:solidFill>
            <a:srgbClr val="5089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3B79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Arrow: Down 1">
            <a:extLst>
              <a:ext uri="{FF2B5EF4-FFF2-40B4-BE49-F238E27FC236}">
                <a16:creationId xmlns:a16="http://schemas.microsoft.com/office/drawing/2014/main" id="{A9EB9BE8-E126-89E4-7EE4-D1527DE95AD3}"/>
              </a:ext>
            </a:extLst>
          </p:cNvPr>
          <p:cNvSpPr/>
          <p:nvPr/>
        </p:nvSpPr>
        <p:spPr>
          <a:xfrm rot="17475602">
            <a:off x="2417802" y="1988296"/>
            <a:ext cx="150624" cy="77369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5C234-DDD8-4CE8-6942-4849B4A5058E}"/>
              </a:ext>
            </a:extLst>
          </p:cNvPr>
          <p:cNvSpPr/>
          <p:nvPr/>
        </p:nvSpPr>
        <p:spPr>
          <a:xfrm>
            <a:off x="1680383" y="2909759"/>
            <a:ext cx="743117" cy="207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Arrow: Down 1">
            <a:extLst>
              <a:ext uri="{FF2B5EF4-FFF2-40B4-BE49-F238E27FC236}">
                <a16:creationId xmlns:a16="http://schemas.microsoft.com/office/drawing/2014/main" id="{C4BC1DC5-897B-A5A5-22B6-71F4CF677330}"/>
              </a:ext>
            </a:extLst>
          </p:cNvPr>
          <p:cNvSpPr/>
          <p:nvPr/>
        </p:nvSpPr>
        <p:spPr>
          <a:xfrm>
            <a:off x="1974681" y="3095869"/>
            <a:ext cx="130603" cy="101893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E45577-6E66-18C0-0DA5-7D964650FC8E}"/>
              </a:ext>
            </a:extLst>
          </p:cNvPr>
          <p:cNvSpPr/>
          <p:nvPr/>
        </p:nvSpPr>
        <p:spPr>
          <a:xfrm>
            <a:off x="3927765" y="1607491"/>
            <a:ext cx="318654" cy="166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E5367-B595-0D3A-F65A-E3D36F741BB5}"/>
              </a:ext>
            </a:extLst>
          </p:cNvPr>
          <p:cNvSpPr/>
          <p:nvPr/>
        </p:nvSpPr>
        <p:spPr>
          <a:xfrm>
            <a:off x="5254916" y="1607491"/>
            <a:ext cx="448813" cy="187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341448-C12A-F1C2-6E4E-4CAC301F776F}"/>
              </a:ext>
            </a:extLst>
          </p:cNvPr>
          <p:cNvSpPr/>
          <p:nvPr/>
        </p:nvSpPr>
        <p:spPr>
          <a:xfrm>
            <a:off x="1808017" y="1583830"/>
            <a:ext cx="1558637" cy="187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82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F0A0889-CA42-8948-B79A-636C0133D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3" t="20588" r="63449" b="58121"/>
          <a:stretch/>
        </p:blipFill>
        <p:spPr bwMode="auto">
          <a:xfrm>
            <a:off x="105192" y="915904"/>
            <a:ext cx="8911061" cy="2912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16469" y="193090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Dashboard:  Selecting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</a:t>
            </a:r>
            <a:endParaRPr kumimoji="0" lang="en-US" sz="2200" b="1" i="0" u="sng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F9B163-7E9E-0D1C-1E93-4953F1B8BA4C}"/>
              </a:ext>
            </a:extLst>
          </p:cNvPr>
          <p:cNvSpPr txBox="1">
            <a:spLocks/>
          </p:cNvSpPr>
          <p:nvPr/>
        </p:nvSpPr>
        <p:spPr>
          <a:xfrm>
            <a:off x="714376" y="4042597"/>
            <a:ext cx="7891462" cy="47439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Step 1. Use pull-down menu to choose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School Name</a:t>
            </a: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5E2D32A6-2326-412F-B90A-35FB2D174434}"/>
              </a:ext>
            </a:extLst>
          </p:cNvPr>
          <p:cNvSpPr/>
          <p:nvPr/>
        </p:nvSpPr>
        <p:spPr>
          <a:xfrm rot="13065876">
            <a:off x="1977945" y="2621181"/>
            <a:ext cx="251324" cy="158025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F9EA7D-0706-C500-C8B1-FE0FC08AC69D}"/>
              </a:ext>
            </a:extLst>
          </p:cNvPr>
          <p:cNvSpPr txBox="1">
            <a:spLocks/>
          </p:cNvSpPr>
          <p:nvPr/>
        </p:nvSpPr>
        <p:spPr>
          <a:xfrm>
            <a:off x="7261128" y="230762"/>
            <a:ext cx="1283249" cy="5652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Click here to create PDF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Arrow: Down 1">
            <a:extLst>
              <a:ext uri="{FF2B5EF4-FFF2-40B4-BE49-F238E27FC236}">
                <a16:creationId xmlns:a16="http://schemas.microsoft.com/office/drawing/2014/main" id="{0D1C2471-3A49-28CE-903A-C0E783253954}"/>
              </a:ext>
            </a:extLst>
          </p:cNvPr>
          <p:cNvSpPr/>
          <p:nvPr/>
        </p:nvSpPr>
        <p:spPr>
          <a:xfrm rot="19503127">
            <a:off x="7943153" y="696964"/>
            <a:ext cx="138573" cy="39906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57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EDB34-51D2-0FDD-6D96-49DC76D3F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3" t="20750" r="63279" b="58352"/>
          <a:stretch/>
        </p:blipFill>
        <p:spPr bwMode="auto">
          <a:xfrm>
            <a:off x="146695" y="904619"/>
            <a:ext cx="8841635" cy="2678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193090"/>
            <a:ext cx="8911061" cy="4725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Dashboard:  Selecting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Group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Category</a:t>
            </a:r>
            <a:endParaRPr kumimoji="0" lang="en-US" sz="2200" b="1" i="0" u="sng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F9B163-7E9E-0D1C-1E93-4953F1B8BA4C}"/>
              </a:ext>
            </a:extLst>
          </p:cNvPr>
          <p:cNvSpPr txBox="1">
            <a:spLocks/>
          </p:cNvSpPr>
          <p:nvPr/>
        </p:nvSpPr>
        <p:spPr>
          <a:xfrm>
            <a:off x="419100" y="4042597"/>
            <a:ext cx="3285565" cy="630256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Step 2. Select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Group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(e.g. Students)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5E2D32A6-2326-412F-B90A-35FB2D174434}"/>
              </a:ext>
            </a:extLst>
          </p:cNvPr>
          <p:cNvSpPr/>
          <p:nvPr/>
        </p:nvSpPr>
        <p:spPr>
          <a:xfrm rot="12900625">
            <a:off x="2381172" y="2860322"/>
            <a:ext cx="239634" cy="135487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344F3-1E00-5469-AEB9-825915D004CC}"/>
              </a:ext>
            </a:extLst>
          </p:cNvPr>
          <p:cNvSpPr txBox="1">
            <a:spLocks/>
          </p:cNvSpPr>
          <p:nvPr/>
        </p:nvSpPr>
        <p:spPr>
          <a:xfrm>
            <a:off x="4496653" y="4042597"/>
            <a:ext cx="3704371" cy="63025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Step 3. Select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 Category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(e.g. Social-Emotional Learning)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Arrow: Down 1">
            <a:extLst>
              <a:ext uri="{FF2B5EF4-FFF2-40B4-BE49-F238E27FC236}">
                <a16:creationId xmlns:a16="http://schemas.microsoft.com/office/drawing/2014/main" id="{EDFB4B2D-3DF4-D0C2-56C5-208BB049DF42}"/>
              </a:ext>
            </a:extLst>
          </p:cNvPr>
          <p:cNvSpPr/>
          <p:nvPr/>
        </p:nvSpPr>
        <p:spPr>
          <a:xfrm rot="8193666">
            <a:off x="4805831" y="2792696"/>
            <a:ext cx="233129" cy="147221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0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60534" y="162610"/>
            <a:ext cx="8855719" cy="61531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Dashboard: 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Content Areas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Survey Items</a:t>
            </a:r>
            <a:endParaRPr kumimoji="0" lang="en-US" sz="2200" b="1" i="0" u="sng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6C9164-605F-34B0-1C61-C34630D402EE}"/>
              </a:ext>
            </a:extLst>
          </p:cNvPr>
          <p:cNvSpPr txBox="1">
            <a:spLocks/>
          </p:cNvSpPr>
          <p:nvPr/>
        </p:nvSpPr>
        <p:spPr>
          <a:xfrm>
            <a:off x="160534" y="1941928"/>
            <a:ext cx="1213937" cy="12596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“Social-Emotional Learning”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Content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Areas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haroni" pitchFamily="2" charset="-79"/>
                <a:sym typeface="Arial"/>
              </a:rPr>
              <a:t>(2 of 6)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DC9EAC-A173-3778-7523-3BB91004A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" t="37800" r="8237" b="8282"/>
          <a:stretch/>
        </p:blipFill>
        <p:spPr bwMode="auto">
          <a:xfrm>
            <a:off x="1556787" y="876300"/>
            <a:ext cx="7459466" cy="4164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Arrow: Down 1">
            <a:extLst>
              <a:ext uri="{FF2B5EF4-FFF2-40B4-BE49-F238E27FC236}">
                <a16:creationId xmlns:a16="http://schemas.microsoft.com/office/drawing/2014/main" id="{90F3A9F8-3106-9B5E-8BC2-916C132E09AE}"/>
              </a:ext>
            </a:extLst>
          </p:cNvPr>
          <p:cNvSpPr/>
          <p:nvPr/>
        </p:nvSpPr>
        <p:spPr>
          <a:xfrm rot="16200000">
            <a:off x="1317877" y="2275859"/>
            <a:ext cx="174698" cy="53788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row: Down 1">
            <a:extLst>
              <a:ext uri="{FF2B5EF4-FFF2-40B4-BE49-F238E27FC236}">
                <a16:creationId xmlns:a16="http://schemas.microsoft.com/office/drawing/2014/main" id="{E35AB5E3-058C-8072-9D09-951C3D102C71}"/>
              </a:ext>
            </a:extLst>
          </p:cNvPr>
          <p:cNvSpPr/>
          <p:nvPr/>
        </p:nvSpPr>
        <p:spPr>
          <a:xfrm rot="19237330">
            <a:off x="1225145" y="2968330"/>
            <a:ext cx="199528" cy="122031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B1571-E7EF-D8EC-469F-0133ADA33536}"/>
              </a:ext>
            </a:extLst>
          </p:cNvPr>
          <p:cNvSpPr txBox="1"/>
          <p:nvPr/>
        </p:nvSpPr>
        <p:spPr>
          <a:xfrm>
            <a:off x="196808" y="4514396"/>
            <a:ext cx="168577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 “Overall” results for Content Areas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8AFCC9-F32E-8727-27B2-F080BF8A5E91}"/>
              </a:ext>
            </a:extLst>
          </p:cNvPr>
          <p:cNvSpPr/>
          <p:nvPr/>
        </p:nvSpPr>
        <p:spPr>
          <a:xfrm>
            <a:off x="2420470" y="3064622"/>
            <a:ext cx="6494929" cy="27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B92D99-9A8E-97B7-0533-B88ED6B0C261}"/>
              </a:ext>
            </a:extLst>
          </p:cNvPr>
          <p:cNvSpPr/>
          <p:nvPr/>
        </p:nvSpPr>
        <p:spPr>
          <a:xfrm>
            <a:off x="2420471" y="4699370"/>
            <a:ext cx="6494929" cy="27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C468D-9E68-9461-B978-CBD63CF3FC1E}"/>
              </a:ext>
            </a:extLst>
          </p:cNvPr>
          <p:cNvSpPr txBox="1"/>
          <p:nvPr/>
        </p:nvSpPr>
        <p:spPr>
          <a:xfrm>
            <a:off x="1520612" y="1342564"/>
            <a:ext cx="928436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Arrow: Down 1">
            <a:extLst>
              <a:ext uri="{FF2B5EF4-FFF2-40B4-BE49-F238E27FC236}">
                <a16:creationId xmlns:a16="http://schemas.microsoft.com/office/drawing/2014/main" id="{CF2BC81F-F391-4240-6052-04882678593F}"/>
              </a:ext>
            </a:extLst>
          </p:cNvPr>
          <p:cNvSpPr/>
          <p:nvPr/>
        </p:nvSpPr>
        <p:spPr>
          <a:xfrm rot="16200000">
            <a:off x="2052648" y="4538652"/>
            <a:ext cx="139213" cy="5964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0B25B-FC97-F1DF-5EFA-CA99EC547F8F}"/>
              </a:ext>
            </a:extLst>
          </p:cNvPr>
          <p:cNvSpPr txBox="1"/>
          <p:nvPr/>
        </p:nvSpPr>
        <p:spPr>
          <a:xfrm>
            <a:off x="3244637" y="1340690"/>
            <a:ext cx="928436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8201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1EDE3EFB7884E97339607185B4BE7" ma:contentTypeVersion="14" ma:contentTypeDescription="Create a new document." ma:contentTypeScope="" ma:versionID="d20f1ef53d65bd7ee6b1ae0e25b2930c">
  <xsd:schema xmlns:xsd="http://www.w3.org/2001/XMLSchema" xmlns:xs="http://www.w3.org/2001/XMLSchema" xmlns:p="http://schemas.microsoft.com/office/2006/metadata/properties" xmlns:ns3="366fe0ba-f1e1-421c-ab1d-8d9da072345e" xmlns:ns4="1469813f-e1a2-4ab8-9876-b18cca3e9fb5" targetNamespace="http://schemas.microsoft.com/office/2006/metadata/properties" ma:root="true" ma:fieldsID="16981c5a67b9e59343ab9afc10db70bd" ns3:_="" ns4:_="">
    <xsd:import namespace="366fe0ba-f1e1-421c-ab1d-8d9da072345e"/>
    <xsd:import namespace="1469813f-e1a2-4ab8-9876-b18cca3e9f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fe0ba-f1e1-421c-ab1d-8d9da0723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9813f-e1a2-4ab8-9876-b18cca3e9f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27DD12-30B8-4A2B-BAE3-1441E48A3BD7}">
  <ds:schemaRefs>
    <ds:schemaRef ds:uri="http://purl.org/dc/elements/1.1/"/>
    <ds:schemaRef ds:uri="366fe0ba-f1e1-421c-ab1d-8d9da072345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469813f-e1a2-4ab8-9876-b18cca3e9fb5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E6ACE37-526B-44C0-8907-95B51D7F4A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AD3F91-376A-4AB9-8982-19D06B857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fe0ba-f1e1-421c-ab1d-8d9da072345e"/>
    <ds:schemaRef ds:uri="1469813f-e1a2-4ab8-9876-b18cca3e9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18649</TotalTime>
  <Words>956</Words>
  <Application>Microsoft Office PowerPoint</Application>
  <PresentationFormat>On-screen Show (16:9)</PresentationFormat>
  <Paragraphs>163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Poppins</vt:lpstr>
      <vt:lpstr>Roboto</vt:lpstr>
      <vt:lpstr>Arial Narrow</vt:lpstr>
      <vt:lpstr>Arial</vt:lpstr>
      <vt:lpstr>Roboto Medium</vt:lpstr>
      <vt:lpstr>Lato</vt:lpstr>
      <vt:lpstr>Simple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Overview Town Hall Meeting  July/August 2022</dc:title>
  <dc:creator>Tucker-Seeley, Kevon</dc:creator>
  <cp:lastModifiedBy>Kevon Tucker-Seeley</cp:lastModifiedBy>
  <cp:revision>378</cp:revision>
  <dcterms:modified xsi:type="dcterms:W3CDTF">2022-10-18T19:27:48Z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0x010100F171EDE3EFB7884E97339607185B4BE7</vt:lpwstr>
  </property>
</Properties>
</file>