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9" r:id="rId4"/>
  </p:sldMasterIdLst>
  <p:notesMasterIdLst>
    <p:notesMasterId r:id="rId153"/>
  </p:notesMasterIdLst>
  <p:sldIdLst>
    <p:sldId id="437" r:id="rId5"/>
    <p:sldId id="2147479925" r:id="rId6"/>
    <p:sldId id="2147480020" r:id="rId7"/>
    <p:sldId id="2147480042" r:id="rId8"/>
    <p:sldId id="2147480211" r:id="rId9"/>
    <p:sldId id="2147480033" r:id="rId10"/>
    <p:sldId id="639" r:id="rId11"/>
    <p:sldId id="640" r:id="rId12"/>
    <p:sldId id="2147480040" r:id="rId13"/>
    <p:sldId id="2147480023" r:id="rId14"/>
    <p:sldId id="2147480024" r:id="rId15"/>
    <p:sldId id="2147480026" r:id="rId16"/>
    <p:sldId id="2147480025" r:id="rId17"/>
    <p:sldId id="2147480027" r:id="rId18"/>
    <p:sldId id="2147480028" r:id="rId19"/>
    <p:sldId id="2147480029" r:id="rId20"/>
    <p:sldId id="2147480030" r:id="rId21"/>
    <p:sldId id="2147480031" r:id="rId22"/>
    <p:sldId id="2147480032" r:id="rId23"/>
    <p:sldId id="2147480038" r:id="rId24"/>
    <p:sldId id="2147480216" r:id="rId25"/>
    <p:sldId id="2147479991" r:id="rId26"/>
    <p:sldId id="2147479993" r:id="rId27"/>
    <p:sldId id="2147479992" r:id="rId28"/>
    <p:sldId id="2147479997" r:id="rId29"/>
    <p:sldId id="2147480333" r:id="rId30"/>
    <p:sldId id="2147480334" r:id="rId31"/>
    <p:sldId id="2147480336" r:id="rId32"/>
    <p:sldId id="2147480337" r:id="rId33"/>
    <p:sldId id="2147480338" r:id="rId34"/>
    <p:sldId id="2147480339" r:id="rId35"/>
    <p:sldId id="2147480340" r:id="rId36"/>
    <p:sldId id="2147480341" r:id="rId37"/>
    <p:sldId id="2147480342" r:id="rId38"/>
    <p:sldId id="2147480343" r:id="rId39"/>
    <p:sldId id="2147480345" r:id="rId40"/>
    <p:sldId id="2147480404" r:id="rId41"/>
    <p:sldId id="2147480405" r:id="rId42"/>
    <p:sldId id="2147480406" r:id="rId43"/>
    <p:sldId id="2147480332" r:id="rId44"/>
    <p:sldId id="2147480175" r:id="rId45"/>
    <p:sldId id="2147480346" r:id="rId46"/>
    <p:sldId id="2147480348" r:id="rId47"/>
    <p:sldId id="2147480349" r:id="rId48"/>
    <p:sldId id="2147480352" r:id="rId49"/>
    <p:sldId id="2147480353" r:id="rId50"/>
    <p:sldId id="2147480354" r:id="rId51"/>
    <p:sldId id="2147480355" r:id="rId52"/>
    <p:sldId id="2147480356" r:id="rId53"/>
    <p:sldId id="2147480357" r:id="rId54"/>
    <p:sldId id="2147480358" r:id="rId55"/>
    <p:sldId id="2147480359" r:id="rId56"/>
    <p:sldId id="2147480360" r:id="rId57"/>
    <p:sldId id="2147480361" r:id="rId58"/>
    <p:sldId id="2147480362" r:id="rId59"/>
    <p:sldId id="2147480363" r:id="rId60"/>
    <p:sldId id="2147480364" r:id="rId61"/>
    <p:sldId id="2147480365" r:id="rId62"/>
    <p:sldId id="2147480366" r:id="rId63"/>
    <p:sldId id="2147480367" r:id="rId64"/>
    <p:sldId id="2147480368" r:id="rId65"/>
    <p:sldId id="2147480369" r:id="rId66"/>
    <p:sldId id="2147480370" r:id="rId67"/>
    <p:sldId id="2147480371" r:id="rId68"/>
    <p:sldId id="2147480372" r:id="rId69"/>
    <p:sldId id="2147480373" r:id="rId70"/>
    <p:sldId id="2147480374" r:id="rId71"/>
    <p:sldId id="2147480375" r:id="rId72"/>
    <p:sldId id="2147480376" r:id="rId73"/>
    <p:sldId id="2147480234" r:id="rId74"/>
    <p:sldId id="2147480326" r:id="rId75"/>
    <p:sldId id="2147480407" r:id="rId76"/>
    <p:sldId id="2147480413" r:id="rId77"/>
    <p:sldId id="2147480218" r:id="rId78"/>
    <p:sldId id="2147480219" r:id="rId79"/>
    <p:sldId id="2147480220" r:id="rId80"/>
    <p:sldId id="2147480221" r:id="rId81"/>
    <p:sldId id="2147480416" r:id="rId82"/>
    <p:sldId id="2147480417" r:id="rId83"/>
    <p:sldId id="2147480222" r:id="rId84"/>
    <p:sldId id="2147480223" r:id="rId85"/>
    <p:sldId id="2147480224" r:id="rId86"/>
    <p:sldId id="2147480225" r:id="rId87"/>
    <p:sldId id="2147480226" r:id="rId88"/>
    <p:sldId id="2147480227" r:id="rId89"/>
    <p:sldId id="2147480228" r:id="rId90"/>
    <p:sldId id="2147480377" r:id="rId91"/>
    <p:sldId id="2147480378" r:id="rId92"/>
    <p:sldId id="2147480229" r:id="rId93"/>
    <p:sldId id="2147480379" r:id="rId94"/>
    <p:sldId id="2147480382" r:id="rId95"/>
    <p:sldId id="2147480380" r:id="rId96"/>
    <p:sldId id="2147480381" r:id="rId97"/>
    <p:sldId id="2147480415" r:id="rId98"/>
    <p:sldId id="2147480217" r:id="rId99"/>
    <p:sldId id="2147480325" r:id="rId100"/>
    <p:sldId id="2147480329" r:id="rId101"/>
    <p:sldId id="2147480408" r:id="rId102"/>
    <p:sldId id="2147480418" r:id="rId103"/>
    <p:sldId id="2147480383" r:id="rId104"/>
    <p:sldId id="2147480230" r:id="rId105"/>
    <p:sldId id="2147480231" r:id="rId106"/>
    <p:sldId id="2147480232" r:id="rId107"/>
    <p:sldId id="2147480233" r:id="rId108"/>
    <p:sldId id="2147480384" r:id="rId109"/>
    <p:sldId id="2147480409" r:id="rId110"/>
    <p:sldId id="2147480185" r:id="rId111"/>
    <p:sldId id="2147480386" r:id="rId112"/>
    <p:sldId id="2147480387" r:id="rId113"/>
    <p:sldId id="2147480388" r:id="rId114"/>
    <p:sldId id="2147480397" r:id="rId115"/>
    <p:sldId id="2147480389" r:id="rId116"/>
    <p:sldId id="2147480390" r:id="rId117"/>
    <p:sldId id="2147480391" r:id="rId118"/>
    <p:sldId id="2147480392" r:id="rId119"/>
    <p:sldId id="2147480393" r:id="rId120"/>
    <p:sldId id="2147480394" r:id="rId121"/>
    <p:sldId id="2147480396" r:id="rId122"/>
    <p:sldId id="2147480395" r:id="rId123"/>
    <p:sldId id="2147480398" r:id="rId124"/>
    <p:sldId id="2147480399" r:id="rId125"/>
    <p:sldId id="2147480400" r:id="rId126"/>
    <p:sldId id="2147480401" r:id="rId127"/>
    <p:sldId id="2147480410" r:id="rId128"/>
    <p:sldId id="2147480411" r:id="rId129"/>
    <p:sldId id="2147480412" r:id="rId130"/>
    <p:sldId id="2147480385" r:id="rId131"/>
    <p:sldId id="2147480186" r:id="rId132"/>
    <p:sldId id="2147480187" r:id="rId133"/>
    <p:sldId id="2147480188" r:id="rId134"/>
    <p:sldId id="2147480189" r:id="rId135"/>
    <p:sldId id="2147480190" r:id="rId136"/>
    <p:sldId id="2147480191" r:id="rId137"/>
    <p:sldId id="2147480192" r:id="rId138"/>
    <p:sldId id="2147480193" r:id="rId139"/>
    <p:sldId id="2147480194" r:id="rId140"/>
    <p:sldId id="2147480195" r:id="rId141"/>
    <p:sldId id="2147480196" r:id="rId142"/>
    <p:sldId id="2147480197" r:id="rId143"/>
    <p:sldId id="2147480235" r:id="rId144"/>
    <p:sldId id="2147480210" r:id="rId145"/>
    <p:sldId id="2147480330" r:id="rId146"/>
    <p:sldId id="2147480327" r:id="rId147"/>
    <p:sldId id="2147480419" r:id="rId148"/>
    <p:sldId id="2147480420" r:id="rId149"/>
    <p:sldId id="2147480402" r:id="rId150"/>
    <p:sldId id="2147480403" r:id="rId151"/>
    <p:sldId id="2147479931" r:id="rId152"/>
  </p:sldIdLst>
  <p:sldSz cx="12188825" cy="6858000"/>
  <p:notesSz cx="7010400" cy="9296400"/>
  <p:custDataLst>
    <p:tags r:id="rId1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30FD5A1-E1D1-40D1-B7E2-BBB2163D84EE}">
          <p14:sldIdLst>
            <p14:sldId id="437"/>
            <p14:sldId id="2147479925"/>
            <p14:sldId id="2147480020"/>
            <p14:sldId id="2147480042"/>
            <p14:sldId id="2147480211"/>
            <p14:sldId id="2147480033"/>
            <p14:sldId id="639"/>
            <p14:sldId id="640"/>
            <p14:sldId id="2147480040"/>
            <p14:sldId id="2147480023"/>
            <p14:sldId id="2147480024"/>
            <p14:sldId id="2147480026"/>
            <p14:sldId id="2147480025"/>
            <p14:sldId id="2147480027"/>
            <p14:sldId id="2147480028"/>
            <p14:sldId id="2147480029"/>
            <p14:sldId id="2147480030"/>
            <p14:sldId id="2147480031"/>
            <p14:sldId id="2147480032"/>
            <p14:sldId id="2147480038"/>
            <p14:sldId id="2147480216"/>
            <p14:sldId id="2147479991"/>
            <p14:sldId id="2147479993"/>
            <p14:sldId id="2147479992"/>
            <p14:sldId id="2147479997"/>
            <p14:sldId id="2147480333"/>
            <p14:sldId id="2147480334"/>
            <p14:sldId id="2147480336"/>
            <p14:sldId id="2147480337"/>
            <p14:sldId id="2147480338"/>
            <p14:sldId id="2147480339"/>
            <p14:sldId id="2147480340"/>
            <p14:sldId id="2147480341"/>
            <p14:sldId id="2147480342"/>
            <p14:sldId id="2147480343"/>
            <p14:sldId id="2147480345"/>
            <p14:sldId id="2147480404"/>
            <p14:sldId id="2147480405"/>
            <p14:sldId id="2147480406"/>
            <p14:sldId id="2147480332"/>
            <p14:sldId id="2147480175"/>
            <p14:sldId id="2147480346"/>
            <p14:sldId id="2147480348"/>
            <p14:sldId id="2147480349"/>
            <p14:sldId id="2147480352"/>
            <p14:sldId id="2147480353"/>
            <p14:sldId id="2147480354"/>
            <p14:sldId id="2147480355"/>
            <p14:sldId id="2147480356"/>
            <p14:sldId id="2147480357"/>
            <p14:sldId id="2147480358"/>
            <p14:sldId id="2147480359"/>
            <p14:sldId id="2147480360"/>
            <p14:sldId id="2147480361"/>
            <p14:sldId id="2147480362"/>
            <p14:sldId id="2147480363"/>
            <p14:sldId id="2147480364"/>
            <p14:sldId id="2147480365"/>
            <p14:sldId id="2147480366"/>
            <p14:sldId id="2147480367"/>
            <p14:sldId id="2147480368"/>
            <p14:sldId id="2147480369"/>
            <p14:sldId id="2147480370"/>
            <p14:sldId id="2147480371"/>
            <p14:sldId id="2147480372"/>
            <p14:sldId id="2147480373"/>
            <p14:sldId id="2147480374"/>
            <p14:sldId id="2147480375"/>
            <p14:sldId id="2147480376"/>
            <p14:sldId id="2147480234"/>
            <p14:sldId id="2147480326"/>
            <p14:sldId id="2147480407"/>
            <p14:sldId id="2147480413"/>
            <p14:sldId id="2147480218"/>
            <p14:sldId id="2147480219"/>
            <p14:sldId id="2147480220"/>
            <p14:sldId id="2147480221"/>
            <p14:sldId id="2147480416"/>
            <p14:sldId id="2147480417"/>
            <p14:sldId id="2147480222"/>
            <p14:sldId id="2147480223"/>
            <p14:sldId id="2147480224"/>
            <p14:sldId id="2147480225"/>
            <p14:sldId id="2147480226"/>
            <p14:sldId id="2147480227"/>
            <p14:sldId id="2147480228"/>
            <p14:sldId id="2147480377"/>
            <p14:sldId id="2147480378"/>
            <p14:sldId id="2147480229"/>
            <p14:sldId id="2147480379"/>
            <p14:sldId id="2147480382"/>
            <p14:sldId id="2147480380"/>
            <p14:sldId id="2147480381"/>
            <p14:sldId id="2147480415"/>
            <p14:sldId id="2147480217"/>
            <p14:sldId id="2147480325"/>
            <p14:sldId id="2147480329"/>
            <p14:sldId id="2147480408"/>
            <p14:sldId id="2147480418"/>
            <p14:sldId id="2147480383"/>
            <p14:sldId id="2147480230"/>
            <p14:sldId id="2147480231"/>
            <p14:sldId id="2147480232"/>
            <p14:sldId id="2147480233"/>
            <p14:sldId id="2147480384"/>
            <p14:sldId id="2147480409"/>
            <p14:sldId id="2147480185"/>
            <p14:sldId id="2147480386"/>
            <p14:sldId id="2147480387"/>
            <p14:sldId id="2147480388"/>
            <p14:sldId id="2147480397"/>
            <p14:sldId id="2147480389"/>
            <p14:sldId id="2147480390"/>
            <p14:sldId id="2147480391"/>
            <p14:sldId id="2147480392"/>
            <p14:sldId id="2147480393"/>
            <p14:sldId id="2147480394"/>
            <p14:sldId id="2147480396"/>
            <p14:sldId id="2147480395"/>
            <p14:sldId id="2147480398"/>
            <p14:sldId id="2147480399"/>
            <p14:sldId id="2147480400"/>
            <p14:sldId id="2147480401"/>
            <p14:sldId id="2147480410"/>
            <p14:sldId id="2147480411"/>
            <p14:sldId id="2147480412"/>
            <p14:sldId id="2147480385"/>
            <p14:sldId id="2147480186"/>
            <p14:sldId id="2147480187"/>
            <p14:sldId id="2147480188"/>
            <p14:sldId id="2147480189"/>
            <p14:sldId id="2147480190"/>
            <p14:sldId id="2147480191"/>
            <p14:sldId id="2147480192"/>
            <p14:sldId id="2147480193"/>
            <p14:sldId id="2147480194"/>
            <p14:sldId id="2147480195"/>
            <p14:sldId id="2147480196"/>
            <p14:sldId id="2147480197"/>
            <p14:sldId id="2147480235"/>
            <p14:sldId id="2147480210"/>
            <p14:sldId id="2147480330"/>
            <p14:sldId id="2147480327"/>
            <p14:sldId id="2147480419"/>
            <p14:sldId id="2147480420"/>
            <p14:sldId id="2147480402"/>
            <p14:sldId id="2147480403"/>
            <p14:sldId id="2147479931"/>
          </p14:sldIdLst>
        </p14:section>
      </p14:sectionLst>
    </p:ext>
    <p:ext uri="{EFAFB233-063F-42B5-8137-9DF3F51BA10A}">
      <p15:sldGuideLst xmlns:p15="http://schemas.microsoft.com/office/powerpoint/2012/main">
        <p15:guide id="1" orient="horz" pos="2160">
          <p15:clr>
            <a:srgbClr val="A4A3A4"/>
          </p15:clr>
        </p15:guide>
        <p15:guide id="2" orient="horz" pos="3624" userDrawn="1">
          <p15:clr>
            <a:srgbClr val="A4A3A4"/>
          </p15:clr>
        </p15:guide>
        <p15:guide id="3" pos="3839">
          <p15:clr>
            <a:srgbClr val="A4A3A4"/>
          </p15:clr>
        </p15:guide>
        <p15:guide id="4" pos="3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4E6"/>
    <a:srgbClr val="EA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88360-B179-4E6F-A088-A2AFCAFA2968}" v="102" dt="2024-11-13T17:27:06.7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93" autoAdjust="0"/>
  </p:normalViewPr>
  <p:slideViewPr>
    <p:cSldViewPr snapToGrid="0">
      <p:cViewPr varScale="1">
        <p:scale>
          <a:sx n="81" d="100"/>
          <a:sy n="81" d="100"/>
        </p:scale>
        <p:origin x="725" y="67"/>
      </p:cViewPr>
      <p:guideLst>
        <p:guide orient="horz" pos="2160"/>
        <p:guide orient="horz" pos="3624"/>
        <p:guide pos="3839"/>
        <p:guide pos="3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gs" Target="tags/tag1.xml"/><Relationship Id="rId159"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commentAuthors" Target="commentAuthor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notesMaster" Target="notesMasters/notesMaster1.xml"/><Relationship Id="rId16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983E6-409F-4355-B731-46657912E859}" type="doc">
      <dgm:prSet loTypeId="urn:microsoft.com/office/officeart/2005/8/layout/chevron1" loCatId="process" qsTypeId="urn:microsoft.com/office/officeart/2005/8/quickstyle/simple5" qsCatId="simple" csTypeId="urn:microsoft.com/office/officeart/2005/8/colors/colorful1" csCatId="colorful" phldr="1"/>
      <dgm:spPr/>
    </dgm:pt>
    <dgm:pt modelId="{A695A626-09A3-4953-B710-3135724021C2}">
      <dgm:prSet phldrT="[Text]"/>
      <dgm:spPr>
        <a:solidFill>
          <a:schemeClr val="accent3">
            <a:lumMod val="75000"/>
          </a:schemeClr>
        </a:solidFill>
      </dgm:spPr>
      <dgm:t>
        <a:bodyPr/>
        <a:lstStyle/>
        <a:p>
          <a:r>
            <a:rPr lang="en-US"/>
            <a:t>Create a Contract Workspace</a:t>
          </a:r>
        </a:p>
      </dgm:t>
    </dgm:pt>
    <dgm:pt modelId="{2E7E154D-D5FD-45A7-819F-41A17FA9D7ED}" type="parTrans" cxnId="{F7A9FDC4-1DF5-4382-9589-74F66E2D4A62}">
      <dgm:prSet/>
      <dgm:spPr/>
      <dgm:t>
        <a:bodyPr/>
        <a:lstStyle/>
        <a:p>
          <a:endParaRPr lang="en-US"/>
        </a:p>
      </dgm:t>
    </dgm:pt>
    <dgm:pt modelId="{8DEBEC7B-1895-4CB0-BB91-0DFC8D603A3C}" type="sibTrans" cxnId="{F7A9FDC4-1DF5-4382-9589-74F66E2D4A62}">
      <dgm:prSet/>
      <dgm:spPr/>
      <dgm:t>
        <a:bodyPr/>
        <a:lstStyle/>
        <a:p>
          <a:endParaRPr lang="en-US"/>
        </a:p>
      </dgm:t>
    </dgm:pt>
    <dgm:pt modelId="{7F29E0DB-E541-4BA2-BC7C-EDD79C268DE7}">
      <dgm:prSet phldrT="[Text]"/>
      <dgm:spPr>
        <a:solidFill>
          <a:schemeClr val="accent6">
            <a:lumMod val="75000"/>
          </a:schemeClr>
        </a:solidFill>
      </dgm:spPr>
      <dgm:t>
        <a:bodyPr/>
        <a:lstStyle/>
        <a:p>
          <a:r>
            <a:rPr lang="en-US"/>
            <a:t>Complete all Required Tasks</a:t>
          </a:r>
        </a:p>
        <a:p>
          <a:r>
            <a:rPr lang="en-US"/>
            <a:t>Create contract docs, obtain approval, etc.</a:t>
          </a:r>
        </a:p>
      </dgm:t>
    </dgm:pt>
    <dgm:pt modelId="{B430AC6A-4D68-42A4-9285-5DCC8712A1A1}" type="parTrans" cxnId="{9E851BF0-A7A5-417E-BF10-1BE70518DEA7}">
      <dgm:prSet/>
      <dgm:spPr/>
      <dgm:t>
        <a:bodyPr/>
        <a:lstStyle/>
        <a:p>
          <a:endParaRPr lang="en-US"/>
        </a:p>
      </dgm:t>
    </dgm:pt>
    <dgm:pt modelId="{E0BA0D0B-9DE6-49FA-9084-C65A7A2FB845}" type="sibTrans" cxnId="{9E851BF0-A7A5-417E-BF10-1BE70518DEA7}">
      <dgm:prSet/>
      <dgm:spPr/>
      <dgm:t>
        <a:bodyPr/>
        <a:lstStyle/>
        <a:p>
          <a:endParaRPr lang="en-US"/>
        </a:p>
      </dgm:t>
    </dgm:pt>
    <dgm:pt modelId="{D0006BA3-968A-42C1-91FA-BE36A8E3D8A1}">
      <dgm:prSet phldrT="[Text]"/>
      <dgm:spPr>
        <a:solidFill>
          <a:schemeClr val="accent2">
            <a:lumMod val="50000"/>
          </a:schemeClr>
        </a:solidFill>
      </dgm:spPr>
      <dgm:t>
        <a:bodyPr/>
        <a:lstStyle/>
        <a:p>
          <a:pPr rtl="0"/>
          <a:r>
            <a:rPr lang="en-US"/>
            <a:t>Publish the Contract</a:t>
          </a:r>
          <a:r>
            <a:rPr lang="en-US">
              <a:latin typeface="Arial"/>
            </a:rPr>
            <a:t> Workspace</a:t>
          </a:r>
          <a:endParaRPr lang="en-US"/>
        </a:p>
      </dgm:t>
    </dgm:pt>
    <dgm:pt modelId="{BF8ABD8B-D60C-4373-83EB-A38FE3C62F16}" type="parTrans" cxnId="{93DDC38E-4F0F-434B-98F2-7C2D10362423}">
      <dgm:prSet/>
      <dgm:spPr/>
      <dgm:t>
        <a:bodyPr/>
        <a:lstStyle/>
        <a:p>
          <a:endParaRPr lang="en-US"/>
        </a:p>
      </dgm:t>
    </dgm:pt>
    <dgm:pt modelId="{4EA7C67E-4D1C-4799-A00D-078875EA8744}" type="sibTrans" cxnId="{93DDC38E-4F0F-434B-98F2-7C2D10362423}">
      <dgm:prSet/>
      <dgm:spPr/>
      <dgm:t>
        <a:bodyPr/>
        <a:lstStyle/>
        <a:p>
          <a:endParaRPr lang="en-US"/>
        </a:p>
      </dgm:t>
    </dgm:pt>
    <dgm:pt modelId="{A7597A53-BF4A-46F7-A4A2-1E3E49C13C2C}">
      <dgm:prSet phldrT="[Text]"/>
      <dgm:spPr>
        <a:solidFill>
          <a:schemeClr val="accent4">
            <a:lumMod val="75000"/>
          </a:schemeClr>
        </a:solidFill>
      </dgm:spPr>
      <dgm:t>
        <a:bodyPr/>
        <a:lstStyle/>
        <a:p>
          <a:r>
            <a:rPr lang="en-US"/>
            <a:t>User requests a contract</a:t>
          </a:r>
        </a:p>
      </dgm:t>
    </dgm:pt>
    <dgm:pt modelId="{D880F6BB-7732-42CE-8C58-253DEEE8EBC3}" type="parTrans" cxnId="{0EC07FBF-9217-4214-B6F4-B2964F4756DE}">
      <dgm:prSet/>
      <dgm:spPr/>
      <dgm:t>
        <a:bodyPr/>
        <a:lstStyle/>
        <a:p>
          <a:endParaRPr lang="en-US"/>
        </a:p>
      </dgm:t>
    </dgm:pt>
    <dgm:pt modelId="{CA8C8399-599A-419E-8E1B-7EADF3AE2951}" type="sibTrans" cxnId="{0EC07FBF-9217-4214-B6F4-B2964F4756DE}">
      <dgm:prSet/>
      <dgm:spPr/>
      <dgm:t>
        <a:bodyPr/>
        <a:lstStyle/>
        <a:p>
          <a:endParaRPr lang="en-US"/>
        </a:p>
      </dgm:t>
    </dgm:pt>
    <dgm:pt modelId="{F172DDFF-52F5-4700-ADD9-BD3AE82C1D37}">
      <dgm:prSet phldrT="[Text]"/>
      <dgm:spPr>
        <a:solidFill>
          <a:schemeClr val="accent5">
            <a:lumMod val="75000"/>
          </a:schemeClr>
        </a:solidFill>
      </dgm:spPr>
      <dgm:t>
        <a:bodyPr/>
        <a:lstStyle/>
        <a:p>
          <a:r>
            <a:rPr lang="en-US"/>
            <a:t>Search for an existing contract </a:t>
          </a:r>
        </a:p>
      </dgm:t>
    </dgm:pt>
    <dgm:pt modelId="{81A13899-4042-42D3-B2F0-4835A6F066FC}" type="parTrans" cxnId="{0A84B0EE-7DAD-46CE-BBEB-D064E2670C30}">
      <dgm:prSet/>
      <dgm:spPr/>
      <dgm:t>
        <a:bodyPr/>
        <a:lstStyle/>
        <a:p>
          <a:endParaRPr lang="en-US"/>
        </a:p>
      </dgm:t>
    </dgm:pt>
    <dgm:pt modelId="{B9EE93C7-2F82-48BA-A1E8-399F6E31969C}" type="sibTrans" cxnId="{0A84B0EE-7DAD-46CE-BBEB-D064E2670C30}">
      <dgm:prSet/>
      <dgm:spPr/>
      <dgm:t>
        <a:bodyPr/>
        <a:lstStyle/>
        <a:p>
          <a:endParaRPr lang="en-US"/>
        </a:p>
      </dgm:t>
    </dgm:pt>
    <dgm:pt modelId="{B0FF3977-0649-4118-B6BD-E47AFC409D16}">
      <dgm:prSet phldrT="[Text]"/>
      <dgm:spPr>
        <a:solidFill>
          <a:schemeClr val="tx2">
            <a:lumMod val="75000"/>
          </a:schemeClr>
        </a:solidFill>
      </dgm:spPr>
      <dgm:t>
        <a:bodyPr/>
        <a:lstStyle/>
        <a:p>
          <a:r>
            <a:rPr lang="en-US"/>
            <a:t>Create the Contract Terms Document</a:t>
          </a:r>
        </a:p>
      </dgm:t>
    </dgm:pt>
    <dgm:pt modelId="{7FC9E021-6DC3-4A2F-A4C4-F4E2105353F9}" type="parTrans" cxnId="{8FF54115-8EF6-4C14-90C6-A997E728D7AF}">
      <dgm:prSet/>
      <dgm:spPr/>
      <dgm:t>
        <a:bodyPr/>
        <a:lstStyle/>
        <a:p>
          <a:endParaRPr lang="en-US"/>
        </a:p>
      </dgm:t>
    </dgm:pt>
    <dgm:pt modelId="{876C014A-28A0-46A5-A611-B93F1C1CF354}" type="sibTrans" cxnId="{8FF54115-8EF6-4C14-90C6-A997E728D7AF}">
      <dgm:prSet/>
      <dgm:spPr/>
      <dgm:t>
        <a:bodyPr/>
        <a:lstStyle/>
        <a:p>
          <a:endParaRPr lang="en-US"/>
        </a:p>
      </dgm:t>
    </dgm:pt>
    <dgm:pt modelId="{027B3739-B69F-4465-9FA5-60E51CF8F33A}" type="pres">
      <dgm:prSet presAssocID="{532983E6-409F-4355-B731-46657912E859}" presName="Name0" presStyleCnt="0">
        <dgm:presLayoutVars>
          <dgm:dir/>
          <dgm:animLvl val="lvl"/>
          <dgm:resizeHandles val="exact"/>
        </dgm:presLayoutVars>
      </dgm:prSet>
      <dgm:spPr/>
    </dgm:pt>
    <dgm:pt modelId="{C5FEC44E-6E74-4659-88E9-241C6E2CE490}" type="pres">
      <dgm:prSet presAssocID="{A7597A53-BF4A-46F7-A4A2-1E3E49C13C2C}" presName="parTxOnly" presStyleLbl="node1" presStyleIdx="0" presStyleCnt="6">
        <dgm:presLayoutVars>
          <dgm:chMax val="0"/>
          <dgm:chPref val="0"/>
          <dgm:bulletEnabled val="1"/>
        </dgm:presLayoutVars>
      </dgm:prSet>
      <dgm:spPr/>
      <dgm:t>
        <a:bodyPr/>
        <a:lstStyle/>
        <a:p>
          <a:endParaRPr lang="en-US"/>
        </a:p>
      </dgm:t>
    </dgm:pt>
    <dgm:pt modelId="{5A564FB2-BE83-45E9-B2D9-D777EBA8C9F0}" type="pres">
      <dgm:prSet presAssocID="{CA8C8399-599A-419E-8E1B-7EADF3AE2951}" presName="parTxOnlySpace" presStyleCnt="0"/>
      <dgm:spPr/>
    </dgm:pt>
    <dgm:pt modelId="{7DAAAF3E-2630-443C-834F-F40B33883971}" type="pres">
      <dgm:prSet presAssocID="{F172DDFF-52F5-4700-ADD9-BD3AE82C1D37}" presName="parTxOnly" presStyleLbl="node1" presStyleIdx="1" presStyleCnt="6">
        <dgm:presLayoutVars>
          <dgm:chMax val="0"/>
          <dgm:chPref val="0"/>
          <dgm:bulletEnabled val="1"/>
        </dgm:presLayoutVars>
      </dgm:prSet>
      <dgm:spPr/>
      <dgm:t>
        <a:bodyPr/>
        <a:lstStyle/>
        <a:p>
          <a:endParaRPr lang="en-US"/>
        </a:p>
      </dgm:t>
    </dgm:pt>
    <dgm:pt modelId="{ECCC1C00-A639-41B4-BB72-69578917DA8E}" type="pres">
      <dgm:prSet presAssocID="{B9EE93C7-2F82-48BA-A1E8-399F6E31969C}" presName="parTxOnlySpace" presStyleCnt="0"/>
      <dgm:spPr/>
    </dgm:pt>
    <dgm:pt modelId="{00851BA8-2859-4466-B82A-7B8196D7283F}" type="pres">
      <dgm:prSet presAssocID="{A695A626-09A3-4953-B710-3135724021C2}" presName="parTxOnly" presStyleLbl="node1" presStyleIdx="2" presStyleCnt="6">
        <dgm:presLayoutVars>
          <dgm:chMax val="0"/>
          <dgm:chPref val="0"/>
          <dgm:bulletEnabled val="1"/>
        </dgm:presLayoutVars>
      </dgm:prSet>
      <dgm:spPr/>
      <dgm:t>
        <a:bodyPr/>
        <a:lstStyle/>
        <a:p>
          <a:endParaRPr lang="en-US"/>
        </a:p>
      </dgm:t>
    </dgm:pt>
    <dgm:pt modelId="{C317EB85-28C7-4FED-808F-0D69173716FE}" type="pres">
      <dgm:prSet presAssocID="{8DEBEC7B-1895-4CB0-BB91-0DFC8D603A3C}" presName="parTxOnlySpace" presStyleCnt="0"/>
      <dgm:spPr/>
    </dgm:pt>
    <dgm:pt modelId="{8EB5B743-1D0D-4669-837F-FD69EE21C598}" type="pres">
      <dgm:prSet presAssocID="{7F29E0DB-E541-4BA2-BC7C-EDD79C268DE7}" presName="parTxOnly" presStyleLbl="node1" presStyleIdx="3" presStyleCnt="6">
        <dgm:presLayoutVars>
          <dgm:chMax val="0"/>
          <dgm:chPref val="0"/>
          <dgm:bulletEnabled val="1"/>
        </dgm:presLayoutVars>
      </dgm:prSet>
      <dgm:spPr/>
      <dgm:t>
        <a:bodyPr/>
        <a:lstStyle/>
        <a:p>
          <a:endParaRPr lang="en-US"/>
        </a:p>
      </dgm:t>
    </dgm:pt>
    <dgm:pt modelId="{0916A848-C830-441C-9BD7-06A91E8CD4C0}" type="pres">
      <dgm:prSet presAssocID="{E0BA0D0B-9DE6-49FA-9084-C65A7A2FB845}" presName="parTxOnlySpace" presStyleCnt="0"/>
      <dgm:spPr/>
    </dgm:pt>
    <dgm:pt modelId="{0FEF1F9F-8286-485A-AA95-56B9550E8019}" type="pres">
      <dgm:prSet presAssocID="{B0FF3977-0649-4118-B6BD-E47AFC409D16}" presName="parTxOnly" presStyleLbl="node1" presStyleIdx="4" presStyleCnt="6">
        <dgm:presLayoutVars>
          <dgm:chMax val="0"/>
          <dgm:chPref val="0"/>
          <dgm:bulletEnabled val="1"/>
        </dgm:presLayoutVars>
      </dgm:prSet>
      <dgm:spPr/>
      <dgm:t>
        <a:bodyPr/>
        <a:lstStyle/>
        <a:p>
          <a:endParaRPr lang="en-US"/>
        </a:p>
      </dgm:t>
    </dgm:pt>
    <dgm:pt modelId="{205DC59D-A365-4887-8800-873E85814310}" type="pres">
      <dgm:prSet presAssocID="{876C014A-28A0-46A5-A611-B93F1C1CF354}" presName="parTxOnlySpace" presStyleCnt="0"/>
      <dgm:spPr/>
    </dgm:pt>
    <dgm:pt modelId="{E807958B-BB38-47C6-9AF0-2B7765111D64}" type="pres">
      <dgm:prSet presAssocID="{D0006BA3-968A-42C1-91FA-BE36A8E3D8A1}" presName="parTxOnly" presStyleLbl="node1" presStyleIdx="5" presStyleCnt="6">
        <dgm:presLayoutVars>
          <dgm:chMax val="0"/>
          <dgm:chPref val="0"/>
          <dgm:bulletEnabled val="1"/>
        </dgm:presLayoutVars>
      </dgm:prSet>
      <dgm:spPr/>
      <dgm:t>
        <a:bodyPr/>
        <a:lstStyle/>
        <a:p>
          <a:endParaRPr lang="en-US"/>
        </a:p>
      </dgm:t>
    </dgm:pt>
  </dgm:ptLst>
  <dgm:cxnLst>
    <dgm:cxn modelId="{7DF63AAB-AA3E-4647-9B34-079CF66BBCD0}" type="presOf" srcId="{7F29E0DB-E541-4BA2-BC7C-EDD79C268DE7}" destId="{8EB5B743-1D0D-4669-837F-FD69EE21C598}" srcOrd="0" destOrd="0" presId="urn:microsoft.com/office/officeart/2005/8/layout/chevron1"/>
    <dgm:cxn modelId="{F8CA96DB-C489-4AF8-B225-2FD7DE91AD84}" type="presOf" srcId="{F172DDFF-52F5-4700-ADD9-BD3AE82C1D37}" destId="{7DAAAF3E-2630-443C-834F-F40B33883971}" srcOrd="0" destOrd="0" presId="urn:microsoft.com/office/officeart/2005/8/layout/chevron1"/>
    <dgm:cxn modelId="{EA573EE9-1791-43E3-B8BD-B6808565C4F2}" type="presOf" srcId="{A695A626-09A3-4953-B710-3135724021C2}" destId="{00851BA8-2859-4466-B82A-7B8196D7283F}" srcOrd="0" destOrd="0" presId="urn:microsoft.com/office/officeart/2005/8/layout/chevron1"/>
    <dgm:cxn modelId="{330D2B78-C6FA-4D10-81D9-BD227F7756BD}" type="presOf" srcId="{A7597A53-BF4A-46F7-A4A2-1E3E49C13C2C}" destId="{C5FEC44E-6E74-4659-88E9-241C6E2CE490}" srcOrd="0" destOrd="0" presId="urn:microsoft.com/office/officeart/2005/8/layout/chevron1"/>
    <dgm:cxn modelId="{93DDC38E-4F0F-434B-98F2-7C2D10362423}" srcId="{532983E6-409F-4355-B731-46657912E859}" destId="{D0006BA3-968A-42C1-91FA-BE36A8E3D8A1}" srcOrd="5" destOrd="0" parTransId="{BF8ABD8B-D60C-4373-83EB-A38FE3C62F16}" sibTransId="{4EA7C67E-4D1C-4799-A00D-078875EA8744}"/>
    <dgm:cxn modelId="{75BB7385-984A-464B-AADF-CCB7E2516F8B}" type="presOf" srcId="{B0FF3977-0649-4118-B6BD-E47AFC409D16}" destId="{0FEF1F9F-8286-485A-AA95-56B9550E8019}" srcOrd="0" destOrd="0" presId="urn:microsoft.com/office/officeart/2005/8/layout/chevron1"/>
    <dgm:cxn modelId="{FEF4DD5F-E8DA-4387-AAE7-B534ACB463F2}" type="presOf" srcId="{D0006BA3-968A-42C1-91FA-BE36A8E3D8A1}" destId="{E807958B-BB38-47C6-9AF0-2B7765111D64}" srcOrd="0" destOrd="0" presId="urn:microsoft.com/office/officeart/2005/8/layout/chevron1"/>
    <dgm:cxn modelId="{F7A9FDC4-1DF5-4382-9589-74F66E2D4A62}" srcId="{532983E6-409F-4355-B731-46657912E859}" destId="{A695A626-09A3-4953-B710-3135724021C2}" srcOrd="2" destOrd="0" parTransId="{2E7E154D-D5FD-45A7-819F-41A17FA9D7ED}" sibTransId="{8DEBEC7B-1895-4CB0-BB91-0DFC8D603A3C}"/>
    <dgm:cxn modelId="{0A84B0EE-7DAD-46CE-BBEB-D064E2670C30}" srcId="{532983E6-409F-4355-B731-46657912E859}" destId="{F172DDFF-52F5-4700-ADD9-BD3AE82C1D37}" srcOrd="1" destOrd="0" parTransId="{81A13899-4042-42D3-B2F0-4835A6F066FC}" sibTransId="{B9EE93C7-2F82-48BA-A1E8-399F6E31969C}"/>
    <dgm:cxn modelId="{8C2CD3D8-B17C-4205-99DE-BD83689A86A9}" type="presOf" srcId="{532983E6-409F-4355-B731-46657912E859}" destId="{027B3739-B69F-4465-9FA5-60E51CF8F33A}" srcOrd="0" destOrd="0" presId="urn:microsoft.com/office/officeart/2005/8/layout/chevron1"/>
    <dgm:cxn modelId="{8FF54115-8EF6-4C14-90C6-A997E728D7AF}" srcId="{532983E6-409F-4355-B731-46657912E859}" destId="{B0FF3977-0649-4118-B6BD-E47AFC409D16}" srcOrd="4" destOrd="0" parTransId="{7FC9E021-6DC3-4A2F-A4C4-F4E2105353F9}" sibTransId="{876C014A-28A0-46A5-A611-B93F1C1CF354}"/>
    <dgm:cxn modelId="{0EC07FBF-9217-4214-B6F4-B2964F4756DE}" srcId="{532983E6-409F-4355-B731-46657912E859}" destId="{A7597A53-BF4A-46F7-A4A2-1E3E49C13C2C}" srcOrd="0" destOrd="0" parTransId="{D880F6BB-7732-42CE-8C58-253DEEE8EBC3}" sibTransId="{CA8C8399-599A-419E-8E1B-7EADF3AE2951}"/>
    <dgm:cxn modelId="{9E851BF0-A7A5-417E-BF10-1BE70518DEA7}" srcId="{532983E6-409F-4355-B731-46657912E859}" destId="{7F29E0DB-E541-4BA2-BC7C-EDD79C268DE7}" srcOrd="3" destOrd="0" parTransId="{B430AC6A-4D68-42A4-9285-5DCC8712A1A1}" sibTransId="{E0BA0D0B-9DE6-49FA-9084-C65A7A2FB845}"/>
    <dgm:cxn modelId="{BEEF80B3-53F5-4C5D-9C3C-E99F2F7F37D5}" type="presParOf" srcId="{027B3739-B69F-4465-9FA5-60E51CF8F33A}" destId="{C5FEC44E-6E74-4659-88E9-241C6E2CE490}" srcOrd="0" destOrd="0" presId="urn:microsoft.com/office/officeart/2005/8/layout/chevron1"/>
    <dgm:cxn modelId="{488635CA-BF85-426D-AFC4-FBC2CEE96931}" type="presParOf" srcId="{027B3739-B69F-4465-9FA5-60E51CF8F33A}" destId="{5A564FB2-BE83-45E9-B2D9-D777EBA8C9F0}" srcOrd="1" destOrd="0" presId="urn:microsoft.com/office/officeart/2005/8/layout/chevron1"/>
    <dgm:cxn modelId="{72DE438C-3979-4B94-B866-78E6E439CAB3}" type="presParOf" srcId="{027B3739-B69F-4465-9FA5-60E51CF8F33A}" destId="{7DAAAF3E-2630-443C-834F-F40B33883971}" srcOrd="2" destOrd="0" presId="urn:microsoft.com/office/officeart/2005/8/layout/chevron1"/>
    <dgm:cxn modelId="{B99F5585-2382-414F-B5AF-790EB713D0DE}" type="presParOf" srcId="{027B3739-B69F-4465-9FA5-60E51CF8F33A}" destId="{ECCC1C00-A639-41B4-BB72-69578917DA8E}" srcOrd="3" destOrd="0" presId="urn:microsoft.com/office/officeart/2005/8/layout/chevron1"/>
    <dgm:cxn modelId="{0DA3FC16-4DA6-4F00-894A-313B4D11E91A}" type="presParOf" srcId="{027B3739-B69F-4465-9FA5-60E51CF8F33A}" destId="{00851BA8-2859-4466-B82A-7B8196D7283F}" srcOrd="4" destOrd="0" presId="urn:microsoft.com/office/officeart/2005/8/layout/chevron1"/>
    <dgm:cxn modelId="{2B7422EB-953A-4247-9F56-A7DBB4AAB1A1}" type="presParOf" srcId="{027B3739-B69F-4465-9FA5-60E51CF8F33A}" destId="{C317EB85-28C7-4FED-808F-0D69173716FE}" srcOrd="5" destOrd="0" presId="urn:microsoft.com/office/officeart/2005/8/layout/chevron1"/>
    <dgm:cxn modelId="{A3F1182D-E440-4847-96C6-BE118D8BA8F0}" type="presParOf" srcId="{027B3739-B69F-4465-9FA5-60E51CF8F33A}" destId="{8EB5B743-1D0D-4669-837F-FD69EE21C598}" srcOrd="6" destOrd="0" presId="urn:microsoft.com/office/officeart/2005/8/layout/chevron1"/>
    <dgm:cxn modelId="{450517D8-B6C3-4116-9771-02F1828006A9}" type="presParOf" srcId="{027B3739-B69F-4465-9FA5-60E51CF8F33A}" destId="{0916A848-C830-441C-9BD7-06A91E8CD4C0}" srcOrd="7" destOrd="0" presId="urn:microsoft.com/office/officeart/2005/8/layout/chevron1"/>
    <dgm:cxn modelId="{6570EF6A-2648-4447-A410-BBF49F7538BA}" type="presParOf" srcId="{027B3739-B69F-4465-9FA5-60E51CF8F33A}" destId="{0FEF1F9F-8286-485A-AA95-56B9550E8019}" srcOrd="8" destOrd="0" presId="urn:microsoft.com/office/officeart/2005/8/layout/chevron1"/>
    <dgm:cxn modelId="{CA43E010-5D67-4F8E-BDE7-F76EB35B276F}" type="presParOf" srcId="{027B3739-B69F-4465-9FA5-60E51CF8F33A}" destId="{205DC59D-A365-4887-8800-873E85814310}" srcOrd="9" destOrd="0" presId="urn:microsoft.com/office/officeart/2005/8/layout/chevron1"/>
    <dgm:cxn modelId="{E175E929-3D80-4C75-A859-D1E13C33EAA8}" type="presParOf" srcId="{027B3739-B69F-4465-9FA5-60E51CF8F33A}" destId="{E807958B-BB38-47C6-9AF0-2B7765111D6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2983E6-409F-4355-B731-46657912E859}" type="doc">
      <dgm:prSet loTypeId="urn:microsoft.com/office/officeart/2005/8/layout/chevron1" loCatId="process" qsTypeId="urn:microsoft.com/office/officeart/2005/8/quickstyle/simple1" qsCatId="simple" csTypeId="urn:microsoft.com/office/officeart/2005/8/colors/accent1_4" csCatId="accent1" phldr="1"/>
      <dgm:spPr/>
    </dgm:pt>
    <dgm:pt modelId="{2B8892BB-A60E-4B0C-ABE7-62939B66B292}">
      <dgm:prSet phldrT="[Text]"/>
      <dgm:spPr>
        <a:solidFill>
          <a:schemeClr val="accent5">
            <a:lumMod val="75000"/>
          </a:schemeClr>
        </a:solidFill>
      </dgm:spPr>
      <dgm:t>
        <a:bodyPr/>
        <a:lstStyle/>
        <a:p>
          <a:r>
            <a:rPr lang="en-US"/>
            <a:t>Create an Ariba Amendment</a:t>
          </a:r>
        </a:p>
      </dgm:t>
    </dgm:pt>
    <dgm:pt modelId="{AB8E7BCB-3DF5-4257-9976-2A26C10C908E}" type="parTrans" cxnId="{A3258877-D1B9-479D-96C1-4FD255E69CAE}">
      <dgm:prSet/>
      <dgm:spPr/>
      <dgm:t>
        <a:bodyPr/>
        <a:lstStyle/>
        <a:p>
          <a:endParaRPr lang="en-US"/>
        </a:p>
      </dgm:t>
    </dgm:pt>
    <dgm:pt modelId="{03FB40FB-F409-4DB6-BE28-6A303B10607A}" type="sibTrans" cxnId="{A3258877-D1B9-479D-96C1-4FD255E69CAE}">
      <dgm:prSet/>
      <dgm:spPr/>
      <dgm:t>
        <a:bodyPr/>
        <a:lstStyle/>
        <a:p>
          <a:endParaRPr lang="en-US"/>
        </a:p>
      </dgm:t>
    </dgm:pt>
    <dgm:pt modelId="{5CA2D545-0473-4635-B5EF-74C013F30766}">
      <dgm:prSet phldrT="[Text]"/>
      <dgm:spPr>
        <a:solidFill>
          <a:schemeClr val="accent3">
            <a:lumMod val="75000"/>
          </a:schemeClr>
        </a:solidFill>
      </dgm:spPr>
      <dgm:t>
        <a:bodyPr/>
        <a:lstStyle/>
        <a:p>
          <a:r>
            <a:rPr lang="en-US"/>
            <a:t>Complete all Required Tasks</a:t>
          </a:r>
        </a:p>
        <a:p>
          <a:r>
            <a:rPr lang="en-US"/>
            <a:t>Create Amendment Docs, obtain approval, etc.</a:t>
          </a:r>
        </a:p>
      </dgm:t>
    </dgm:pt>
    <dgm:pt modelId="{D300A303-99CE-40CA-91C3-20208BB462C6}" type="parTrans" cxnId="{680B1059-6E92-4075-8A20-78961742FF42}">
      <dgm:prSet/>
      <dgm:spPr/>
      <dgm:t>
        <a:bodyPr/>
        <a:lstStyle/>
        <a:p>
          <a:endParaRPr lang="en-US"/>
        </a:p>
      </dgm:t>
    </dgm:pt>
    <dgm:pt modelId="{DB153FF3-DBCD-4FFC-A071-2AB85027085F}" type="sibTrans" cxnId="{680B1059-6E92-4075-8A20-78961742FF42}">
      <dgm:prSet/>
      <dgm:spPr/>
      <dgm:t>
        <a:bodyPr/>
        <a:lstStyle/>
        <a:p>
          <a:endParaRPr lang="en-US"/>
        </a:p>
      </dgm:t>
    </dgm:pt>
    <dgm:pt modelId="{62AED622-5301-490E-96D2-C326F5C4E937}">
      <dgm:prSet phldrT="[Text]"/>
      <dgm:spPr>
        <a:solidFill>
          <a:schemeClr val="tx1">
            <a:lumMod val="75000"/>
            <a:lumOff val="25000"/>
          </a:schemeClr>
        </a:solidFill>
      </dgm:spPr>
      <dgm:t>
        <a:bodyPr/>
        <a:lstStyle/>
        <a:p>
          <a:r>
            <a:rPr lang="en-US"/>
            <a:t>Publish Amendment </a:t>
          </a:r>
        </a:p>
      </dgm:t>
    </dgm:pt>
    <dgm:pt modelId="{41126FAD-54A3-4B1B-837C-004C360B2D15}" type="parTrans" cxnId="{33E99FE2-3F4E-4AFE-91FD-1082F595BD45}">
      <dgm:prSet/>
      <dgm:spPr/>
      <dgm:t>
        <a:bodyPr/>
        <a:lstStyle/>
        <a:p>
          <a:endParaRPr lang="en-US"/>
        </a:p>
      </dgm:t>
    </dgm:pt>
    <dgm:pt modelId="{9C2732E8-9139-4880-A6F5-B93D0E8AB25D}" type="sibTrans" cxnId="{33E99FE2-3F4E-4AFE-91FD-1082F595BD45}">
      <dgm:prSet/>
      <dgm:spPr/>
      <dgm:t>
        <a:bodyPr/>
        <a:lstStyle/>
        <a:p>
          <a:endParaRPr lang="en-US"/>
        </a:p>
      </dgm:t>
    </dgm:pt>
    <dgm:pt modelId="{524486DC-400A-4FEB-9BD7-F2D81A6D6C82}">
      <dgm:prSet phldrT="[Text]"/>
      <dgm:spPr>
        <a:solidFill>
          <a:schemeClr val="accent4">
            <a:lumMod val="75000"/>
          </a:schemeClr>
        </a:solidFill>
      </dgm:spPr>
      <dgm:t>
        <a:bodyPr/>
        <a:lstStyle/>
        <a:p>
          <a:r>
            <a:rPr lang="en-US"/>
            <a:t>User creates a Request for Contract Amendment</a:t>
          </a:r>
        </a:p>
      </dgm:t>
    </dgm:pt>
    <dgm:pt modelId="{DF7589F7-CC60-484A-B2C9-E3EE43E01DA6}" type="parTrans" cxnId="{4BCFDB72-31DF-483F-8E3E-A2000064945D}">
      <dgm:prSet/>
      <dgm:spPr/>
      <dgm:t>
        <a:bodyPr/>
        <a:lstStyle/>
        <a:p>
          <a:endParaRPr lang="en-US"/>
        </a:p>
      </dgm:t>
    </dgm:pt>
    <dgm:pt modelId="{FB3CBA49-099F-4057-B2DE-A61D3E051A94}" type="sibTrans" cxnId="{4BCFDB72-31DF-483F-8E3E-A2000064945D}">
      <dgm:prSet/>
      <dgm:spPr/>
      <dgm:t>
        <a:bodyPr/>
        <a:lstStyle/>
        <a:p>
          <a:endParaRPr lang="en-US"/>
        </a:p>
      </dgm:t>
    </dgm:pt>
    <dgm:pt modelId="{02DD0606-1C3A-450F-A7B4-23BE0D3B41FD}">
      <dgm:prSet phldrT="[Text]"/>
      <dgm:spPr>
        <a:solidFill>
          <a:schemeClr val="bg2">
            <a:lumMod val="75000"/>
          </a:schemeClr>
        </a:solidFill>
      </dgm:spPr>
      <dgm:t>
        <a:bodyPr/>
        <a:lstStyle/>
        <a:p>
          <a:r>
            <a:rPr lang="en-US"/>
            <a:t>Update the Contract Terms Document</a:t>
          </a:r>
        </a:p>
      </dgm:t>
    </dgm:pt>
    <dgm:pt modelId="{9EED85B2-9C6B-4F0A-AD1B-9A2B235256A3}" type="parTrans" cxnId="{2CCDE25A-5522-4980-8712-19F39241FBE0}">
      <dgm:prSet/>
      <dgm:spPr/>
      <dgm:t>
        <a:bodyPr/>
        <a:lstStyle/>
        <a:p>
          <a:endParaRPr lang="en-US"/>
        </a:p>
      </dgm:t>
    </dgm:pt>
    <dgm:pt modelId="{65ECABAD-DC85-4EFA-A72C-F196011BCA59}" type="sibTrans" cxnId="{2CCDE25A-5522-4980-8712-19F39241FBE0}">
      <dgm:prSet/>
      <dgm:spPr/>
      <dgm:t>
        <a:bodyPr/>
        <a:lstStyle/>
        <a:p>
          <a:endParaRPr lang="en-US"/>
        </a:p>
      </dgm:t>
    </dgm:pt>
    <dgm:pt modelId="{027B3739-B69F-4465-9FA5-60E51CF8F33A}" type="pres">
      <dgm:prSet presAssocID="{532983E6-409F-4355-B731-46657912E859}" presName="Name0" presStyleCnt="0">
        <dgm:presLayoutVars>
          <dgm:dir/>
          <dgm:animLvl val="lvl"/>
          <dgm:resizeHandles val="exact"/>
        </dgm:presLayoutVars>
      </dgm:prSet>
      <dgm:spPr/>
    </dgm:pt>
    <dgm:pt modelId="{535E8451-0E69-415A-8C42-F86B675B0B0B}" type="pres">
      <dgm:prSet presAssocID="{524486DC-400A-4FEB-9BD7-F2D81A6D6C82}" presName="parTxOnly" presStyleLbl="node1" presStyleIdx="0" presStyleCnt="5">
        <dgm:presLayoutVars>
          <dgm:chMax val="0"/>
          <dgm:chPref val="0"/>
          <dgm:bulletEnabled val="1"/>
        </dgm:presLayoutVars>
      </dgm:prSet>
      <dgm:spPr/>
      <dgm:t>
        <a:bodyPr/>
        <a:lstStyle/>
        <a:p>
          <a:endParaRPr lang="en-US"/>
        </a:p>
      </dgm:t>
    </dgm:pt>
    <dgm:pt modelId="{E6C0D32E-EBFF-4AD8-B39C-46574C07A89F}" type="pres">
      <dgm:prSet presAssocID="{FB3CBA49-099F-4057-B2DE-A61D3E051A94}" presName="parTxOnlySpace" presStyleCnt="0"/>
      <dgm:spPr/>
    </dgm:pt>
    <dgm:pt modelId="{86D60AF8-A386-4DE2-AA04-BABC65859C90}" type="pres">
      <dgm:prSet presAssocID="{2B8892BB-A60E-4B0C-ABE7-62939B66B292}" presName="parTxOnly" presStyleLbl="node1" presStyleIdx="1" presStyleCnt="5">
        <dgm:presLayoutVars>
          <dgm:chMax val="0"/>
          <dgm:chPref val="0"/>
          <dgm:bulletEnabled val="1"/>
        </dgm:presLayoutVars>
      </dgm:prSet>
      <dgm:spPr/>
      <dgm:t>
        <a:bodyPr/>
        <a:lstStyle/>
        <a:p>
          <a:endParaRPr lang="en-US"/>
        </a:p>
      </dgm:t>
    </dgm:pt>
    <dgm:pt modelId="{3349045A-0DD4-4441-8E26-1D0212C2D4BF}" type="pres">
      <dgm:prSet presAssocID="{03FB40FB-F409-4DB6-BE28-6A303B10607A}" presName="parTxOnlySpace" presStyleCnt="0"/>
      <dgm:spPr/>
    </dgm:pt>
    <dgm:pt modelId="{FD4D06B2-4A72-402C-9899-2CC9D4F751C4}" type="pres">
      <dgm:prSet presAssocID="{5CA2D545-0473-4635-B5EF-74C013F30766}" presName="parTxOnly" presStyleLbl="node1" presStyleIdx="2" presStyleCnt="5">
        <dgm:presLayoutVars>
          <dgm:chMax val="0"/>
          <dgm:chPref val="0"/>
          <dgm:bulletEnabled val="1"/>
        </dgm:presLayoutVars>
      </dgm:prSet>
      <dgm:spPr/>
      <dgm:t>
        <a:bodyPr/>
        <a:lstStyle/>
        <a:p>
          <a:endParaRPr lang="en-US"/>
        </a:p>
      </dgm:t>
    </dgm:pt>
    <dgm:pt modelId="{2B0629FC-84A7-49A2-B87E-6BACD0319404}" type="pres">
      <dgm:prSet presAssocID="{DB153FF3-DBCD-4FFC-A071-2AB85027085F}" presName="parTxOnlySpace" presStyleCnt="0"/>
      <dgm:spPr/>
    </dgm:pt>
    <dgm:pt modelId="{AFB3E1F4-ADED-42D7-BF69-06E4B541ECB4}" type="pres">
      <dgm:prSet presAssocID="{02DD0606-1C3A-450F-A7B4-23BE0D3B41FD}" presName="parTxOnly" presStyleLbl="node1" presStyleIdx="3" presStyleCnt="5">
        <dgm:presLayoutVars>
          <dgm:chMax val="0"/>
          <dgm:chPref val="0"/>
          <dgm:bulletEnabled val="1"/>
        </dgm:presLayoutVars>
      </dgm:prSet>
      <dgm:spPr/>
      <dgm:t>
        <a:bodyPr/>
        <a:lstStyle/>
        <a:p>
          <a:endParaRPr lang="en-US"/>
        </a:p>
      </dgm:t>
    </dgm:pt>
    <dgm:pt modelId="{80560C3F-3203-4A52-A42D-E356A575C269}" type="pres">
      <dgm:prSet presAssocID="{65ECABAD-DC85-4EFA-A72C-F196011BCA59}" presName="parTxOnlySpace" presStyleCnt="0"/>
      <dgm:spPr/>
    </dgm:pt>
    <dgm:pt modelId="{1C09D41A-DAFF-4404-98C1-9FDA8192CFB0}" type="pres">
      <dgm:prSet presAssocID="{62AED622-5301-490E-96D2-C326F5C4E937}" presName="parTxOnly" presStyleLbl="node1" presStyleIdx="4" presStyleCnt="5">
        <dgm:presLayoutVars>
          <dgm:chMax val="0"/>
          <dgm:chPref val="0"/>
          <dgm:bulletEnabled val="1"/>
        </dgm:presLayoutVars>
      </dgm:prSet>
      <dgm:spPr/>
      <dgm:t>
        <a:bodyPr/>
        <a:lstStyle/>
        <a:p>
          <a:endParaRPr lang="en-US"/>
        </a:p>
      </dgm:t>
    </dgm:pt>
  </dgm:ptLst>
  <dgm:cxnLst>
    <dgm:cxn modelId="{680B1059-6E92-4075-8A20-78961742FF42}" srcId="{532983E6-409F-4355-B731-46657912E859}" destId="{5CA2D545-0473-4635-B5EF-74C013F30766}" srcOrd="2" destOrd="0" parTransId="{D300A303-99CE-40CA-91C3-20208BB462C6}" sibTransId="{DB153FF3-DBCD-4FFC-A071-2AB85027085F}"/>
    <dgm:cxn modelId="{33E99FE2-3F4E-4AFE-91FD-1082F595BD45}" srcId="{532983E6-409F-4355-B731-46657912E859}" destId="{62AED622-5301-490E-96D2-C326F5C4E937}" srcOrd="4" destOrd="0" parTransId="{41126FAD-54A3-4B1B-837C-004C360B2D15}" sibTransId="{9C2732E8-9139-4880-A6F5-B93D0E8AB25D}"/>
    <dgm:cxn modelId="{532F6B2F-D2AF-40B6-9F3D-96686DB10F56}" type="presOf" srcId="{532983E6-409F-4355-B731-46657912E859}" destId="{027B3739-B69F-4465-9FA5-60E51CF8F33A}" srcOrd="0" destOrd="0" presId="urn:microsoft.com/office/officeart/2005/8/layout/chevron1"/>
    <dgm:cxn modelId="{E649D7DA-DAB6-4364-AD77-CAF39BEF7037}" type="presOf" srcId="{02DD0606-1C3A-450F-A7B4-23BE0D3B41FD}" destId="{AFB3E1F4-ADED-42D7-BF69-06E4B541ECB4}" srcOrd="0" destOrd="0" presId="urn:microsoft.com/office/officeart/2005/8/layout/chevron1"/>
    <dgm:cxn modelId="{0F4493BC-7ECA-470F-AF4B-CCBD28A59B53}" type="presOf" srcId="{5CA2D545-0473-4635-B5EF-74C013F30766}" destId="{FD4D06B2-4A72-402C-9899-2CC9D4F751C4}" srcOrd="0" destOrd="0" presId="urn:microsoft.com/office/officeart/2005/8/layout/chevron1"/>
    <dgm:cxn modelId="{2CCDE25A-5522-4980-8712-19F39241FBE0}" srcId="{532983E6-409F-4355-B731-46657912E859}" destId="{02DD0606-1C3A-450F-A7B4-23BE0D3B41FD}" srcOrd="3" destOrd="0" parTransId="{9EED85B2-9C6B-4F0A-AD1B-9A2B235256A3}" sibTransId="{65ECABAD-DC85-4EFA-A72C-F196011BCA59}"/>
    <dgm:cxn modelId="{BC233BAB-5B63-4FA9-945D-385E780F5BD6}" type="presOf" srcId="{524486DC-400A-4FEB-9BD7-F2D81A6D6C82}" destId="{535E8451-0E69-415A-8C42-F86B675B0B0B}" srcOrd="0" destOrd="0" presId="urn:microsoft.com/office/officeart/2005/8/layout/chevron1"/>
    <dgm:cxn modelId="{A3258877-D1B9-479D-96C1-4FD255E69CAE}" srcId="{532983E6-409F-4355-B731-46657912E859}" destId="{2B8892BB-A60E-4B0C-ABE7-62939B66B292}" srcOrd="1" destOrd="0" parTransId="{AB8E7BCB-3DF5-4257-9976-2A26C10C908E}" sibTransId="{03FB40FB-F409-4DB6-BE28-6A303B10607A}"/>
    <dgm:cxn modelId="{0E96741F-6327-4BDD-8D2C-86EB966CD164}" type="presOf" srcId="{2B8892BB-A60E-4B0C-ABE7-62939B66B292}" destId="{86D60AF8-A386-4DE2-AA04-BABC65859C90}" srcOrd="0" destOrd="0" presId="urn:microsoft.com/office/officeart/2005/8/layout/chevron1"/>
    <dgm:cxn modelId="{88BEE558-AB22-4E72-8DB5-37E4B784F2ED}" type="presOf" srcId="{62AED622-5301-490E-96D2-C326F5C4E937}" destId="{1C09D41A-DAFF-4404-98C1-9FDA8192CFB0}" srcOrd="0" destOrd="0" presId="urn:microsoft.com/office/officeart/2005/8/layout/chevron1"/>
    <dgm:cxn modelId="{4BCFDB72-31DF-483F-8E3E-A2000064945D}" srcId="{532983E6-409F-4355-B731-46657912E859}" destId="{524486DC-400A-4FEB-9BD7-F2D81A6D6C82}" srcOrd="0" destOrd="0" parTransId="{DF7589F7-CC60-484A-B2C9-E3EE43E01DA6}" sibTransId="{FB3CBA49-099F-4057-B2DE-A61D3E051A94}"/>
    <dgm:cxn modelId="{1A964591-B316-433B-902F-C7EF93DF1EA1}" type="presParOf" srcId="{027B3739-B69F-4465-9FA5-60E51CF8F33A}" destId="{535E8451-0E69-415A-8C42-F86B675B0B0B}" srcOrd="0" destOrd="0" presId="urn:microsoft.com/office/officeart/2005/8/layout/chevron1"/>
    <dgm:cxn modelId="{BBF379E0-F16A-4946-9A7E-99AB1B348D07}" type="presParOf" srcId="{027B3739-B69F-4465-9FA5-60E51CF8F33A}" destId="{E6C0D32E-EBFF-4AD8-B39C-46574C07A89F}" srcOrd="1" destOrd="0" presId="urn:microsoft.com/office/officeart/2005/8/layout/chevron1"/>
    <dgm:cxn modelId="{E57A04D4-E6DD-41C7-8658-356BEF69D79B}" type="presParOf" srcId="{027B3739-B69F-4465-9FA5-60E51CF8F33A}" destId="{86D60AF8-A386-4DE2-AA04-BABC65859C90}" srcOrd="2" destOrd="0" presId="urn:microsoft.com/office/officeart/2005/8/layout/chevron1"/>
    <dgm:cxn modelId="{609201EF-A550-4D44-A74F-2C2707DEF926}" type="presParOf" srcId="{027B3739-B69F-4465-9FA5-60E51CF8F33A}" destId="{3349045A-0DD4-4441-8E26-1D0212C2D4BF}" srcOrd="3" destOrd="0" presId="urn:microsoft.com/office/officeart/2005/8/layout/chevron1"/>
    <dgm:cxn modelId="{88649BE3-D904-4E09-8A51-673FC904E89C}" type="presParOf" srcId="{027B3739-B69F-4465-9FA5-60E51CF8F33A}" destId="{FD4D06B2-4A72-402C-9899-2CC9D4F751C4}" srcOrd="4" destOrd="0" presId="urn:microsoft.com/office/officeart/2005/8/layout/chevron1"/>
    <dgm:cxn modelId="{12A2EEC3-066F-458F-8E5A-D95565F27274}" type="presParOf" srcId="{027B3739-B69F-4465-9FA5-60E51CF8F33A}" destId="{2B0629FC-84A7-49A2-B87E-6BACD0319404}" srcOrd="5" destOrd="0" presId="urn:microsoft.com/office/officeart/2005/8/layout/chevron1"/>
    <dgm:cxn modelId="{E7F56DE9-E1E3-4F3F-A201-064D12E1DB41}" type="presParOf" srcId="{027B3739-B69F-4465-9FA5-60E51CF8F33A}" destId="{AFB3E1F4-ADED-42D7-BF69-06E4B541ECB4}" srcOrd="6" destOrd="0" presId="urn:microsoft.com/office/officeart/2005/8/layout/chevron1"/>
    <dgm:cxn modelId="{E6F8DA97-2271-4795-BDB3-3897E0D27FE6}" type="presParOf" srcId="{027B3739-B69F-4465-9FA5-60E51CF8F33A}" destId="{80560C3F-3203-4A52-A42D-E356A575C269}" srcOrd="7" destOrd="0" presId="urn:microsoft.com/office/officeart/2005/8/layout/chevron1"/>
    <dgm:cxn modelId="{9A05E05D-CDE9-4784-83FF-40AE7495796F}" type="presParOf" srcId="{027B3739-B69F-4465-9FA5-60E51CF8F33A}" destId="{1C09D41A-DAFF-4404-98C1-9FDA8192CFB0}"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EC44E-6E74-4659-88E9-241C6E2CE490}">
      <dsp:nvSpPr>
        <dsp:cNvPr id="0" name=""/>
        <dsp:cNvSpPr/>
      </dsp:nvSpPr>
      <dsp:spPr>
        <a:xfrm>
          <a:off x="5414" y="1083072"/>
          <a:ext cx="2014135" cy="805654"/>
        </a:xfrm>
        <a:prstGeom prst="chevron">
          <a:avLst/>
        </a:prstGeom>
        <a:solidFill>
          <a:schemeClr val="accent4">
            <a:lumMod val="7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User requests a contract</a:t>
          </a:r>
        </a:p>
      </dsp:txBody>
      <dsp:txXfrm>
        <a:off x="408241" y="1083072"/>
        <a:ext cx="1208481" cy="805654"/>
      </dsp:txXfrm>
    </dsp:sp>
    <dsp:sp modelId="{7DAAAF3E-2630-443C-834F-F40B33883971}">
      <dsp:nvSpPr>
        <dsp:cNvPr id="0" name=""/>
        <dsp:cNvSpPr/>
      </dsp:nvSpPr>
      <dsp:spPr>
        <a:xfrm>
          <a:off x="1818136" y="1083072"/>
          <a:ext cx="2014135" cy="805654"/>
        </a:xfrm>
        <a:prstGeom prst="chevron">
          <a:avLst/>
        </a:prstGeom>
        <a:solidFill>
          <a:schemeClr val="accent5">
            <a:lumMod val="7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Search for an existing contract </a:t>
          </a:r>
        </a:p>
      </dsp:txBody>
      <dsp:txXfrm>
        <a:off x="2220963" y="1083072"/>
        <a:ext cx="1208481" cy="805654"/>
      </dsp:txXfrm>
    </dsp:sp>
    <dsp:sp modelId="{00851BA8-2859-4466-B82A-7B8196D7283F}">
      <dsp:nvSpPr>
        <dsp:cNvPr id="0" name=""/>
        <dsp:cNvSpPr/>
      </dsp:nvSpPr>
      <dsp:spPr>
        <a:xfrm>
          <a:off x="3630857" y="1083072"/>
          <a:ext cx="2014135" cy="805654"/>
        </a:xfrm>
        <a:prstGeom prst="chevron">
          <a:avLst/>
        </a:prstGeom>
        <a:solidFill>
          <a:schemeClr val="accent3">
            <a:lumMod val="7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Create a Contract Workspace</a:t>
          </a:r>
        </a:p>
      </dsp:txBody>
      <dsp:txXfrm>
        <a:off x="4033684" y="1083072"/>
        <a:ext cx="1208481" cy="805654"/>
      </dsp:txXfrm>
    </dsp:sp>
    <dsp:sp modelId="{8EB5B743-1D0D-4669-837F-FD69EE21C598}">
      <dsp:nvSpPr>
        <dsp:cNvPr id="0" name=""/>
        <dsp:cNvSpPr/>
      </dsp:nvSpPr>
      <dsp:spPr>
        <a:xfrm>
          <a:off x="5443579" y="1083072"/>
          <a:ext cx="2014135" cy="805654"/>
        </a:xfrm>
        <a:prstGeom prst="chevron">
          <a:avLst/>
        </a:prstGeom>
        <a:solidFill>
          <a:schemeClr val="accent6">
            <a:lumMod val="7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Complete all Required Tasks</a:t>
          </a:r>
        </a:p>
        <a:p>
          <a:pPr lvl="0" algn="ctr" defTabSz="488950">
            <a:lnSpc>
              <a:spcPct val="90000"/>
            </a:lnSpc>
            <a:spcBef>
              <a:spcPct val="0"/>
            </a:spcBef>
            <a:spcAft>
              <a:spcPct val="35000"/>
            </a:spcAft>
          </a:pPr>
          <a:r>
            <a:rPr lang="en-US" sz="1100" kern="1200"/>
            <a:t>Create contract docs, obtain approval, etc.</a:t>
          </a:r>
        </a:p>
      </dsp:txBody>
      <dsp:txXfrm>
        <a:off x="5846406" y="1083072"/>
        <a:ext cx="1208481" cy="805654"/>
      </dsp:txXfrm>
    </dsp:sp>
    <dsp:sp modelId="{0FEF1F9F-8286-485A-AA95-56B9550E8019}">
      <dsp:nvSpPr>
        <dsp:cNvPr id="0" name=""/>
        <dsp:cNvSpPr/>
      </dsp:nvSpPr>
      <dsp:spPr>
        <a:xfrm>
          <a:off x="7256301" y="1083072"/>
          <a:ext cx="2014135" cy="805654"/>
        </a:xfrm>
        <a:prstGeom prst="chevron">
          <a:avLst/>
        </a:prstGeom>
        <a:solidFill>
          <a:schemeClr val="tx2">
            <a:lumMod val="7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Create the Contract Terms Document</a:t>
          </a:r>
        </a:p>
      </dsp:txBody>
      <dsp:txXfrm>
        <a:off x="7659128" y="1083072"/>
        <a:ext cx="1208481" cy="805654"/>
      </dsp:txXfrm>
    </dsp:sp>
    <dsp:sp modelId="{E807958B-BB38-47C6-9AF0-2B7765111D64}">
      <dsp:nvSpPr>
        <dsp:cNvPr id="0" name=""/>
        <dsp:cNvSpPr/>
      </dsp:nvSpPr>
      <dsp:spPr>
        <a:xfrm>
          <a:off x="9069023" y="1083072"/>
          <a:ext cx="2014135" cy="805654"/>
        </a:xfrm>
        <a:prstGeom prst="chevron">
          <a:avLst/>
        </a:prstGeom>
        <a:solidFill>
          <a:schemeClr val="accent2">
            <a:lumMod val="50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rtl="0">
            <a:lnSpc>
              <a:spcPct val="90000"/>
            </a:lnSpc>
            <a:spcBef>
              <a:spcPct val="0"/>
            </a:spcBef>
            <a:spcAft>
              <a:spcPct val="35000"/>
            </a:spcAft>
          </a:pPr>
          <a:r>
            <a:rPr lang="en-US" sz="1100" kern="1200"/>
            <a:t>Publish the Contract</a:t>
          </a:r>
          <a:r>
            <a:rPr lang="en-US" sz="1100" kern="1200">
              <a:latin typeface="Arial"/>
            </a:rPr>
            <a:t> Workspace</a:t>
          </a:r>
          <a:endParaRPr lang="en-US" sz="1100" kern="1200"/>
        </a:p>
      </dsp:txBody>
      <dsp:txXfrm>
        <a:off x="9471850" y="1083072"/>
        <a:ext cx="1208481" cy="805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E8451-0E69-415A-8C42-F86B675B0B0B}">
      <dsp:nvSpPr>
        <dsp:cNvPr id="0" name=""/>
        <dsp:cNvSpPr/>
      </dsp:nvSpPr>
      <dsp:spPr>
        <a:xfrm>
          <a:off x="2410" y="1402444"/>
          <a:ext cx="2145440" cy="858176"/>
        </a:xfrm>
        <a:prstGeom prst="chevron">
          <a:avLst/>
        </a:prstGeom>
        <a:solidFill>
          <a:schemeClr val="accent4">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User creates a Request for Contract Amendment</a:t>
          </a:r>
        </a:p>
      </dsp:txBody>
      <dsp:txXfrm>
        <a:off x="431498" y="1402444"/>
        <a:ext cx="1287264" cy="858176"/>
      </dsp:txXfrm>
    </dsp:sp>
    <dsp:sp modelId="{86D60AF8-A386-4DE2-AA04-BABC65859C90}">
      <dsp:nvSpPr>
        <dsp:cNvPr id="0" name=""/>
        <dsp:cNvSpPr/>
      </dsp:nvSpPr>
      <dsp:spPr>
        <a:xfrm>
          <a:off x="1933307" y="1402444"/>
          <a:ext cx="2145440" cy="858176"/>
        </a:xfrm>
        <a:prstGeom prst="chevron">
          <a:avLst/>
        </a:prstGeom>
        <a:solidFill>
          <a:schemeClr val="accent5">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Create an Ariba Amendment</a:t>
          </a:r>
        </a:p>
      </dsp:txBody>
      <dsp:txXfrm>
        <a:off x="2362395" y="1402444"/>
        <a:ext cx="1287264" cy="858176"/>
      </dsp:txXfrm>
    </dsp:sp>
    <dsp:sp modelId="{FD4D06B2-4A72-402C-9899-2CC9D4F751C4}">
      <dsp:nvSpPr>
        <dsp:cNvPr id="0" name=""/>
        <dsp:cNvSpPr/>
      </dsp:nvSpPr>
      <dsp:spPr>
        <a:xfrm>
          <a:off x="3864204" y="1402444"/>
          <a:ext cx="2145440" cy="858176"/>
        </a:xfrm>
        <a:prstGeom prst="chevron">
          <a:avLst/>
        </a:prstGeom>
        <a:solidFill>
          <a:schemeClr val="accent3">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Complete all Required Tasks</a:t>
          </a:r>
        </a:p>
        <a:p>
          <a:pPr lvl="0" algn="ctr" defTabSz="488950">
            <a:lnSpc>
              <a:spcPct val="90000"/>
            </a:lnSpc>
            <a:spcBef>
              <a:spcPct val="0"/>
            </a:spcBef>
            <a:spcAft>
              <a:spcPct val="35000"/>
            </a:spcAft>
          </a:pPr>
          <a:r>
            <a:rPr lang="en-US" sz="1100" kern="1200"/>
            <a:t>Create Amendment Docs, obtain approval, etc.</a:t>
          </a:r>
        </a:p>
      </dsp:txBody>
      <dsp:txXfrm>
        <a:off x="4293292" y="1402444"/>
        <a:ext cx="1287264" cy="858176"/>
      </dsp:txXfrm>
    </dsp:sp>
    <dsp:sp modelId="{AFB3E1F4-ADED-42D7-BF69-06E4B541ECB4}">
      <dsp:nvSpPr>
        <dsp:cNvPr id="0" name=""/>
        <dsp:cNvSpPr/>
      </dsp:nvSpPr>
      <dsp:spPr>
        <a:xfrm>
          <a:off x="5795100" y="1402444"/>
          <a:ext cx="2145440" cy="858176"/>
        </a:xfrm>
        <a:prstGeom prst="chevron">
          <a:avLst/>
        </a:prstGeom>
        <a:solidFill>
          <a:schemeClr val="bg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Update the Contract Terms Document</a:t>
          </a:r>
        </a:p>
      </dsp:txBody>
      <dsp:txXfrm>
        <a:off x="6224188" y="1402444"/>
        <a:ext cx="1287264" cy="858176"/>
      </dsp:txXfrm>
    </dsp:sp>
    <dsp:sp modelId="{1C09D41A-DAFF-4404-98C1-9FDA8192CFB0}">
      <dsp:nvSpPr>
        <dsp:cNvPr id="0" name=""/>
        <dsp:cNvSpPr/>
      </dsp:nvSpPr>
      <dsp:spPr>
        <a:xfrm>
          <a:off x="7725997" y="1402444"/>
          <a:ext cx="2145440" cy="858176"/>
        </a:xfrm>
        <a:prstGeom prst="chevron">
          <a:avLst/>
        </a:prstGeom>
        <a:solidFill>
          <a:schemeClr val="tx1">
            <a:lumMod val="75000"/>
            <a:lumOff val="2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a:t>Publish Amendment </a:t>
          </a:r>
        </a:p>
      </dsp:txBody>
      <dsp:txXfrm>
        <a:off x="8155085" y="1402444"/>
        <a:ext cx="1287264" cy="8581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965198B-1698-418D-9C4B-294FC5C686B8}" type="datetimeFigureOut">
              <a:rPr lang="en-US" smtClean="0"/>
              <a:t>2/5/2025</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941A0F7-0039-402F-B822-DAFDAA394C1B}" type="slidenum">
              <a:rPr lang="en-US" smtClean="0"/>
              <a:t>‹#›</a:t>
            </a:fld>
            <a:endParaRPr lang="en-US"/>
          </a:p>
        </p:txBody>
      </p:sp>
    </p:spTree>
    <p:extLst>
      <p:ext uri="{BB962C8B-B14F-4D97-AF65-F5344CB8AC3E}">
        <p14:creationId xmlns:p14="http://schemas.microsoft.com/office/powerpoint/2010/main" val="189345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a:p>
        </p:txBody>
      </p:sp>
    </p:spTree>
    <p:extLst>
      <p:ext uri="{BB962C8B-B14F-4D97-AF65-F5344CB8AC3E}">
        <p14:creationId xmlns:p14="http://schemas.microsoft.com/office/powerpoint/2010/main" val="245011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12</a:t>
            </a:fld>
            <a:endParaRPr lang="en-US"/>
          </a:p>
        </p:txBody>
      </p:sp>
    </p:spTree>
    <p:extLst>
      <p:ext uri="{BB962C8B-B14F-4D97-AF65-F5344CB8AC3E}">
        <p14:creationId xmlns:p14="http://schemas.microsoft.com/office/powerpoint/2010/main" val="17051956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102</a:t>
            </a:fld>
            <a:endParaRPr lang="en-US"/>
          </a:p>
        </p:txBody>
      </p:sp>
    </p:spTree>
    <p:extLst>
      <p:ext uri="{BB962C8B-B14F-4D97-AF65-F5344CB8AC3E}">
        <p14:creationId xmlns:p14="http://schemas.microsoft.com/office/powerpoint/2010/main" val="29375474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103</a:t>
            </a:fld>
            <a:endParaRPr lang="en-US"/>
          </a:p>
        </p:txBody>
      </p:sp>
    </p:spTree>
    <p:extLst>
      <p:ext uri="{BB962C8B-B14F-4D97-AF65-F5344CB8AC3E}">
        <p14:creationId xmlns:p14="http://schemas.microsoft.com/office/powerpoint/2010/main" val="8155957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104</a:t>
            </a:fld>
            <a:endParaRPr lang="en-US"/>
          </a:p>
        </p:txBody>
      </p:sp>
    </p:spTree>
    <p:extLst>
      <p:ext uri="{BB962C8B-B14F-4D97-AF65-F5344CB8AC3E}">
        <p14:creationId xmlns:p14="http://schemas.microsoft.com/office/powerpoint/2010/main" val="11789141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9C1B2-8F60-894E-086A-E23E11164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890D0-7BFC-EA07-BDD5-BFA0760EF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DC6AE-E4A1-1043-2136-34378CAA48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69909A-4A40-E0A1-D351-3F18AF24B8AC}"/>
              </a:ext>
            </a:extLst>
          </p:cNvPr>
          <p:cNvSpPr>
            <a:spLocks noGrp="1"/>
          </p:cNvSpPr>
          <p:nvPr>
            <p:ph type="sldNum" sz="quarter" idx="10"/>
          </p:nvPr>
        </p:nvSpPr>
        <p:spPr/>
        <p:txBody>
          <a:bodyPr/>
          <a:lstStyle/>
          <a:p>
            <a:fld id="{A216F3A7-1BE1-4F4D-BCCB-F44C1490E00D}" type="slidenum">
              <a:rPr lang="en-US" smtClean="0"/>
              <a:t>105</a:t>
            </a:fld>
            <a:endParaRPr lang="en-US"/>
          </a:p>
        </p:txBody>
      </p:sp>
    </p:spTree>
    <p:extLst>
      <p:ext uri="{BB962C8B-B14F-4D97-AF65-F5344CB8AC3E}">
        <p14:creationId xmlns:p14="http://schemas.microsoft.com/office/powerpoint/2010/main" val="18566789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9523E-547C-B56F-B3A3-10310C2CB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68AF3-2013-2C06-6B57-D59183665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55317-6C96-AF6D-EF1A-09361ACFAAFF}"/>
              </a:ext>
            </a:extLst>
          </p:cNvPr>
          <p:cNvSpPr>
            <a:spLocks noGrp="1"/>
          </p:cNvSpPr>
          <p:nvPr>
            <p:ph type="body" idx="1"/>
          </p:nvPr>
        </p:nvSpPr>
        <p:spPr/>
        <p:txBody>
          <a:bodyPr/>
          <a:lstStyle/>
          <a:p>
            <a:r>
              <a:rPr lang="en-US" sz="1800" dirty="0">
                <a:effectLst/>
                <a:latin typeface="Segoe UI" panose="020B0502040204020203" pitchFamily="34" charset="0"/>
              </a:rPr>
              <a:t>Answer = True. Users must publish the Contract</a:t>
            </a:r>
            <a:endParaRPr lang="en-US" dirty="0"/>
          </a:p>
        </p:txBody>
      </p:sp>
      <p:sp>
        <p:nvSpPr>
          <p:cNvPr id="4" name="Slide Number Placeholder 3">
            <a:extLst>
              <a:ext uri="{FF2B5EF4-FFF2-40B4-BE49-F238E27FC236}">
                <a16:creationId xmlns:a16="http://schemas.microsoft.com/office/drawing/2014/main" id="{DAF780A3-0145-D029-58F1-EBF282A9089C}"/>
              </a:ext>
            </a:extLst>
          </p:cNvPr>
          <p:cNvSpPr>
            <a:spLocks noGrp="1"/>
          </p:cNvSpPr>
          <p:nvPr>
            <p:ph type="sldNum" sz="quarter" idx="5"/>
          </p:nvPr>
        </p:nvSpPr>
        <p:spPr/>
        <p:txBody>
          <a:bodyPr/>
          <a:lstStyle/>
          <a:p>
            <a:fld id="{C941A0F7-0039-402F-B822-DAFDAA394C1B}" type="slidenum">
              <a:rPr lang="en-US" smtClean="0"/>
              <a:t>106</a:t>
            </a:fld>
            <a:endParaRPr lang="en-US"/>
          </a:p>
        </p:txBody>
      </p:sp>
    </p:spTree>
    <p:extLst>
      <p:ext uri="{BB962C8B-B14F-4D97-AF65-F5344CB8AC3E}">
        <p14:creationId xmlns:p14="http://schemas.microsoft.com/office/powerpoint/2010/main" val="10846226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107</a:t>
            </a:fld>
            <a:endParaRPr lang="en-US"/>
          </a:p>
        </p:txBody>
      </p:sp>
    </p:spTree>
    <p:extLst>
      <p:ext uri="{BB962C8B-B14F-4D97-AF65-F5344CB8AC3E}">
        <p14:creationId xmlns:p14="http://schemas.microsoft.com/office/powerpoint/2010/main" val="13587946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E4A61-A333-D260-B549-3C982953B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DADDE-A12F-CE7E-2A3B-071EB4A65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3F650-14BE-A29E-3648-49CC4972E0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D4ED9-E2F2-B9E5-8E46-0C5DFA9E408E}"/>
              </a:ext>
            </a:extLst>
          </p:cNvPr>
          <p:cNvSpPr>
            <a:spLocks noGrp="1"/>
          </p:cNvSpPr>
          <p:nvPr>
            <p:ph type="sldNum" sz="quarter" idx="10"/>
          </p:nvPr>
        </p:nvSpPr>
        <p:spPr/>
        <p:txBody>
          <a:bodyPr/>
          <a:lstStyle/>
          <a:p>
            <a:fld id="{A216F3A7-1BE1-4F4D-BCCB-F44C1490E00D}" type="slidenum">
              <a:rPr lang="en-US" smtClean="0"/>
              <a:t>108</a:t>
            </a:fld>
            <a:endParaRPr lang="en-US"/>
          </a:p>
        </p:txBody>
      </p:sp>
    </p:spTree>
    <p:extLst>
      <p:ext uri="{BB962C8B-B14F-4D97-AF65-F5344CB8AC3E}">
        <p14:creationId xmlns:p14="http://schemas.microsoft.com/office/powerpoint/2010/main" val="15038069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150CD-923F-C6EF-183D-BDAF6E2B1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BBC10-C2FD-7F96-B171-D721EE21C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2AAB1-9829-E2F8-1F4E-F251A1322F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D1B181-0A56-26B7-8A41-C216C3E191BC}"/>
              </a:ext>
            </a:extLst>
          </p:cNvPr>
          <p:cNvSpPr>
            <a:spLocks noGrp="1"/>
          </p:cNvSpPr>
          <p:nvPr>
            <p:ph type="sldNum" sz="quarter" idx="10"/>
          </p:nvPr>
        </p:nvSpPr>
        <p:spPr/>
        <p:txBody>
          <a:bodyPr/>
          <a:lstStyle/>
          <a:p>
            <a:fld id="{A216F3A7-1BE1-4F4D-BCCB-F44C1490E00D}" type="slidenum">
              <a:rPr lang="en-US" smtClean="0"/>
              <a:t>109</a:t>
            </a:fld>
            <a:endParaRPr lang="en-US"/>
          </a:p>
        </p:txBody>
      </p:sp>
    </p:spTree>
    <p:extLst>
      <p:ext uri="{BB962C8B-B14F-4D97-AF65-F5344CB8AC3E}">
        <p14:creationId xmlns:p14="http://schemas.microsoft.com/office/powerpoint/2010/main" val="12189016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00C33-B213-BE99-EBE7-4560C6C61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BECAB-7442-1A82-DE9D-5F16D05DB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738C1-E2D7-2C26-481A-6CEB2592C2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58B229-0555-453B-5FDC-80073B452DBC}"/>
              </a:ext>
            </a:extLst>
          </p:cNvPr>
          <p:cNvSpPr>
            <a:spLocks noGrp="1"/>
          </p:cNvSpPr>
          <p:nvPr>
            <p:ph type="sldNum" sz="quarter" idx="10"/>
          </p:nvPr>
        </p:nvSpPr>
        <p:spPr/>
        <p:txBody>
          <a:bodyPr/>
          <a:lstStyle/>
          <a:p>
            <a:fld id="{A216F3A7-1BE1-4F4D-BCCB-F44C1490E00D}" type="slidenum">
              <a:rPr lang="en-US" smtClean="0"/>
              <a:t>110</a:t>
            </a:fld>
            <a:endParaRPr lang="en-US"/>
          </a:p>
        </p:txBody>
      </p:sp>
    </p:spTree>
    <p:extLst>
      <p:ext uri="{BB962C8B-B14F-4D97-AF65-F5344CB8AC3E}">
        <p14:creationId xmlns:p14="http://schemas.microsoft.com/office/powerpoint/2010/main" val="37896965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88DC9-59C6-B7A3-DE9C-1A5D6A739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844B1-E34C-9E9E-13C9-26A80F588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FA017-2258-1DB3-62A6-FF3F2879B1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D7966A-C164-26C1-5585-3E664DB03033}"/>
              </a:ext>
            </a:extLst>
          </p:cNvPr>
          <p:cNvSpPr>
            <a:spLocks noGrp="1"/>
          </p:cNvSpPr>
          <p:nvPr>
            <p:ph type="sldNum" sz="quarter" idx="10"/>
          </p:nvPr>
        </p:nvSpPr>
        <p:spPr/>
        <p:txBody>
          <a:bodyPr/>
          <a:lstStyle/>
          <a:p>
            <a:fld id="{A216F3A7-1BE1-4F4D-BCCB-F44C1490E00D}" type="slidenum">
              <a:rPr lang="en-US" smtClean="0"/>
              <a:t>111</a:t>
            </a:fld>
            <a:endParaRPr lang="en-US"/>
          </a:p>
        </p:txBody>
      </p:sp>
    </p:spTree>
    <p:extLst>
      <p:ext uri="{BB962C8B-B14F-4D97-AF65-F5344CB8AC3E}">
        <p14:creationId xmlns:p14="http://schemas.microsoft.com/office/powerpoint/2010/main" val="59806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a:t>
            </a:fld>
            <a:endParaRPr lang="en-US"/>
          </a:p>
        </p:txBody>
      </p:sp>
    </p:spTree>
    <p:extLst>
      <p:ext uri="{BB962C8B-B14F-4D97-AF65-F5344CB8AC3E}">
        <p14:creationId xmlns:p14="http://schemas.microsoft.com/office/powerpoint/2010/main" val="42527517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D7095-C616-F240-4828-02FFE068A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C8549-5652-F7B6-7A7B-5FF588556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0F5A3-F7BF-A060-00C0-2459BD7973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79D26A-8ADA-0994-D1BA-554906F334E9}"/>
              </a:ext>
            </a:extLst>
          </p:cNvPr>
          <p:cNvSpPr>
            <a:spLocks noGrp="1"/>
          </p:cNvSpPr>
          <p:nvPr>
            <p:ph type="sldNum" sz="quarter" idx="10"/>
          </p:nvPr>
        </p:nvSpPr>
        <p:spPr/>
        <p:txBody>
          <a:bodyPr/>
          <a:lstStyle/>
          <a:p>
            <a:fld id="{A216F3A7-1BE1-4F4D-BCCB-F44C1490E00D}" type="slidenum">
              <a:rPr lang="en-US" smtClean="0"/>
              <a:t>112</a:t>
            </a:fld>
            <a:endParaRPr lang="en-US"/>
          </a:p>
        </p:txBody>
      </p:sp>
    </p:spTree>
    <p:extLst>
      <p:ext uri="{BB962C8B-B14F-4D97-AF65-F5344CB8AC3E}">
        <p14:creationId xmlns:p14="http://schemas.microsoft.com/office/powerpoint/2010/main" val="12017363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FC5B-DB9F-8289-ABCC-AF65A41E7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AECB6-968A-99BB-7A27-7D2EBC1A3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113E6-48E8-51D3-AAD1-AF45D6F353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4468D1-5962-262D-899C-949C00921484}"/>
              </a:ext>
            </a:extLst>
          </p:cNvPr>
          <p:cNvSpPr>
            <a:spLocks noGrp="1"/>
          </p:cNvSpPr>
          <p:nvPr>
            <p:ph type="sldNum" sz="quarter" idx="10"/>
          </p:nvPr>
        </p:nvSpPr>
        <p:spPr/>
        <p:txBody>
          <a:bodyPr/>
          <a:lstStyle/>
          <a:p>
            <a:fld id="{A216F3A7-1BE1-4F4D-BCCB-F44C1490E00D}" type="slidenum">
              <a:rPr lang="en-US" smtClean="0"/>
              <a:t>113</a:t>
            </a:fld>
            <a:endParaRPr lang="en-US"/>
          </a:p>
        </p:txBody>
      </p:sp>
    </p:spTree>
    <p:extLst>
      <p:ext uri="{BB962C8B-B14F-4D97-AF65-F5344CB8AC3E}">
        <p14:creationId xmlns:p14="http://schemas.microsoft.com/office/powerpoint/2010/main" val="4900561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D1624-9EFF-3299-91EF-EA1545CF5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467B1-3B83-DD37-54A0-F77505C68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8A082-C98E-1411-48E9-3DAD7F3607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3F43D3-64C4-6340-B372-0038C33E4FA4}"/>
              </a:ext>
            </a:extLst>
          </p:cNvPr>
          <p:cNvSpPr>
            <a:spLocks noGrp="1"/>
          </p:cNvSpPr>
          <p:nvPr>
            <p:ph type="sldNum" sz="quarter" idx="10"/>
          </p:nvPr>
        </p:nvSpPr>
        <p:spPr/>
        <p:txBody>
          <a:bodyPr/>
          <a:lstStyle/>
          <a:p>
            <a:fld id="{A216F3A7-1BE1-4F4D-BCCB-F44C1490E00D}" type="slidenum">
              <a:rPr lang="en-US" smtClean="0"/>
              <a:t>114</a:t>
            </a:fld>
            <a:endParaRPr lang="en-US"/>
          </a:p>
        </p:txBody>
      </p:sp>
    </p:spTree>
    <p:extLst>
      <p:ext uri="{BB962C8B-B14F-4D97-AF65-F5344CB8AC3E}">
        <p14:creationId xmlns:p14="http://schemas.microsoft.com/office/powerpoint/2010/main" val="6287557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DC47E-5CDE-8C78-FF3B-E9CC9EAE4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75342-3288-E7C6-AD81-237D39987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207C7-2416-DF69-B940-626842244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9E9C68-8E2F-DB7F-5987-05BA0B66FCDA}"/>
              </a:ext>
            </a:extLst>
          </p:cNvPr>
          <p:cNvSpPr>
            <a:spLocks noGrp="1"/>
          </p:cNvSpPr>
          <p:nvPr>
            <p:ph type="sldNum" sz="quarter" idx="10"/>
          </p:nvPr>
        </p:nvSpPr>
        <p:spPr/>
        <p:txBody>
          <a:bodyPr/>
          <a:lstStyle/>
          <a:p>
            <a:fld id="{A216F3A7-1BE1-4F4D-BCCB-F44C1490E00D}" type="slidenum">
              <a:rPr lang="en-US" smtClean="0"/>
              <a:t>115</a:t>
            </a:fld>
            <a:endParaRPr lang="en-US"/>
          </a:p>
        </p:txBody>
      </p:sp>
    </p:spTree>
    <p:extLst>
      <p:ext uri="{BB962C8B-B14F-4D97-AF65-F5344CB8AC3E}">
        <p14:creationId xmlns:p14="http://schemas.microsoft.com/office/powerpoint/2010/main" val="25106601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ADA6-D002-E2EE-A55F-2348F31D1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FEA2C-491C-15C2-43E9-862202994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EF2CB-F69D-74A2-0114-A2BCF84AAD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5BF515-8481-4478-19F0-BEFB1D57D365}"/>
              </a:ext>
            </a:extLst>
          </p:cNvPr>
          <p:cNvSpPr>
            <a:spLocks noGrp="1"/>
          </p:cNvSpPr>
          <p:nvPr>
            <p:ph type="sldNum" sz="quarter" idx="10"/>
          </p:nvPr>
        </p:nvSpPr>
        <p:spPr/>
        <p:txBody>
          <a:bodyPr/>
          <a:lstStyle/>
          <a:p>
            <a:fld id="{A216F3A7-1BE1-4F4D-BCCB-F44C1490E00D}" type="slidenum">
              <a:rPr lang="en-US" smtClean="0"/>
              <a:t>116</a:t>
            </a:fld>
            <a:endParaRPr lang="en-US"/>
          </a:p>
        </p:txBody>
      </p:sp>
    </p:spTree>
    <p:extLst>
      <p:ext uri="{BB962C8B-B14F-4D97-AF65-F5344CB8AC3E}">
        <p14:creationId xmlns:p14="http://schemas.microsoft.com/office/powerpoint/2010/main" val="11296919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F866-0618-AAF0-2ED8-4C017A996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D53FC-EE3A-858E-B2C3-E96D21673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B4DD1-689B-7F15-0EFF-34BCB4120E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A2F189-F8C4-788C-F0A8-E5F1F26F185E}"/>
              </a:ext>
            </a:extLst>
          </p:cNvPr>
          <p:cNvSpPr>
            <a:spLocks noGrp="1"/>
          </p:cNvSpPr>
          <p:nvPr>
            <p:ph type="sldNum" sz="quarter" idx="10"/>
          </p:nvPr>
        </p:nvSpPr>
        <p:spPr/>
        <p:txBody>
          <a:bodyPr/>
          <a:lstStyle/>
          <a:p>
            <a:fld id="{A216F3A7-1BE1-4F4D-BCCB-F44C1490E00D}" type="slidenum">
              <a:rPr lang="en-US" smtClean="0"/>
              <a:t>117</a:t>
            </a:fld>
            <a:endParaRPr lang="en-US"/>
          </a:p>
        </p:txBody>
      </p:sp>
    </p:spTree>
    <p:extLst>
      <p:ext uri="{BB962C8B-B14F-4D97-AF65-F5344CB8AC3E}">
        <p14:creationId xmlns:p14="http://schemas.microsoft.com/office/powerpoint/2010/main" val="28589299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D423F-3DCD-8D7C-773F-E4D25D31A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52C97-97F3-8DEC-30E8-13886E134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02D62-F86A-D5D2-9CD8-1A2C71BE7B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591096-B12B-394E-3CEF-D9A5BD6E5623}"/>
              </a:ext>
            </a:extLst>
          </p:cNvPr>
          <p:cNvSpPr>
            <a:spLocks noGrp="1"/>
          </p:cNvSpPr>
          <p:nvPr>
            <p:ph type="sldNum" sz="quarter" idx="10"/>
          </p:nvPr>
        </p:nvSpPr>
        <p:spPr/>
        <p:txBody>
          <a:bodyPr/>
          <a:lstStyle/>
          <a:p>
            <a:fld id="{A216F3A7-1BE1-4F4D-BCCB-F44C1490E00D}" type="slidenum">
              <a:rPr lang="en-US" smtClean="0"/>
              <a:t>118</a:t>
            </a:fld>
            <a:endParaRPr lang="en-US"/>
          </a:p>
        </p:txBody>
      </p:sp>
    </p:spTree>
    <p:extLst>
      <p:ext uri="{BB962C8B-B14F-4D97-AF65-F5344CB8AC3E}">
        <p14:creationId xmlns:p14="http://schemas.microsoft.com/office/powerpoint/2010/main" val="23003196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050C4-B095-A5EA-9E6E-AB2C4243F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9481F-022D-18E0-FB85-6E0B3219C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3085B-F1DE-C52A-DAD4-1C02F01894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58AC87-387B-3212-B0CD-31BF262B9D07}"/>
              </a:ext>
            </a:extLst>
          </p:cNvPr>
          <p:cNvSpPr>
            <a:spLocks noGrp="1"/>
          </p:cNvSpPr>
          <p:nvPr>
            <p:ph type="sldNum" sz="quarter" idx="10"/>
          </p:nvPr>
        </p:nvSpPr>
        <p:spPr/>
        <p:txBody>
          <a:bodyPr/>
          <a:lstStyle/>
          <a:p>
            <a:fld id="{A216F3A7-1BE1-4F4D-BCCB-F44C1490E00D}" type="slidenum">
              <a:rPr lang="en-US" smtClean="0"/>
              <a:t>119</a:t>
            </a:fld>
            <a:endParaRPr lang="en-US"/>
          </a:p>
        </p:txBody>
      </p:sp>
    </p:spTree>
    <p:extLst>
      <p:ext uri="{BB962C8B-B14F-4D97-AF65-F5344CB8AC3E}">
        <p14:creationId xmlns:p14="http://schemas.microsoft.com/office/powerpoint/2010/main" val="25778398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821A1-9970-8CF5-A96E-2DB2FB5F3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A3C2B-3DEF-17F5-FAAA-E27822049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2643E-B070-00D2-FECA-4058FACF2E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E448A9-D30C-E2CF-B00E-AD8B7E81ED97}"/>
              </a:ext>
            </a:extLst>
          </p:cNvPr>
          <p:cNvSpPr>
            <a:spLocks noGrp="1"/>
          </p:cNvSpPr>
          <p:nvPr>
            <p:ph type="sldNum" sz="quarter" idx="10"/>
          </p:nvPr>
        </p:nvSpPr>
        <p:spPr/>
        <p:txBody>
          <a:bodyPr/>
          <a:lstStyle/>
          <a:p>
            <a:fld id="{A216F3A7-1BE1-4F4D-BCCB-F44C1490E00D}" type="slidenum">
              <a:rPr lang="en-US" smtClean="0"/>
              <a:t>120</a:t>
            </a:fld>
            <a:endParaRPr lang="en-US"/>
          </a:p>
        </p:txBody>
      </p:sp>
    </p:spTree>
    <p:extLst>
      <p:ext uri="{BB962C8B-B14F-4D97-AF65-F5344CB8AC3E}">
        <p14:creationId xmlns:p14="http://schemas.microsoft.com/office/powerpoint/2010/main" val="19294315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58AE7-4BF7-2C64-8D88-D9690C0AE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43EDC-7BCE-BC8C-1384-FAE0A9411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69603-0E1F-5059-EDC0-69634D2AF7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3FF751-51AF-4D23-01DD-4980486B72E3}"/>
              </a:ext>
            </a:extLst>
          </p:cNvPr>
          <p:cNvSpPr>
            <a:spLocks noGrp="1"/>
          </p:cNvSpPr>
          <p:nvPr>
            <p:ph type="sldNum" sz="quarter" idx="10"/>
          </p:nvPr>
        </p:nvSpPr>
        <p:spPr/>
        <p:txBody>
          <a:bodyPr/>
          <a:lstStyle/>
          <a:p>
            <a:fld id="{A216F3A7-1BE1-4F4D-BCCB-F44C1490E00D}" type="slidenum">
              <a:rPr lang="en-US" smtClean="0"/>
              <a:t>121</a:t>
            </a:fld>
            <a:endParaRPr lang="en-US"/>
          </a:p>
        </p:txBody>
      </p:sp>
    </p:spTree>
    <p:extLst>
      <p:ext uri="{BB962C8B-B14F-4D97-AF65-F5344CB8AC3E}">
        <p14:creationId xmlns:p14="http://schemas.microsoft.com/office/powerpoint/2010/main" val="151759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14</a:t>
            </a:fld>
            <a:endParaRPr lang="en-US"/>
          </a:p>
        </p:txBody>
      </p:sp>
    </p:spTree>
    <p:extLst>
      <p:ext uri="{BB962C8B-B14F-4D97-AF65-F5344CB8AC3E}">
        <p14:creationId xmlns:p14="http://schemas.microsoft.com/office/powerpoint/2010/main" val="5103732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692B-7407-6BC9-EDD0-2BFA735CB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9BBBD-F508-96AF-A748-EE096D6C4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A3C87-EAD8-A3CE-284C-3E2858CD4C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6B6FCD-0843-74B5-44E3-BBD6E10DCE22}"/>
              </a:ext>
            </a:extLst>
          </p:cNvPr>
          <p:cNvSpPr>
            <a:spLocks noGrp="1"/>
          </p:cNvSpPr>
          <p:nvPr>
            <p:ph type="sldNum" sz="quarter" idx="10"/>
          </p:nvPr>
        </p:nvSpPr>
        <p:spPr/>
        <p:txBody>
          <a:bodyPr/>
          <a:lstStyle/>
          <a:p>
            <a:fld id="{A216F3A7-1BE1-4F4D-BCCB-F44C1490E00D}" type="slidenum">
              <a:rPr lang="en-US" smtClean="0"/>
              <a:t>122</a:t>
            </a:fld>
            <a:endParaRPr lang="en-US"/>
          </a:p>
        </p:txBody>
      </p:sp>
    </p:spTree>
    <p:extLst>
      <p:ext uri="{BB962C8B-B14F-4D97-AF65-F5344CB8AC3E}">
        <p14:creationId xmlns:p14="http://schemas.microsoft.com/office/powerpoint/2010/main" val="33407656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154D6-2299-BD70-C398-BB3C77894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DEE4B-5597-8D40-D3C2-04EA69B15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DD7B9-E8F9-AA67-D032-DCE1A3FBFD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A4178D-DA68-254F-F17E-75A63C85A204}"/>
              </a:ext>
            </a:extLst>
          </p:cNvPr>
          <p:cNvSpPr>
            <a:spLocks noGrp="1"/>
          </p:cNvSpPr>
          <p:nvPr>
            <p:ph type="sldNum" sz="quarter" idx="10"/>
          </p:nvPr>
        </p:nvSpPr>
        <p:spPr/>
        <p:txBody>
          <a:bodyPr/>
          <a:lstStyle/>
          <a:p>
            <a:fld id="{A216F3A7-1BE1-4F4D-BCCB-F44C1490E00D}" type="slidenum">
              <a:rPr lang="en-US" smtClean="0"/>
              <a:t>123</a:t>
            </a:fld>
            <a:endParaRPr lang="en-US"/>
          </a:p>
        </p:txBody>
      </p:sp>
    </p:spTree>
    <p:extLst>
      <p:ext uri="{BB962C8B-B14F-4D97-AF65-F5344CB8AC3E}">
        <p14:creationId xmlns:p14="http://schemas.microsoft.com/office/powerpoint/2010/main" val="10005783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F279B-8BF8-873F-5092-119F60670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BF568-D4DB-EEEA-CCBF-099B1BD06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8220F-3E0D-E19A-AA63-F8F5230C21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A7AE40-0FB0-F470-1C3D-BFED2A0585A6}"/>
              </a:ext>
            </a:extLst>
          </p:cNvPr>
          <p:cNvSpPr>
            <a:spLocks noGrp="1"/>
          </p:cNvSpPr>
          <p:nvPr>
            <p:ph type="sldNum" sz="quarter" idx="10"/>
          </p:nvPr>
        </p:nvSpPr>
        <p:spPr/>
        <p:txBody>
          <a:bodyPr/>
          <a:lstStyle/>
          <a:p>
            <a:fld id="{A216F3A7-1BE1-4F4D-BCCB-F44C1490E00D}" type="slidenum">
              <a:rPr lang="en-US" smtClean="0"/>
              <a:t>124</a:t>
            </a:fld>
            <a:endParaRPr lang="en-US"/>
          </a:p>
        </p:txBody>
      </p:sp>
    </p:spTree>
    <p:extLst>
      <p:ext uri="{BB962C8B-B14F-4D97-AF65-F5344CB8AC3E}">
        <p14:creationId xmlns:p14="http://schemas.microsoft.com/office/powerpoint/2010/main" val="21677413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62C4D-1285-4933-841F-4A2FAEF43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27D59-6741-0FCC-6C16-A6BD5EFE5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6AFFC-A1D8-DF25-86A7-1F37ABA31410}"/>
              </a:ext>
            </a:extLst>
          </p:cNvPr>
          <p:cNvSpPr>
            <a:spLocks noGrp="1"/>
          </p:cNvSpPr>
          <p:nvPr>
            <p:ph type="body" idx="1"/>
          </p:nvPr>
        </p:nvSpPr>
        <p:spPr/>
        <p:txBody>
          <a:bodyPr/>
          <a:lstStyle/>
          <a:p>
            <a:r>
              <a:rPr lang="en-US" sz="1800" dirty="0">
                <a:effectLst/>
                <a:latin typeface="Segoe UI" panose="020B0502040204020203" pitchFamily="34" charset="0"/>
              </a:rPr>
              <a:t>Answer = True. Users must publish the Contract</a:t>
            </a:r>
            <a:endParaRPr lang="en-US" dirty="0"/>
          </a:p>
        </p:txBody>
      </p:sp>
      <p:sp>
        <p:nvSpPr>
          <p:cNvPr id="4" name="Slide Number Placeholder 3">
            <a:extLst>
              <a:ext uri="{FF2B5EF4-FFF2-40B4-BE49-F238E27FC236}">
                <a16:creationId xmlns:a16="http://schemas.microsoft.com/office/drawing/2014/main" id="{F754470F-94FE-9F4E-C864-B69B8581DA22}"/>
              </a:ext>
            </a:extLst>
          </p:cNvPr>
          <p:cNvSpPr>
            <a:spLocks noGrp="1"/>
          </p:cNvSpPr>
          <p:nvPr>
            <p:ph type="sldNum" sz="quarter" idx="5"/>
          </p:nvPr>
        </p:nvSpPr>
        <p:spPr/>
        <p:txBody>
          <a:bodyPr/>
          <a:lstStyle/>
          <a:p>
            <a:fld id="{C941A0F7-0039-402F-B822-DAFDAA394C1B}" type="slidenum">
              <a:rPr lang="en-US" smtClean="0"/>
              <a:t>125</a:t>
            </a:fld>
            <a:endParaRPr lang="en-US"/>
          </a:p>
        </p:txBody>
      </p:sp>
    </p:spTree>
    <p:extLst>
      <p:ext uri="{BB962C8B-B14F-4D97-AF65-F5344CB8AC3E}">
        <p14:creationId xmlns:p14="http://schemas.microsoft.com/office/powerpoint/2010/main" val="26738046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B5CAE-E25D-7EEC-1D77-2C45A139D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66867-13F5-2A4E-54F0-04147F2A6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585E6-9205-4693-A302-FB7A6030AA55}"/>
              </a:ext>
            </a:extLst>
          </p:cNvPr>
          <p:cNvSpPr>
            <a:spLocks noGrp="1"/>
          </p:cNvSpPr>
          <p:nvPr>
            <p:ph type="body" idx="1"/>
          </p:nvPr>
        </p:nvSpPr>
        <p:spPr/>
        <p:txBody>
          <a:bodyPr/>
          <a:lstStyle/>
          <a:p>
            <a:r>
              <a:rPr lang="en-US" sz="1800" dirty="0">
                <a:effectLst/>
                <a:latin typeface="Segoe UI" panose="020B0502040204020203" pitchFamily="34" charset="0"/>
              </a:rPr>
              <a:t>Question 2 The answer is C.  Supplier Level Contracts are against company policy and should not be used.</a:t>
            </a:r>
            <a:endParaRPr lang="en-US" dirty="0"/>
          </a:p>
        </p:txBody>
      </p:sp>
      <p:sp>
        <p:nvSpPr>
          <p:cNvPr id="4" name="Slide Number Placeholder 3">
            <a:extLst>
              <a:ext uri="{FF2B5EF4-FFF2-40B4-BE49-F238E27FC236}">
                <a16:creationId xmlns:a16="http://schemas.microsoft.com/office/drawing/2014/main" id="{181F2402-C7AC-0D45-B60F-EF40A1A2C956}"/>
              </a:ext>
            </a:extLst>
          </p:cNvPr>
          <p:cNvSpPr>
            <a:spLocks noGrp="1"/>
          </p:cNvSpPr>
          <p:nvPr>
            <p:ph type="sldNum" sz="quarter" idx="5"/>
          </p:nvPr>
        </p:nvSpPr>
        <p:spPr/>
        <p:txBody>
          <a:bodyPr/>
          <a:lstStyle/>
          <a:p>
            <a:fld id="{C941A0F7-0039-402F-B822-DAFDAA394C1B}" type="slidenum">
              <a:rPr lang="en-US" smtClean="0"/>
              <a:t>126</a:t>
            </a:fld>
            <a:endParaRPr lang="en-US"/>
          </a:p>
        </p:txBody>
      </p:sp>
    </p:spTree>
    <p:extLst>
      <p:ext uri="{BB962C8B-B14F-4D97-AF65-F5344CB8AC3E}">
        <p14:creationId xmlns:p14="http://schemas.microsoft.com/office/powerpoint/2010/main" val="31351377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DB5A6-2B30-D738-8B13-097BFDA6F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A222E-9617-8226-4F7E-8C1D72344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6F533-7BB0-805B-C94C-89B6810589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2FACEA-9B9E-439A-CBEA-D0A8A77BA0B5}"/>
              </a:ext>
            </a:extLst>
          </p:cNvPr>
          <p:cNvSpPr>
            <a:spLocks noGrp="1"/>
          </p:cNvSpPr>
          <p:nvPr>
            <p:ph type="sldNum" sz="quarter" idx="5"/>
          </p:nvPr>
        </p:nvSpPr>
        <p:spPr/>
        <p:txBody>
          <a:bodyPr/>
          <a:lstStyle/>
          <a:p>
            <a:fld id="{298A659B-152E-4C82-AFF4-38B4414D4B79}" type="slidenum">
              <a:rPr lang="en-US" smtClean="0"/>
              <a:pPr/>
              <a:t>127</a:t>
            </a:fld>
            <a:endParaRPr lang="en-US"/>
          </a:p>
        </p:txBody>
      </p:sp>
    </p:spTree>
    <p:extLst>
      <p:ext uri="{BB962C8B-B14F-4D97-AF65-F5344CB8AC3E}">
        <p14:creationId xmlns:p14="http://schemas.microsoft.com/office/powerpoint/2010/main" val="24098358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128</a:t>
            </a:fld>
            <a:endParaRPr lang="en-US"/>
          </a:p>
        </p:txBody>
      </p:sp>
    </p:spTree>
    <p:extLst>
      <p:ext uri="{BB962C8B-B14F-4D97-AF65-F5344CB8AC3E}">
        <p14:creationId xmlns:p14="http://schemas.microsoft.com/office/powerpoint/2010/main" val="16015108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129</a:t>
            </a:fld>
            <a:endParaRPr lang="en-US"/>
          </a:p>
        </p:txBody>
      </p:sp>
    </p:spTree>
    <p:extLst>
      <p:ext uri="{BB962C8B-B14F-4D97-AF65-F5344CB8AC3E}">
        <p14:creationId xmlns:p14="http://schemas.microsoft.com/office/powerpoint/2010/main" val="1017955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130</a:t>
            </a:fld>
            <a:endParaRPr lang="en-US"/>
          </a:p>
        </p:txBody>
      </p:sp>
    </p:spTree>
    <p:extLst>
      <p:ext uri="{BB962C8B-B14F-4D97-AF65-F5344CB8AC3E}">
        <p14:creationId xmlns:p14="http://schemas.microsoft.com/office/powerpoint/2010/main" val="12218509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131</a:t>
            </a:fld>
            <a:endParaRPr lang="en-US"/>
          </a:p>
        </p:txBody>
      </p:sp>
    </p:spTree>
    <p:extLst>
      <p:ext uri="{BB962C8B-B14F-4D97-AF65-F5344CB8AC3E}">
        <p14:creationId xmlns:p14="http://schemas.microsoft.com/office/powerpoint/2010/main" val="1863509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15</a:t>
            </a:fld>
            <a:endParaRPr lang="en-US"/>
          </a:p>
        </p:txBody>
      </p:sp>
    </p:spTree>
    <p:extLst>
      <p:ext uri="{BB962C8B-B14F-4D97-AF65-F5344CB8AC3E}">
        <p14:creationId xmlns:p14="http://schemas.microsoft.com/office/powerpoint/2010/main" val="6087819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132</a:t>
            </a:fld>
            <a:endParaRPr lang="en-US"/>
          </a:p>
        </p:txBody>
      </p:sp>
    </p:spTree>
    <p:extLst>
      <p:ext uri="{BB962C8B-B14F-4D97-AF65-F5344CB8AC3E}">
        <p14:creationId xmlns:p14="http://schemas.microsoft.com/office/powerpoint/2010/main" val="387001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133</a:t>
            </a:fld>
            <a:endParaRPr lang="en-US"/>
          </a:p>
        </p:txBody>
      </p:sp>
    </p:spTree>
    <p:extLst>
      <p:ext uri="{BB962C8B-B14F-4D97-AF65-F5344CB8AC3E}">
        <p14:creationId xmlns:p14="http://schemas.microsoft.com/office/powerpoint/2010/main" val="5364043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134</a:t>
            </a:fld>
            <a:endParaRPr lang="en-US"/>
          </a:p>
        </p:txBody>
      </p:sp>
    </p:spTree>
    <p:extLst>
      <p:ext uri="{BB962C8B-B14F-4D97-AF65-F5344CB8AC3E}">
        <p14:creationId xmlns:p14="http://schemas.microsoft.com/office/powerpoint/2010/main" val="13353092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135</a:t>
            </a:fld>
            <a:endParaRPr lang="en-US"/>
          </a:p>
        </p:txBody>
      </p:sp>
    </p:spTree>
    <p:extLst>
      <p:ext uri="{BB962C8B-B14F-4D97-AF65-F5344CB8AC3E}">
        <p14:creationId xmlns:p14="http://schemas.microsoft.com/office/powerpoint/2010/main" val="171651498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136</a:t>
            </a:fld>
            <a:endParaRPr lang="en-US"/>
          </a:p>
        </p:txBody>
      </p:sp>
    </p:spTree>
    <p:extLst>
      <p:ext uri="{BB962C8B-B14F-4D97-AF65-F5344CB8AC3E}">
        <p14:creationId xmlns:p14="http://schemas.microsoft.com/office/powerpoint/2010/main" val="26634201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137</a:t>
            </a:fld>
            <a:endParaRPr lang="en-US"/>
          </a:p>
        </p:txBody>
      </p:sp>
    </p:spTree>
    <p:extLst>
      <p:ext uri="{BB962C8B-B14F-4D97-AF65-F5344CB8AC3E}">
        <p14:creationId xmlns:p14="http://schemas.microsoft.com/office/powerpoint/2010/main" val="7803083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138</a:t>
            </a:fld>
            <a:endParaRPr lang="en-US"/>
          </a:p>
        </p:txBody>
      </p:sp>
    </p:spTree>
    <p:extLst>
      <p:ext uri="{BB962C8B-B14F-4D97-AF65-F5344CB8AC3E}">
        <p14:creationId xmlns:p14="http://schemas.microsoft.com/office/powerpoint/2010/main" val="261700477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139</a:t>
            </a:fld>
            <a:endParaRPr lang="en-US"/>
          </a:p>
        </p:txBody>
      </p:sp>
    </p:spTree>
    <p:extLst>
      <p:ext uri="{BB962C8B-B14F-4D97-AF65-F5344CB8AC3E}">
        <p14:creationId xmlns:p14="http://schemas.microsoft.com/office/powerpoint/2010/main" val="31760761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140</a:t>
            </a:fld>
            <a:endParaRPr lang="en-US"/>
          </a:p>
        </p:txBody>
      </p:sp>
    </p:spTree>
    <p:extLst>
      <p:ext uri="{BB962C8B-B14F-4D97-AF65-F5344CB8AC3E}">
        <p14:creationId xmlns:p14="http://schemas.microsoft.com/office/powerpoint/2010/main" val="35951092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141</a:t>
            </a:fld>
            <a:endParaRPr lang="en-US"/>
          </a:p>
        </p:txBody>
      </p:sp>
    </p:spTree>
    <p:extLst>
      <p:ext uri="{BB962C8B-B14F-4D97-AF65-F5344CB8AC3E}">
        <p14:creationId xmlns:p14="http://schemas.microsoft.com/office/powerpoint/2010/main" val="3721126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16</a:t>
            </a:fld>
            <a:endParaRPr lang="en-US"/>
          </a:p>
        </p:txBody>
      </p:sp>
    </p:spTree>
    <p:extLst>
      <p:ext uri="{BB962C8B-B14F-4D97-AF65-F5344CB8AC3E}">
        <p14:creationId xmlns:p14="http://schemas.microsoft.com/office/powerpoint/2010/main" val="42544820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Answer = D – Published Status.</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142</a:t>
            </a:fld>
            <a:endParaRPr lang="en-US"/>
          </a:p>
        </p:txBody>
      </p:sp>
    </p:spTree>
    <p:extLst>
      <p:ext uri="{BB962C8B-B14F-4D97-AF65-F5344CB8AC3E}">
        <p14:creationId xmlns:p14="http://schemas.microsoft.com/office/powerpoint/2010/main" val="251236577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Answer = B – Amendment </a:t>
            </a:r>
            <a:r>
              <a:rPr lang="en-US" sz="1800" err="1">
                <a:effectLst/>
                <a:latin typeface="Segoe UI" panose="020B0502040204020203" pitchFamily="34" charset="0"/>
              </a:rPr>
              <a:t>Amendment</a:t>
            </a:r>
            <a:r>
              <a:rPr lang="en-US" sz="1800">
                <a:effectLst/>
                <a:latin typeface="Segoe UI" panose="020B0502040204020203" pitchFamily="34" charset="0"/>
              </a:rPr>
              <a:t> opens the workspace in full edit mode and allows users to edit MOST of the fields.</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143</a:t>
            </a:fld>
            <a:endParaRPr lang="en-US"/>
          </a:p>
        </p:txBody>
      </p:sp>
    </p:spTree>
    <p:extLst>
      <p:ext uri="{BB962C8B-B14F-4D97-AF65-F5344CB8AC3E}">
        <p14:creationId xmlns:p14="http://schemas.microsoft.com/office/powerpoint/2010/main" val="34399485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004FD-42D1-5C22-DC1D-AF572F74E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3FCCF-0039-FE43-5CA7-2370BC4F2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C30F5-0570-6CEF-C2B1-D336994946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Answer = D – All of the above</a:t>
            </a:r>
            <a:endParaRPr lang="en-US" sz="18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AFEDF65-4532-BFE4-DC4E-AD75B1299280}"/>
              </a:ext>
            </a:extLst>
          </p:cNvPr>
          <p:cNvSpPr>
            <a:spLocks noGrp="1"/>
          </p:cNvSpPr>
          <p:nvPr>
            <p:ph type="sldNum" sz="quarter" idx="5"/>
          </p:nvPr>
        </p:nvSpPr>
        <p:spPr/>
        <p:txBody>
          <a:bodyPr/>
          <a:lstStyle/>
          <a:p>
            <a:fld id="{C941A0F7-0039-402F-B822-DAFDAA394C1B}" type="slidenum">
              <a:rPr lang="en-US" smtClean="0"/>
              <a:t>144</a:t>
            </a:fld>
            <a:endParaRPr lang="en-US"/>
          </a:p>
        </p:txBody>
      </p:sp>
    </p:spTree>
    <p:extLst>
      <p:ext uri="{BB962C8B-B14F-4D97-AF65-F5344CB8AC3E}">
        <p14:creationId xmlns:p14="http://schemas.microsoft.com/office/powerpoint/2010/main" val="36505230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F6270-08BA-85EC-A27A-7DED3FC5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42C7A-1273-A2BB-045F-D9779C5DF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EE883-1153-57C6-4C66-FEF853572C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Answer = D – All of the above</a:t>
            </a:r>
            <a:endParaRPr lang="en-US" sz="18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C1E90533-29B7-7594-9D7E-C1BA78A19168}"/>
              </a:ext>
            </a:extLst>
          </p:cNvPr>
          <p:cNvSpPr>
            <a:spLocks noGrp="1"/>
          </p:cNvSpPr>
          <p:nvPr>
            <p:ph type="sldNum" sz="quarter" idx="5"/>
          </p:nvPr>
        </p:nvSpPr>
        <p:spPr/>
        <p:txBody>
          <a:bodyPr/>
          <a:lstStyle/>
          <a:p>
            <a:fld id="{C941A0F7-0039-402F-B822-DAFDAA394C1B}" type="slidenum">
              <a:rPr lang="en-US" smtClean="0"/>
              <a:t>145</a:t>
            </a:fld>
            <a:endParaRPr lang="en-US"/>
          </a:p>
        </p:txBody>
      </p:sp>
    </p:spTree>
    <p:extLst>
      <p:ext uri="{BB962C8B-B14F-4D97-AF65-F5344CB8AC3E}">
        <p14:creationId xmlns:p14="http://schemas.microsoft.com/office/powerpoint/2010/main" val="307390102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D4AE-A697-158A-68CD-075C09EF0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DFEC3-F6D1-D21B-4797-32F873693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B698B-25EE-779C-5334-EC304C1060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39BFF8-032A-F607-1213-2F378D2E0F4B}"/>
              </a:ext>
            </a:extLst>
          </p:cNvPr>
          <p:cNvSpPr>
            <a:spLocks noGrp="1"/>
          </p:cNvSpPr>
          <p:nvPr>
            <p:ph type="sldNum" sz="quarter" idx="5"/>
          </p:nvPr>
        </p:nvSpPr>
        <p:spPr/>
        <p:txBody>
          <a:bodyPr/>
          <a:lstStyle/>
          <a:p>
            <a:fld id="{298A659B-152E-4C82-AFF4-38B4414D4B79}" type="slidenum">
              <a:rPr lang="en-US" smtClean="0"/>
              <a:pPr/>
              <a:t>146</a:t>
            </a:fld>
            <a:endParaRPr lang="en-US"/>
          </a:p>
        </p:txBody>
      </p:sp>
    </p:spTree>
    <p:extLst>
      <p:ext uri="{BB962C8B-B14F-4D97-AF65-F5344CB8AC3E}">
        <p14:creationId xmlns:p14="http://schemas.microsoft.com/office/powerpoint/2010/main" val="348388095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2F3B-C05A-EB01-3D93-8D1F53E8A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899AB-08D5-5C21-02F5-224EF6CAB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8F78-B3CC-598B-736F-1A72DAD04C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36DE23-14C4-E23A-0362-0F97CB5571AD}"/>
              </a:ext>
            </a:extLst>
          </p:cNvPr>
          <p:cNvSpPr>
            <a:spLocks noGrp="1"/>
          </p:cNvSpPr>
          <p:nvPr>
            <p:ph type="sldNum" sz="quarter" idx="10"/>
          </p:nvPr>
        </p:nvSpPr>
        <p:spPr/>
        <p:txBody>
          <a:bodyPr/>
          <a:lstStyle/>
          <a:p>
            <a:fld id="{A216F3A7-1BE1-4F4D-BCCB-F44C1490E00D}" type="slidenum">
              <a:rPr lang="en-US" smtClean="0"/>
              <a:t>147</a:t>
            </a:fld>
            <a:endParaRPr lang="en-US"/>
          </a:p>
        </p:txBody>
      </p:sp>
    </p:spTree>
    <p:extLst>
      <p:ext uri="{BB962C8B-B14F-4D97-AF65-F5344CB8AC3E}">
        <p14:creationId xmlns:p14="http://schemas.microsoft.com/office/powerpoint/2010/main" val="264074330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will randomly solicit feedback from learners focusing on these, and other key topic questions.</a:t>
            </a:r>
          </a:p>
        </p:txBody>
      </p:sp>
      <p:sp>
        <p:nvSpPr>
          <p:cNvPr id="4" name="Slide Number Placeholder 3"/>
          <p:cNvSpPr>
            <a:spLocks noGrp="1"/>
          </p:cNvSpPr>
          <p:nvPr>
            <p:ph type="sldNum" sz="quarter" idx="5"/>
          </p:nvPr>
        </p:nvSpPr>
        <p:spPr/>
        <p:txBody>
          <a:bodyPr/>
          <a:lstStyle/>
          <a:p>
            <a:fld id="{C941A0F7-0039-402F-B822-DAFDAA394C1B}" type="slidenum">
              <a:rPr lang="en-US" smtClean="0"/>
              <a:t>148</a:t>
            </a:fld>
            <a:endParaRPr lang="en-US"/>
          </a:p>
        </p:txBody>
      </p:sp>
    </p:spTree>
    <p:extLst>
      <p:ext uri="{BB962C8B-B14F-4D97-AF65-F5344CB8AC3E}">
        <p14:creationId xmlns:p14="http://schemas.microsoft.com/office/powerpoint/2010/main" val="38096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17</a:t>
            </a:fld>
            <a:endParaRPr lang="en-US"/>
          </a:p>
        </p:txBody>
      </p:sp>
    </p:spTree>
    <p:extLst>
      <p:ext uri="{BB962C8B-B14F-4D97-AF65-F5344CB8AC3E}">
        <p14:creationId xmlns:p14="http://schemas.microsoft.com/office/powerpoint/2010/main" val="117716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18</a:t>
            </a:fld>
            <a:endParaRPr lang="en-US"/>
          </a:p>
        </p:txBody>
      </p:sp>
    </p:spTree>
    <p:extLst>
      <p:ext uri="{BB962C8B-B14F-4D97-AF65-F5344CB8AC3E}">
        <p14:creationId xmlns:p14="http://schemas.microsoft.com/office/powerpoint/2010/main" val="86098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19</a:t>
            </a:fld>
            <a:endParaRPr lang="en-US"/>
          </a:p>
        </p:txBody>
      </p:sp>
    </p:spTree>
    <p:extLst>
      <p:ext uri="{BB962C8B-B14F-4D97-AF65-F5344CB8AC3E}">
        <p14:creationId xmlns:p14="http://schemas.microsoft.com/office/powerpoint/2010/main" val="737398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20</a:t>
            </a:fld>
            <a:endParaRPr lang="en-US"/>
          </a:p>
        </p:txBody>
      </p:sp>
    </p:spTree>
    <p:extLst>
      <p:ext uri="{BB962C8B-B14F-4D97-AF65-F5344CB8AC3E}">
        <p14:creationId xmlns:p14="http://schemas.microsoft.com/office/powerpoint/2010/main" val="289577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21</a:t>
            </a:fld>
            <a:endParaRPr lang="en-US"/>
          </a:p>
        </p:txBody>
      </p:sp>
    </p:spTree>
    <p:extLst>
      <p:ext uri="{BB962C8B-B14F-4D97-AF65-F5344CB8AC3E}">
        <p14:creationId xmlns:p14="http://schemas.microsoft.com/office/powerpoint/2010/main" val="400681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2</a:t>
            </a:fld>
            <a:endParaRPr lang="en-US"/>
          </a:p>
        </p:txBody>
      </p:sp>
    </p:spTree>
    <p:extLst>
      <p:ext uri="{BB962C8B-B14F-4D97-AF65-F5344CB8AC3E}">
        <p14:creationId xmlns:p14="http://schemas.microsoft.com/office/powerpoint/2010/main" val="1631006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 – Parent Realm (Upstream).</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941A0F7-0039-402F-B822-DAFDAA394C1B}" type="slidenum">
              <a:rPr lang="en-US" smtClean="0"/>
              <a:t>22</a:t>
            </a:fld>
            <a:endParaRPr lang="en-US"/>
          </a:p>
        </p:txBody>
      </p:sp>
    </p:spTree>
    <p:extLst>
      <p:ext uri="{BB962C8B-B14F-4D97-AF65-F5344CB8AC3E}">
        <p14:creationId xmlns:p14="http://schemas.microsoft.com/office/powerpoint/2010/main" val="1019317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False. One Contract Workspace, one supplier.</a:t>
            </a:r>
            <a:endParaRPr lang="en-US" dirty="0"/>
          </a:p>
        </p:txBody>
      </p:sp>
      <p:sp>
        <p:nvSpPr>
          <p:cNvPr id="4" name="Slide Number Placeholder 3"/>
          <p:cNvSpPr>
            <a:spLocks noGrp="1"/>
          </p:cNvSpPr>
          <p:nvPr>
            <p:ph type="sldNum" sz="quarter" idx="5"/>
          </p:nvPr>
        </p:nvSpPr>
        <p:spPr/>
        <p:txBody>
          <a:bodyPr/>
          <a:lstStyle/>
          <a:p>
            <a:fld id="{C941A0F7-0039-402F-B822-DAFDAA394C1B}" type="slidenum">
              <a:rPr lang="en-US" smtClean="0"/>
              <a:t>23</a:t>
            </a:fld>
            <a:endParaRPr lang="en-US"/>
          </a:p>
        </p:txBody>
      </p:sp>
    </p:spTree>
    <p:extLst>
      <p:ext uri="{BB962C8B-B14F-4D97-AF65-F5344CB8AC3E}">
        <p14:creationId xmlns:p14="http://schemas.microsoft.com/office/powerpoint/2010/main" val="4138922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B.  Amount can be $0 for reasons such as loaner equipment, non-disclosure agreements, etc.</a:t>
            </a:r>
            <a:endParaRPr lang="en-US" dirty="0"/>
          </a:p>
        </p:txBody>
      </p:sp>
      <p:sp>
        <p:nvSpPr>
          <p:cNvPr id="4" name="Slide Number Placeholder 3"/>
          <p:cNvSpPr>
            <a:spLocks noGrp="1"/>
          </p:cNvSpPr>
          <p:nvPr>
            <p:ph type="sldNum" sz="quarter" idx="5"/>
          </p:nvPr>
        </p:nvSpPr>
        <p:spPr/>
        <p:txBody>
          <a:bodyPr/>
          <a:lstStyle/>
          <a:p>
            <a:fld id="{C941A0F7-0039-402F-B822-DAFDAA394C1B}" type="slidenum">
              <a:rPr lang="en-US" smtClean="0"/>
              <a:t>24</a:t>
            </a:fld>
            <a:endParaRPr lang="en-US"/>
          </a:p>
        </p:txBody>
      </p:sp>
    </p:spTree>
    <p:extLst>
      <p:ext uri="{BB962C8B-B14F-4D97-AF65-F5344CB8AC3E}">
        <p14:creationId xmlns:p14="http://schemas.microsoft.com/office/powerpoint/2010/main" val="1082846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25</a:t>
            </a:fld>
            <a:endParaRPr lang="en-US"/>
          </a:p>
        </p:txBody>
      </p:sp>
    </p:spTree>
    <p:extLst>
      <p:ext uri="{BB962C8B-B14F-4D97-AF65-F5344CB8AC3E}">
        <p14:creationId xmlns:p14="http://schemas.microsoft.com/office/powerpoint/2010/main" val="3472184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26</a:t>
            </a:fld>
            <a:endParaRPr lang="en-US"/>
          </a:p>
        </p:txBody>
      </p:sp>
    </p:spTree>
    <p:extLst>
      <p:ext uri="{BB962C8B-B14F-4D97-AF65-F5344CB8AC3E}">
        <p14:creationId xmlns:p14="http://schemas.microsoft.com/office/powerpoint/2010/main" val="2987640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27</a:t>
            </a:fld>
            <a:endParaRPr lang="en-US"/>
          </a:p>
        </p:txBody>
      </p:sp>
    </p:spTree>
    <p:extLst>
      <p:ext uri="{BB962C8B-B14F-4D97-AF65-F5344CB8AC3E}">
        <p14:creationId xmlns:p14="http://schemas.microsoft.com/office/powerpoint/2010/main" val="315556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28</a:t>
            </a:fld>
            <a:endParaRPr lang="en-US"/>
          </a:p>
        </p:txBody>
      </p:sp>
    </p:spTree>
    <p:extLst>
      <p:ext uri="{BB962C8B-B14F-4D97-AF65-F5344CB8AC3E}">
        <p14:creationId xmlns:p14="http://schemas.microsoft.com/office/powerpoint/2010/main" val="957918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29</a:t>
            </a:fld>
            <a:endParaRPr lang="en-US"/>
          </a:p>
        </p:txBody>
      </p:sp>
    </p:spTree>
    <p:extLst>
      <p:ext uri="{BB962C8B-B14F-4D97-AF65-F5344CB8AC3E}">
        <p14:creationId xmlns:p14="http://schemas.microsoft.com/office/powerpoint/2010/main" val="725393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30</a:t>
            </a:fld>
            <a:endParaRPr lang="en-US"/>
          </a:p>
        </p:txBody>
      </p:sp>
    </p:spTree>
    <p:extLst>
      <p:ext uri="{BB962C8B-B14F-4D97-AF65-F5344CB8AC3E}">
        <p14:creationId xmlns:p14="http://schemas.microsoft.com/office/powerpoint/2010/main" val="2414047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31</a:t>
            </a:fld>
            <a:endParaRPr lang="en-US"/>
          </a:p>
        </p:txBody>
      </p:sp>
    </p:spTree>
    <p:extLst>
      <p:ext uri="{BB962C8B-B14F-4D97-AF65-F5344CB8AC3E}">
        <p14:creationId xmlns:p14="http://schemas.microsoft.com/office/powerpoint/2010/main" val="155801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3</a:t>
            </a:fld>
            <a:endParaRPr lang="en-US"/>
          </a:p>
        </p:txBody>
      </p:sp>
    </p:spTree>
    <p:extLst>
      <p:ext uri="{BB962C8B-B14F-4D97-AF65-F5344CB8AC3E}">
        <p14:creationId xmlns:p14="http://schemas.microsoft.com/office/powerpoint/2010/main" val="3175824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4CDD-3C60-568A-6A75-7ECED86D0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5D392-6AAA-3454-9F20-E4EF24F2A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F3FF-D8B2-3A12-B41C-03E13AE33E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73C2E9-A6BF-9AC4-8E07-CE7C68DD5B1A}"/>
              </a:ext>
            </a:extLst>
          </p:cNvPr>
          <p:cNvSpPr>
            <a:spLocks noGrp="1"/>
          </p:cNvSpPr>
          <p:nvPr>
            <p:ph type="sldNum" sz="quarter" idx="10"/>
          </p:nvPr>
        </p:nvSpPr>
        <p:spPr/>
        <p:txBody>
          <a:bodyPr/>
          <a:lstStyle/>
          <a:p>
            <a:fld id="{A216F3A7-1BE1-4F4D-BCCB-F44C1490E00D}" type="slidenum">
              <a:rPr lang="en-US" smtClean="0"/>
              <a:t>32</a:t>
            </a:fld>
            <a:endParaRPr lang="en-US"/>
          </a:p>
        </p:txBody>
      </p:sp>
    </p:spTree>
    <p:extLst>
      <p:ext uri="{BB962C8B-B14F-4D97-AF65-F5344CB8AC3E}">
        <p14:creationId xmlns:p14="http://schemas.microsoft.com/office/powerpoint/2010/main" val="3993645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7E771-E64C-157F-9FD3-E1D183DBF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168C4-3740-5C34-7159-3B955F489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244F5-3ADB-6F25-BA32-A986EFD46C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D3A0E5-D8BE-33B2-B25A-39AAD5411F14}"/>
              </a:ext>
            </a:extLst>
          </p:cNvPr>
          <p:cNvSpPr>
            <a:spLocks noGrp="1"/>
          </p:cNvSpPr>
          <p:nvPr>
            <p:ph type="sldNum" sz="quarter" idx="10"/>
          </p:nvPr>
        </p:nvSpPr>
        <p:spPr/>
        <p:txBody>
          <a:bodyPr/>
          <a:lstStyle/>
          <a:p>
            <a:fld id="{A216F3A7-1BE1-4F4D-BCCB-F44C1490E00D}" type="slidenum">
              <a:rPr lang="en-US" smtClean="0"/>
              <a:t>33</a:t>
            </a:fld>
            <a:endParaRPr lang="en-US"/>
          </a:p>
        </p:txBody>
      </p:sp>
    </p:spTree>
    <p:extLst>
      <p:ext uri="{BB962C8B-B14F-4D97-AF65-F5344CB8AC3E}">
        <p14:creationId xmlns:p14="http://schemas.microsoft.com/office/powerpoint/2010/main" val="447962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9F240-8D2C-3311-6100-0667BCDA2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1EE06-711B-9B4F-85E3-2BB9A5ECB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2A204-24E6-9E35-EFC3-310E304344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A8DBFC-9425-949B-19F8-375B869A5468}"/>
              </a:ext>
            </a:extLst>
          </p:cNvPr>
          <p:cNvSpPr>
            <a:spLocks noGrp="1"/>
          </p:cNvSpPr>
          <p:nvPr>
            <p:ph type="sldNum" sz="quarter" idx="10"/>
          </p:nvPr>
        </p:nvSpPr>
        <p:spPr/>
        <p:txBody>
          <a:bodyPr/>
          <a:lstStyle/>
          <a:p>
            <a:fld id="{A216F3A7-1BE1-4F4D-BCCB-F44C1490E00D}" type="slidenum">
              <a:rPr lang="en-US" smtClean="0"/>
              <a:t>34</a:t>
            </a:fld>
            <a:endParaRPr lang="en-US"/>
          </a:p>
        </p:txBody>
      </p:sp>
    </p:spTree>
    <p:extLst>
      <p:ext uri="{BB962C8B-B14F-4D97-AF65-F5344CB8AC3E}">
        <p14:creationId xmlns:p14="http://schemas.microsoft.com/office/powerpoint/2010/main" val="2745229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81C80-2712-D7E0-9B0D-0A58B69C5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19D83-6376-52D8-4BDC-CE0F09EA3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E29CE-12C6-A27B-2187-5012783252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6BDB1E-3433-EAF4-C4EF-6402517A62F3}"/>
              </a:ext>
            </a:extLst>
          </p:cNvPr>
          <p:cNvSpPr>
            <a:spLocks noGrp="1"/>
          </p:cNvSpPr>
          <p:nvPr>
            <p:ph type="sldNum" sz="quarter" idx="10"/>
          </p:nvPr>
        </p:nvSpPr>
        <p:spPr/>
        <p:txBody>
          <a:bodyPr/>
          <a:lstStyle/>
          <a:p>
            <a:fld id="{A216F3A7-1BE1-4F4D-BCCB-F44C1490E00D}" type="slidenum">
              <a:rPr lang="en-US" smtClean="0"/>
              <a:t>35</a:t>
            </a:fld>
            <a:endParaRPr lang="en-US"/>
          </a:p>
        </p:txBody>
      </p:sp>
    </p:spTree>
    <p:extLst>
      <p:ext uri="{BB962C8B-B14F-4D97-AF65-F5344CB8AC3E}">
        <p14:creationId xmlns:p14="http://schemas.microsoft.com/office/powerpoint/2010/main" val="59484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3B04-B024-56F4-9F89-A27F82CE6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6A98C-A7FC-0461-81FF-0AD758C4A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F7784-BDAA-08CF-7169-D4F4B5FA03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ADBF38-0B47-FDF1-8ED7-724985924719}"/>
              </a:ext>
            </a:extLst>
          </p:cNvPr>
          <p:cNvSpPr>
            <a:spLocks noGrp="1"/>
          </p:cNvSpPr>
          <p:nvPr>
            <p:ph type="sldNum" sz="quarter" idx="10"/>
          </p:nvPr>
        </p:nvSpPr>
        <p:spPr/>
        <p:txBody>
          <a:bodyPr/>
          <a:lstStyle/>
          <a:p>
            <a:fld id="{A216F3A7-1BE1-4F4D-BCCB-F44C1490E00D}" type="slidenum">
              <a:rPr lang="en-US" smtClean="0"/>
              <a:t>36</a:t>
            </a:fld>
            <a:endParaRPr lang="en-US"/>
          </a:p>
        </p:txBody>
      </p:sp>
    </p:spTree>
    <p:extLst>
      <p:ext uri="{BB962C8B-B14F-4D97-AF65-F5344CB8AC3E}">
        <p14:creationId xmlns:p14="http://schemas.microsoft.com/office/powerpoint/2010/main" val="734175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EA81F-914A-F1FE-BCCB-8B1440A5F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DF8B6-D25B-2BCC-2D48-3F831C21E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FB073-7642-7DB9-ABB4-671116EEA9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1BBA82-7F33-0DEB-9F7C-0EFA67FC0C3B}"/>
              </a:ext>
            </a:extLst>
          </p:cNvPr>
          <p:cNvSpPr>
            <a:spLocks noGrp="1"/>
          </p:cNvSpPr>
          <p:nvPr>
            <p:ph type="sldNum" sz="quarter" idx="10"/>
          </p:nvPr>
        </p:nvSpPr>
        <p:spPr/>
        <p:txBody>
          <a:bodyPr/>
          <a:lstStyle/>
          <a:p>
            <a:fld id="{A216F3A7-1BE1-4F4D-BCCB-F44C1490E00D}" type="slidenum">
              <a:rPr lang="en-US" smtClean="0"/>
              <a:t>37</a:t>
            </a:fld>
            <a:endParaRPr lang="en-US"/>
          </a:p>
        </p:txBody>
      </p:sp>
    </p:spTree>
    <p:extLst>
      <p:ext uri="{BB962C8B-B14F-4D97-AF65-F5344CB8AC3E}">
        <p14:creationId xmlns:p14="http://schemas.microsoft.com/office/powerpoint/2010/main" val="2154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6EA17-B9E6-8125-160A-06B735C98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5944D-B3F9-093B-C5EC-B19F01337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F1B0E-D814-5665-C118-EC75818DAF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Question 1 is B – On the Documents tab</a:t>
            </a:r>
            <a:endParaRPr lang="en-US" sz="18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A5957075-9C09-7745-2CF8-A7CF63714C1A}"/>
              </a:ext>
            </a:extLst>
          </p:cNvPr>
          <p:cNvSpPr>
            <a:spLocks noGrp="1"/>
          </p:cNvSpPr>
          <p:nvPr>
            <p:ph type="sldNum" sz="quarter" idx="5"/>
          </p:nvPr>
        </p:nvSpPr>
        <p:spPr/>
        <p:txBody>
          <a:bodyPr/>
          <a:lstStyle/>
          <a:p>
            <a:fld id="{C941A0F7-0039-402F-B822-DAFDAA394C1B}" type="slidenum">
              <a:rPr lang="en-US" smtClean="0"/>
              <a:t>38</a:t>
            </a:fld>
            <a:endParaRPr lang="en-US"/>
          </a:p>
        </p:txBody>
      </p:sp>
    </p:spTree>
    <p:extLst>
      <p:ext uri="{BB962C8B-B14F-4D97-AF65-F5344CB8AC3E}">
        <p14:creationId xmlns:p14="http://schemas.microsoft.com/office/powerpoint/2010/main" val="173862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8EED6-E486-A0F4-85A9-110EA6D59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DD7ED-E42E-9813-DE21-EC1413872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0E5D1-52F8-80D7-BD50-9430C0538AFE}"/>
              </a:ext>
            </a:extLst>
          </p:cNvPr>
          <p:cNvSpPr>
            <a:spLocks noGrp="1"/>
          </p:cNvSpPr>
          <p:nvPr>
            <p:ph type="body" idx="1"/>
          </p:nvPr>
        </p:nvSpPr>
        <p:spPr/>
        <p:txBody>
          <a:bodyPr/>
          <a:lstStyle/>
          <a:p>
            <a:r>
              <a:rPr lang="en-US" sz="1800" dirty="0">
                <a:effectLst/>
                <a:latin typeface="Segoe UI" panose="020B0502040204020203" pitchFamily="34" charset="0"/>
              </a:rPr>
              <a:t>Question 3 is False.  The total amount identified on the SBE form cannot be more than 100%.</a:t>
            </a:r>
            <a:endParaRPr lang="en-US" dirty="0"/>
          </a:p>
        </p:txBody>
      </p:sp>
      <p:sp>
        <p:nvSpPr>
          <p:cNvPr id="4" name="Slide Number Placeholder 3">
            <a:extLst>
              <a:ext uri="{FF2B5EF4-FFF2-40B4-BE49-F238E27FC236}">
                <a16:creationId xmlns:a16="http://schemas.microsoft.com/office/drawing/2014/main" id="{83D095F3-17D4-D128-E67D-61A7B8BFA01D}"/>
              </a:ext>
            </a:extLst>
          </p:cNvPr>
          <p:cNvSpPr>
            <a:spLocks noGrp="1"/>
          </p:cNvSpPr>
          <p:nvPr>
            <p:ph type="sldNum" sz="quarter" idx="5"/>
          </p:nvPr>
        </p:nvSpPr>
        <p:spPr/>
        <p:txBody>
          <a:bodyPr/>
          <a:lstStyle/>
          <a:p>
            <a:fld id="{C941A0F7-0039-402F-B822-DAFDAA394C1B}" type="slidenum">
              <a:rPr lang="en-US" smtClean="0"/>
              <a:t>39</a:t>
            </a:fld>
            <a:endParaRPr lang="en-US"/>
          </a:p>
        </p:txBody>
      </p:sp>
    </p:spTree>
    <p:extLst>
      <p:ext uri="{BB962C8B-B14F-4D97-AF65-F5344CB8AC3E}">
        <p14:creationId xmlns:p14="http://schemas.microsoft.com/office/powerpoint/2010/main" val="2454546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40</a:t>
            </a:fld>
            <a:endParaRPr lang="en-US"/>
          </a:p>
        </p:txBody>
      </p:sp>
    </p:spTree>
    <p:extLst>
      <p:ext uri="{BB962C8B-B14F-4D97-AF65-F5344CB8AC3E}">
        <p14:creationId xmlns:p14="http://schemas.microsoft.com/office/powerpoint/2010/main" val="525589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41</a:t>
            </a:fld>
            <a:endParaRPr lang="en-US"/>
          </a:p>
        </p:txBody>
      </p:sp>
    </p:spTree>
    <p:extLst>
      <p:ext uri="{BB962C8B-B14F-4D97-AF65-F5344CB8AC3E}">
        <p14:creationId xmlns:p14="http://schemas.microsoft.com/office/powerpoint/2010/main" val="360938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5</a:t>
            </a:fld>
            <a:endParaRPr lang="en-US"/>
          </a:p>
        </p:txBody>
      </p:sp>
    </p:spTree>
    <p:extLst>
      <p:ext uri="{BB962C8B-B14F-4D97-AF65-F5344CB8AC3E}">
        <p14:creationId xmlns:p14="http://schemas.microsoft.com/office/powerpoint/2010/main" val="2937821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5C5FE-CC8B-1444-E233-DAC1C07A1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A30C9-8F87-1C46-05AF-9BF3C0634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AC2FD-07BC-1DC2-B2CB-3AB9A26F04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EE5C7F-49E1-DB66-03A3-B48916CAF940}"/>
              </a:ext>
            </a:extLst>
          </p:cNvPr>
          <p:cNvSpPr>
            <a:spLocks noGrp="1"/>
          </p:cNvSpPr>
          <p:nvPr>
            <p:ph type="sldNum" sz="quarter" idx="10"/>
          </p:nvPr>
        </p:nvSpPr>
        <p:spPr/>
        <p:txBody>
          <a:bodyPr/>
          <a:lstStyle/>
          <a:p>
            <a:fld id="{A216F3A7-1BE1-4F4D-BCCB-F44C1490E00D}" type="slidenum">
              <a:rPr lang="en-US" smtClean="0"/>
              <a:t>42</a:t>
            </a:fld>
            <a:endParaRPr lang="en-US"/>
          </a:p>
        </p:txBody>
      </p:sp>
    </p:spTree>
    <p:extLst>
      <p:ext uri="{BB962C8B-B14F-4D97-AF65-F5344CB8AC3E}">
        <p14:creationId xmlns:p14="http://schemas.microsoft.com/office/powerpoint/2010/main" val="1760704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0174-79D1-03D1-672D-3BD397364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9B215-F6ED-8FBD-9B8C-71A8BD9E7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91F77-B2A2-BBFC-F2B5-2EC16BF1A9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53EF52-EFEF-358B-9994-E9892599A7F0}"/>
              </a:ext>
            </a:extLst>
          </p:cNvPr>
          <p:cNvSpPr>
            <a:spLocks noGrp="1"/>
          </p:cNvSpPr>
          <p:nvPr>
            <p:ph type="sldNum" sz="quarter" idx="10"/>
          </p:nvPr>
        </p:nvSpPr>
        <p:spPr/>
        <p:txBody>
          <a:bodyPr/>
          <a:lstStyle/>
          <a:p>
            <a:fld id="{A216F3A7-1BE1-4F4D-BCCB-F44C1490E00D}" type="slidenum">
              <a:rPr lang="en-US" smtClean="0"/>
              <a:t>43</a:t>
            </a:fld>
            <a:endParaRPr lang="en-US"/>
          </a:p>
        </p:txBody>
      </p:sp>
    </p:spTree>
    <p:extLst>
      <p:ext uri="{BB962C8B-B14F-4D97-AF65-F5344CB8AC3E}">
        <p14:creationId xmlns:p14="http://schemas.microsoft.com/office/powerpoint/2010/main" val="761425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0C40-4F5B-830D-8306-D71EDE846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6B67E-E5D8-E98F-BEB6-457F537A3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3B384-53F7-C08C-6DA7-FAFA5A1DF2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A14BA8-52DF-492C-5832-235CB9C328E6}"/>
              </a:ext>
            </a:extLst>
          </p:cNvPr>
          <p:cNvSpPr>
            <a:spLocks noGrp="1"/>
          </p:cNvSpPr>
          <p:nvPr>
            <p:ph type="sldNum" sz="quarter" idx="10"/>
          </p:nvPr>
        </p:nvSpPr>
        <p:spPr/>
        <p:txBody>
          <a:bodyPr/>
          <a:lstStyle/>
          <a:p>
            <a:fld id="{A216F3A7-1BE1-4F4D-BCCB-F44C1490E00D}" type="slidenum">
              <a:rPr lang="en-US" smtClean="0"/>
              <a:t>44</a:t>
            </a:fld>
            <a:endParaRPr lang="en-US"/>
          </a:p>
        </p:txBody>
      </p:sp>
    </p:spTree>
    <p:extLst>
      <p:ext uri="{BB962C8B-B14F-4D97-AF65-F5344CB8AC3E}">
        <p14:creationId xmlns:p14="http://schemas.microsoft.com/office/powerpoint/2010/main" val="2370822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9EE8-26C1-FC69-C9BF-8B06F4B89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98099-3054-DC64-DE6A-C0E4CE6C0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2E1CF-8927-2948-970A-29A5A92FC5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C2CD37-EF1B-9D8D-DDE1-21CCD1241AFE}"/>
              </a:ext>
            </a:extLst>
          </p:cNvPr>
          <p:cNvSpPr>
            <a:spLocks noGrp="1"/>
          </p:cNvSpPr>
          <p:nvPr>
            <p:ph type="sldNum" sz="quarter" idx="10"/>
          </p:nvPr>
        </p:nvSpPr>
        <p:spPr/>
        <p:txBody>
          <a:bodyPr/>
          <a:lstStyle/>
          <a:p>
            <a:fld id="{A216F3A7-1BE1-4F4D-BCCB-F44C1490E00D}" type="slidenum">
              <a:rPr lang="en-US" smtClean="0"/>
              <a:t>45</a:t>
            </a:fld>
            <a:endParaRPr lang="en-US"/>
          </a:p>
        </p:txBody>
      </p:sp>
    </p:spTree>
    <p:extLst>
      <p:ext uri="{BB962C8B-B14F-4D97-AF65-F5344CB8AC3E}">
        <p14:creationId xmlns:p14="http://schemas.microsoft.com/office/powerpoint/2010/main" val="2161342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2547-AEE8-678A-647F-B60D3B7E7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63C4B-005D-0869-D61C-D2F87CD2E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598B2-3322-7D62-40B2-F09336C869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000D85-FFF6-E0C1-7AF7-48D523E61928}"/>
              </a:ext>
            </a:extLst>
          </p:cNvPr>
          <p:cNvSpPr>
            <a:spLocks noGrp="1"/>
          </p:cNvSpPr>
          <p:nvPr>
            <p:ph type="sldNum" sz="quarter" idx="10"/>
          </p:nvPr>
        </p:nvSpPr>
        <p:spPr/>
        <p:txBody>
          <a:bodyPr/>
          <a:lstStyle/>
          <a:p>
            <a:fld id="{A216F3A7-1BE1-4F4D-BCCB-F44C1490E00D}" type="slidenum">
              <a:rPr lang="en-US" smtClean="0"/>
              <a:t>46</a:t>
            </a:fld>
            <a:endParaRPr lang="en-US"/>
          </a:p>
        </p:txBody>
      </p:sp>
    </p:spTree>
    <p:extLst>
      <p:ext uri="{BB962C8B-B14F-4D97-AF65-F5344CB8AC3E}">
        <p14:creationId xmlns:p14="http://schemas.microsoft.com/office/powerpoint/2010/main" val="672085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CD4BD-C637-9ED7-7A5A-23E0B21D9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43821-C39A-6799-A86C-A4543C1B2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AEA6B-8A41-2B10-1EC6-E8794B5FF3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53FFCC-0681-3972-83C8-51BA0A214E4E}"/>
              </a:ext>
            </a:extLst>
          </p:cNvPr>
          <p:cNvSpPr>
            <a:spLocks noGrp="1"/>
          </p:cNvSpPr>
          <p:nvPr>
            <p:ph type="sldNum" sz="quarter" idx="10"/>
          </p:nvPr>
        </p:nvSpPr>
        <p:spPr/>
        <p:txBody>
          <a:bodyPr/>
          <a:lstStyle/>
          <a:p>
            <a:fld id="{A216F3A7-1BE1-4F4D-BCCB-F44C1490E00D}" type="slidenum">
              <a:rPr lang="en-US" smtClean="0"/>
              <a:t>47</a:t>
            </a:fld>
            <a:endParaRPr lang="en-US"/>
          </a:p>
        </p:txBody>
      </p:sp>
    </p:spTree>
    <p:extLst>
      <p:ext uri="{BB962C8B-B14F-4D97-AF65-F5344CB8AC3E}">
        <p14:creationId xmlns:p14="http://schemas.microsoft.com/office/powerpoint/2010/main" val="191496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61722-EB07-2188-6CC4-502AAABB1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C5D62-CAEC-4659-A14A-B1D6B40BB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A3B37-AF52-4DAB-670A-2501069000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55C65F-9220-2ECE-6DB5-7B0321CA91B7}"/>
              </a:ext>
            </a:extLst>
          </p:cNvPr>
          <p:cNvSpPr>
            <a:spLocks noGrp="1"/>
          </p:cNvSpPr>
          <p:nvPr>
            <p:ph type="sldNum" sz="quarter" idx="10"/>
          </p:nvPr>
        </p:nvSpPr>
        <p:spPr/>
        <p:txBody>
          <a:bodyPr/>
          <a:lstStyle/>
          <a:p>
            <a:fld id="{A216F3A7-1BE1-4F4D-BCCB-F44C1490E00D}" type="slidenum">
              <a:rPr lang="en-US" smtClean="0"/>
              <a:t>48</a:t>
            </a:fld>
            <a:endParaRPr lang="en-US"/>
          </a:p>
        </p:txBody>
      </p:sp>
    </p:spTree>
    <p:extLst>
      <p:ext uri="{BB962C8B-B14F-4D97-AF65-F5344CB8AC3E}">
        <p14:creationId xmlns:p14="http://schemas.microsoft.com/office/powerpoint/2010/main" val="811012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53DDA-3C84-8AD2-2FFE-44496BF62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3156F-4336-4E9E-C9E1-E8005DEF0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53A3F-A6C9-B583-95DF-7104A88BA6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92E2F5-EC2C-2578-E0C8-7F923149DF9F}"/>
              </a:ext>
            </a:extLst>
          </p:cNvPr>
          <p:cNvSpPr>
            <a:spLocks noGrp="1"/>
          </p:cNvSpPr>
          <p:nvPr>
            <p:ph type="sldNum" sz="quarter" idx="10"/>
          </p:nvPr>
        </p:nvSpPr>
        <p:spPr/>
        <p:txBody>
          <a:bodyPr/>
          <a:lstStyle/>
          <a:p>
            <a:fld id="{A216F3A7-1BE1-4F4D-BCCB-F44C1490E00D}" type="slidenum">
              <a:rPr lang="en-US" smtClean="0"/>
              <a:t>49</a:t>
            </a:fld>
            <a:endParaRPr lang="en-US"/>
          </a:p>
        </p:txBody>
      </p:sp>
    </p:spTree>
    <p:extLst>
      <p:ext uri="{BB962C8B-B14F-4D97-AF65-F5344CB8AC3E}">
        <p14:creationId xmlns:p14="http://schemas.microsoft.com/office/powerpoint/2010/main" val="811162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59882-B2AB-D587-2128-03DF66FA2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94F54-FF3F-B2F5-28BA-34F9B4AAE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0D16C-3B8B-691B-A2F6-B6ECED9E2E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654F4E-3471-78F3-9092-DE9BDEDE7002}"/>
              </a:ext>
            </a:extLst>
          </p:cNvPr>
          <p:cNvSpPr>
            <a:spLocks noGrp="1"/>
          </p:cNvSpPr>
          <p:nvPr>
            <p:ph type="sldNum" sz="quarter" idx="10"/>
          </p:nvPr>
        </p:nvSpPr>
        <p:spPr/>
        <p:txBody>
          <a:bodyPr/>
          <a:lstStyle/>
          <a:p>
            <a:fld id="{A216F3A7-1BE1-4F4D-BCCB-F44C1490E00D}" type="slidenum">
              <a:rPr lang="en-US" smtClean="0"/>
              <a:t>50</a:t>
            </a:fld>
            <a:endParaRPr lang="en-US"/>
          </a:p>
        </p:txBody>
      </p:sp>
    </p:spTree>
    <p:extLst>
      <p:ext uri="{BB962C8B-B14F-4D97-AF65-F5344CB8AC3E}">
        <p14:creationId xmlns:p14="http://schemas.microsoft.com/office/powerpoint/2010/main" val="434226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6861D-B124-8A0D-8FA0-ECB25F536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B10DA-C440-6947-0A9A-F968FD3B1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5C360-AFAA-CFD1-05B7-853B56D64B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DC6E35-80C1-5F19-6C2E-6096E79D6274}"/>
              </a:ext>
            </a:extLst>
          </p:cNvPr>
          <p:cNvSpPr>
            <a:spLocks noGrp="1"/>
          </p:cNvSpPr>
          <p:nvPr>
            <p:ph type="sldNum" sz="quarter" idx="10"/>
          </p:nvPr>
        </p:nvSpPr>
        <p:spPr/>
        <p:txBody>
          <a:bodyPr/>
          <a:lstStyle/>
          <a:p>
            <a:fld id="{A216F3A7-1BE1-4F4D-BCCB-F44C1490E00D}" type="slidenum">
              <a:rPr lang="en-US" smtClean="0"/>
              <a:t>51</a:t>
            </a:fld>
            <a:endParaRPr lang="en-US"/>
          </a:p>
        </p:txBody>
      </p:sp>
    </p:spTree>
    <p:extLst>
      <p:ext uri="{BB962C8B-B14F-4D97-AF65-F5344CB8AC3E}">
        <p14:creationId xmlns:p14="http://schemas.microsoft.com/office/powerpoint/2010/main" val="206838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6</a:t>
            </a:fld>
            <a:endParaRPr lang="en-US"/>
          </a:p>
        </p:txBody>
      </p:sp>
    </p:spTree>
    <p:extLst>
      <p:ext uri="{BB962C8B-B14F-4D97-AF65-F5344CB8AC3E}">
        <p14:creationId xmlns:p14="http://schemas.microsoft.com/office/powerpoint/2010/main" val="2919130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C2B7-96AB-9B6C-4B30-F3BDFF471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4738E-E015-5B65-0C2C-37799FF1B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99FBC-3E31-2775-2C19-B7F1CFD727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839A9-7983-3D32-795D-23C1985886EE}"/>
              </a:ext>
            </a:extLst>
          </p:cNvPr>
          <p:cNvSpPr>
            <a:spLocks noGrp="1"/>
          </p:cNvSpPr>
          <p:nvPr>
            <p:ph type="sldNum" sz="quarter" idx="10"/>
          </p:nvPr>
        </p:nvSpPr>
        <p:spPr/>
        <p:txBody>
          <a:bodyPr/>
          <a:lstStyle/>
          <a:p>
            <a:fld id="{A216F3A7-1BE1-4F4D-BCCB-F44C1490E00D}" type="slidenum">
              <a:rPr lang="en-US" smtClean="0"/>
              <a:t>52</a:t>
            </a:fld>
            <a:endParaRPr lang="en-US"/>
          </a:p>
        </p:txBody>
      </p:sp>
    </p:spTree>
    <p:extLst>
      <p:ext uri="{BB962C8B-B14F-4D97-AF65-F5344CB8AC3E}">
        <p14:creationId xmlns:p14="http://schemas.microsoft.com/office/powerpoint/2010/main" val="2855349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B3AC1-42A7-72A4-A561-B2E8D1805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A5EE9-D0C1-8265-C3E3-4FEAC4D9C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F50F2-E219-A6D5-D673-26EE01BB3B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B4419-8350-DC86-1C44-53B7186D273F}"/>
              </a:ext>
            </a:extLst>
          </p:cNvPr>
          <p:cNvSpPr>
            <a:spLocks noGrp="1"/>
          </p:cNvSpPr>
          <p:nvPr>
            <p:ph type="sldNum" sz="quarter" idx="10"/>
          </p:nvPr>
        </p:nvSpPr>
        <p:spPr/>
        <p:txBody>
          <a:bodyPr/>
          <a:lstStyle/>
          <a:p>
            <a:fld id="{A216F3A7-1BE1-4F4D-BCCB-F44C1490E00D}" type="slidenum">
              <a:rPr lang="en-US" smtClean="0"/>
              <a:t>53</a:t>
            </a:fld>
            <a:endParaRPr lang="en-US"/>
          </a:p>
        </p:txBody>
      </p:sp>
    </p:spTree>
    <p:extLst>
      <p:ext uri="{BB962C8B-B14F-4D97-AF65-F5344CB8AC3E}">
        <p14:creationId xmlns:p14="http://schemas.microsoft.com/office/powerpoint/2010/main" val="793935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C4600-63FF-9910-CD91-33A65B574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05321-3446-EE83-6BD9-D098C7F5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A1746-DFFB-BF77-2569-AB8705111B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C1B977-D3E5-9297-2A7E-85DEBC7FA18E}"/>
              </a:ext>
            </a:extLst>
          </p:cNvPr>
          <p:cNvSpPr>
            <a:spLocks noGrp="1"/>
          </p:cNvSpPr>
          <p:nvPr>
            <p:ph type="sldNum" sz="quarter" idx="10"/>
          </p:nvPr>
        </p:nvSpPr>
        <p:spPr/>
        <p:txBody>
          <a:bodyPr/>
          <a:lstStyle/>
          <a:p>
            <a:fld id="{A216F3A7-1BE1-4F4D-BCCB-F44C1490E00D}" type="slidenum">
              <a:rPr lang="en-US" smtClean="0"/>
              <a:t>54</a:t>
            </a:fld>
            <a:endParaRPr lang="en-US"/>
          </a:p>
        </p:txBody>
      </p:sp>
    </p:spTree>
    <p:extLst>
      <p:ext uri="{BB962C8B-B14F-4D97-AF65-F5344CB8AC3E}">
        <p14:creationId xmlns:p14="http://schemas.microsoft.com/office/powerpoint/2010/main" val="3175001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E978A-B01D-8053-4402-36757E75F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75D5F-D652-1414-4D5A-0BF22D2FC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A6C35-3D91-B469-C52C-A023B83422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48ADF5-1273-D3E2-3CDE-3A6B00AB16DF}"/>
              </a:ext>
            </a:extLst>
          </p:cNvPr>
          <p:cNvSpPr>
            <a:spLocks noGrp="1"/>
          </p:cNvSpPr>
          <p:nvPr>
            <p:ph type="sldNum" sz="quarter" idx="10"/>
          </p:nvPr>
        </p:nvSpPr>
        <p:spPr/>
        <p:txBody>
          <a:bodyPr/>
          <a:lstStyle/>
          <a:p>
            <a:fld id="{A216F3A7-1BE1-4F4D-BCCB-F44C1490E00D}" type="slidenum">
              <a:rPr lang="en-US" smtClean="0"/>
              <a:t>55</a:t>
            </a:fld>
            <a:endParaRPr lang="en-US"/>
          </a:p>
        </p:txBody>
      </p:sp>
    </p:spTree>
    <p:extLst>
      <p:ext uri="{BB962C8B-B14F-4D97-AF65-F5344CB8AC3E}">
        <p14:creationId xmlns:p14="http://schemas.microsoft.com/office/powerpoint/2010/main" val="2021148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681B0-4BF0-3923-7866-5A655FB87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5C084-E717-F6CC-B6E3-319AF1913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BB478-44B9-EDA8-6BF1-8F2A2AE151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E113E3-1E2E-FD1A-D0D8-E6CE9A51602E}"/>
              </a:ext>
            </a:extLst>
          </p:cNvPr>
          <p:cNvSpPr>
            <a:spLocks noGrp="1"/>
          </p:cNvSpPr>
          <p:nvPr>
            <p:ph type="sldNum" sz="quarter" idx="10"/>
          </p:nvPr>
        </p:nvSpPr>
        <p:spPr/>
        <p:txBody>
          <a:bodyPr/>
          <a:lstStyle/>
          <a:p>
            <a:fld id="{A216F3A7-1BE1-4F4D-BCCB-F44C1490E00D}" type="slidenum">
              <a:rPr lang="en-US" smtClean="0"/>
              <a:t>56</a:t>
            </a:fld>
            <a:endParaRPr lang="en-US"/>
          </a:p>
        </p:txBody>
      </p:sp>
    </p:spTree>
    <p:extLst>
      <p:ext uri="{BB962C8B-B14F-4D97-AF65-F5344CB8AC3E}">
        <p14:creationId xmlns:p14="http://schemas.microsoft.com/office/powerpoint/2010/main" val="28417876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58F79-C41F-47CE-449D-8DF8834BE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6DEAB-83B6-B819-F4D1-349F04A93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C5D7C-29C1-D249-B463-A94E1680CD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46829B-32B6-0460-2B22-B86F75C94F4A}"/>
              </a:ext>
            </a:extLst>
          </p:cNvPr>
          <p:cNvSpPr>
            <a:spLocks noGrp="1"/>
          </p:cNvSpPr>
          <p:nvPr>
            <p:ph type="sldNum" sz="quarter" idx="10"/>
          </p:nvPr>
        </p:nvSpPr>
        <p:spPr/>
        <p:txBody>
          <a:bodyPr/>
          <a:lstStyle/>
          <a:p>
            <a:fld id="{A216F3A7-1BE1-4F4D-BCCB-F44C1490E00D}" type="slidenum">
              <a:rPr lang="en-US" smtClean="0"/>
              <a:t>57</a:t>
            </a:fld>
            <a:endParaRPr lang="en-US"/>
          </a:p>
        </p:txBody>
      </p:sp>
    </p:spTree>
    <p:extLst>
      <p:ext uri="{BB962C8B-B14F-4D97-AF65-F5344CB8AC3E}">
        <p14:creationId xmlns:p14="http://schemas.microsoft.com/office/powerpoint/2010/main" val="3041881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39AE-E83D-73CF-BCFA-66CD25674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A2D76-6FEB-B42E-4A00-43E95F3F1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3E849-EE64-143C-AF47-1457CDD98B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F2A439-B6F7-8C2E-7F03-18163EB6F446}"/>
              </a:ext>
            </a:extLst>
          </p:cNvPr>
          <p:cNvSpPr>
            <a:spLocks noGrp="1"/>
          </p:cNvSpPr>
          <p:nvPr>
            <p:ph type="sldNum" sz="quarter" idx="10"/>
          </p:nvPr>
        </p:nvSpPr>
        <p:spPr/>
        <p:txBody>
          <a:bodyPr/>
          <a:lstStyle/>
          <a:p>
            <a:fld id="{A216F3A7-1BE1-4F4D-BCCB-F44C1490E00D}" type="slidenum">
              <a:rPr lang="en-US" smtClean="0"/>
              <a:t>58</a:t>
            </a:fld>
            <a:endParaRPr lang="en-US"/>
          </a:p>
        </p:txBody>
      </p:sp>
    </p:spTree>
    <p:extLst>
      <p:ext uri="{BB962C8B-B14F-4D97-AF65-F5344CB8AC3E}">
        <p14:creationId xmlns:p14="http://schemas.microsoft.com/office/powerpoint/2010/main" val="3260517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DBBE3-2D6D-973D-0BD8-18F825ED1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C0DE5-096F-7337-A193-B14C19568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DE1D6-7437-4C73-1DAB-2E0D98FA6F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C4FAC6-84D2-CB07-B217-F6AD1B4B0547}"/>
              </a:ext>
            </a:extLst>
          </p:cNvPr>
          <p:cNvSpPr>
            <a:spLocks noGrp="1"/>
          </p:cNvSpPr>
          <p:nvPr>
            <p:ph type="sldNum" sz="quarter" idx="10"/>
          </p:nvPr>
        </p:nvSpPr>
        <p:spPr/>
        <p:txBody>
          <a:bodyPr/>
          <a:lstStyle/>
          <a:p>
            <a:fld id="{A216F3A7-1BE1-4F4D-BCCB-F44C1490E00D}" type="slidenum">
              <a:rPr lang="en-US" smtClean="0"/>
              <a:t>59</a:t>
            </a:fld>
            <a:endParaRPr lang="en-US"/>
          </a:p>
        </p:txBody>
      </p:sp>
    </p:spTree>
    <p:extLst>
      <p:ext uri="{BB962C8B-B14F-4D97-AF65-F5344CB8AC3E}">
        <p14:creationId xmlns:p14="http://schemas.microsoft.com/office/powerpoint/2010/main" val="132396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2177-0108-8DCB-7424-B18E41A16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37FAB-05AE-97BD-F6CE-132D37FA5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4C080-2B91-1EE5-5BF6-77B3E8143F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997BEE-C38A-6607-8601-FC99EA4723EC}"/>
              </a:ext>
            </a:extLst>
          </p:cNvPr>
          <p:cNvSpPr>
            <a:spLocks noGrp="1"/>
          </p:cNvSpPr>
          <p:nvPr>
            <p:ph type="sldNum" sz="quarter" idx="10"/>
          </p:nvPr>
        </p:nvSpPr>
        <p:spPr/>
        <p:txBody>
          <a:bodyPr/>
          <a:lstStyle/>
          <a:p>
            <a:fld id="{A216F3A7-1BE1-4F4D-BCCB-F44C1490E00D}" type="slidenum">
              <a:rPr lang="en-US" smtClean="0"/>
              <a:t>60</a:t>
            </a:fld>
            <a:endParaRPr lang="en-US"/>
          </a:p>
        </p:txBody>
      </p:sp>
    </p:spTree>
    <p:extLst>
      <p:ext uri="{BB962C8B-B14F-4D97-AF65-F5344CB8AC3E}">
        <p14:creationId xmlns:p14="http://schemas.microsoft.com/office/powerpoint/2010/main" val="2874245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E8B09-97E7-89EE-3944-88D7249B6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81DCA-0DD9-E83C-795E-DCB5C183A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62AA2-D23A-FBA3-F101-E5A1C30BB1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92659-7DF3-334B-9E3A-832C30A84C49}"/>
              </a:ext>
            </a:extLst>
          </p:cNvPr>
          <p:cNvSpPr>
            <a:spLocks noGrp="1"/>
          </p:cNvSpPr>
          <p:nvPr>
            <p:ph type="sldNum" sz="quarter" idx="10"/>
          </p:nvPr>
        </p:nvSpPr>
        <p:spPr/>
        <p:txBody>
          <a:bodyPr/>
          <a:lstStyle/>
          <a:p>
            <a:fld id="{A216F3A7-1BE1-4F4D-BCCB-F44C1490E00D}" type="slidenum">
              <a:rPr lang="en-US" smtClean="0"/>
              <a:t>61</a:t>
            </a:fld>
            <a:endParaRPr lang="en-US"/>
          </a:p>
        </p:txBody>
      </p:sp>
    </p:spTree>
    <p:extLst>
      <p:ext uri="{BB962C8B-B14F-4D97-AF65-F5344CB8AC3E}">
        <p14:creationId xmlns:p14="http://schemas.microsoft.com/office/powerpoint/2010/main" val="76016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confirm that no existing contract meets the requester’s needs, we start the contracting process by creating a new contract workspace.</a:t>
            </a:r>
          </a:p>
        </p:txBody>
      </p:sp>
      <p:sp>
        <p:nvSpPr>
          <p:cNvPr id="4" name="Slide Number Placeholder 3"/>
          <p:cNvSpPr>
            <a:spLocks noGrp="1"/>
          </p:cNvSpPr>
          <p:nvPr>
            <p:ph type="sldNum" sz="quarter" idx="10"/>
          </p:nvPr>
        </p:nvSpPr>
        <p:spPr/>
        <p:txBody>
          <a:bodyPr/>
          <a:lstStyle/>
          <a:p>
            <a:fld id="{E2E6E9DE-FCC4-FE4A-B9C3-8C49F4E357E6}" type="slidenum">
              <a:rPr lang="en-US" smtClean="0"/>
              <a:t>7</a:t>
            </a:fld>
            <a:endParaRPr lang="en-US"/>
          </a:p>
        </p:txBody>
      </p:sp>
    </p:spTree>
    <p:extLst>
      <p:ext uri="{BB962C8B-B14F-4D97-AF65-F5344CB8AC3E}">
        <p14:creationId xmlns:p14="http://schemas.microsoft.com/office/powerpoint/2010/main" val="34270710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2DB57-69E4-8A20-C0FC-EB27B393C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1A450-4DBA-7E21-FE0A-0F80B53850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D7F84-241C-D80C-CEAF-6EA580CC8A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563E7D-D861-9663-643C-FBF2FCF4ABD1}"/>
              </a:ext>
            </a:extLst>
          </p:cNvPr>
          <p:cNvSpPr>
            <a:spLocks noGrp="1"/>
          </p:cNvSpPr>
          <p:nvPr>
            <p:ph type="sldNum" sz="quarter" idx="10"/>
          </p:nvPr>
        </p:nvSpPr>
        <p:spPr/>
        <p:txBody>
          <a:bodyPr/>
          <a:lstStyle/>
          <a:p>
            <a:fld id="{A216F3A7-1BE1-4F4D-BCCB-F44C1490E00D}" type="slidenum">
              <a:rPr lang="en-US" smtClean="0"/>
              <a:t>62</a:t>
            </a:fld>
            <a:endParaRPr lang="en-US"/>
          </a:p>
        </p:txBody>
      </p:sp>
    </p:spTree>
    <p:extLst>
      <p:ext uri="{BB962C8B-B14F-4D97-AF65-F5344CB8AC3E}">
        <p14:creationId xmlns:p14="http://schemas.microsoft.com/office/powerpoint/2010/main" val="855504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47E5A-F7C3-A243-39F9-F09294925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B1E83-6CB7-561B-04CC-F633D3E2A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82C60-970D-C95A-5AC0-1F447932F4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D24027-430C-3F56-5C9E-36F65BB061F2}"/>
              </a:ext>
            </a:extLst>
          </p:cNvPr>
          <p:cNvSpPr>
            <a:spLocks noGrp="1"/>
          </p:cNvSpPr>
          <p:nvPr>
            <p:ph type="sldNum" sz="quarter" idx="10"/>
          </p:nvPr>
        </p:nvSpPr>
        <p:spPr/>
        <p:txBody>
          <a:bodyPr/>
          <a:lstStyle/>
          <a:p>
            <a:fld id="{A216F3A7-1BE1-4F4D-BCCB-F44C1490E00D}" type="slidenum">
              <a:rPr lang="en-US" smtClean="0"/>
              <a:t>63</a:t>
            </a:fld>
            <a:endParaRPr lang="en-US"/>
          </a:p>
        </p:txBody>
      </p:sp>
    </p:spTree>
    <p:extLst>
      <p:ext uri="{BB962C8B-B14F-4D97-AF65-F5344CB8AC3E}">
        <p14:creationId xmlns:p14="http://schemas.microsoft.com/office/powerpoint/2010/main" val="548099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302D8-BF6B-36CB-AB02-83C98FEFC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4796D-9255-8F62-BA1D-AC19DF410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2B6B8-9A0A-5AA3-9222-B598AABBC4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79E630-2D72-20F3-1A27-75F5207D6FE6}"/>
              </a:ext>
            </a:extLst>
          </p:cNvPr>
          <p:cNvSpPr>
            <a:spLocks noGrp="1"/>
          </p:cNvSpPr>
          <p:nvPr>
            <p:ph type="sldNum" sz="quarter" idx="10"/>
          </p:nvPr>
        </p:nvSpPr>
        <p:spPr/>
        <p:txBody>
          <a:bodyPr/>
          <a:lstStyle/>
          <a:p>
            <a:fld id="{A216F3A7-1BE1-4F4D-BCCB-F44C1490E00D}" type="slidenum">
              <a:rPr lang="en-US" smtClean="0"/>
              <a:t>64</a:t>
            </a:fld>
            <a:endParaRPr lang="en-US"/>
          </a:p>
        </p:txBody>
      </p:sp>
    </p:spTree>
    <p:extLst>
      <p:ext uri="{BB962C8B-B14F-4D97-AF65-F5344CB8AC3E}">
        <p14:creationId xmlns:p14="http://schemas.microsoft.com/office/powerpoint/2010/main" val="4402865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7AA75-7E98-0242-6671-1F2AC4965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70652-FDBB-33C5-4A5D-F7D7D0F0E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7F204-6B55-1BC7-82DF-96D323FD1A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6ACD39-CF45-C4DC-A817-4C7AA01CF3B8}"/>
              </a:ext>
            </a:extLst>
          </p:cNvPr>
          <p:cNvSpPr>
            <a:spLocks noGrp="1"/>
          </p:cNvSpPr>
          <p:nvPr>
            <p:ph type="sldNum" sz="quarter" idx="10"/>
          </p:nvPr>
        </p:nvSpPr>
        <p:spPr/>
        <p:txBody>
          <a:bodyPr/>
          <a:lstStyle/>
          <a:p>
            <a:fld id="{A216F3A7-1BE1-4F4D-BCCB-F44C1490E00D}" type="slidenum">
              <a:rPr lang="en-US" smtClean="0"/>
              <a:t>65</a:t>
            </a:fld>
            <a:endParaRPr lang="en-US"/>
          </a:p>
        </p:txBody>
      </p:sp>
    </p:spTree>
    <p:extLst>
      <p:ext uri="{BB962C8B-B14F-4D97-AF65-F5344CB8AC3E}">
        <p14:creationId xmlns:p14="http://schemas.microsoft.com/office/powerpoint/2010/main" val="38327641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8EB05-C409-93C9-B18D-CB842F9A4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FC99F-C767-3567-BBF5-677FB3B78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BD6AD-01F4-1F4E-ED50-0472F8D4C0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68E7F1-58A0-E38B-F3E0-0FFC90403153}"/>
              </a:ext>
            </a:extLst>
          </p:cNvPr>
          <p:cNvSpPr>
            <a:spLocks noGrp="1"/>
          </p:cNvSpPr>
          <p:nvPr>
            <p:ph type="sldNum" sz="quarter" idx="10"/>
          </p:nvPr>
        </p:nvSpPr>
        <p:spPr/>
        <p:txBody>
          <a:bodyPr/>
          <a:lstStyle/>
          <a:p>
            <a:fld id="{A216F3A7-1BE1-4F4D-BCCB-F44C1490E00D}" type="slidenum">
              <a:rPr lang="en-US" smtClean="0"/>
              <a:t>66</a:t>
            </a:fld>
            <a:endParaRPr lang="en-US"/>
          </a:p>
        </p:txBody>
      </p:sp>
    </p:spTree>
    <p:extLst>
      <p:ext uri="{BB962C8B-B14F-4D97-AF65-F5344CB8AC3E}">
        <p14:creationId xmlns:p14="http://schemas.microsoft.com/office/powerpoint/2010/main" val="21352720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85C6-C34C-B12F-282A-7F8D601A1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0BF29-AEAD-D43C-5A48-4E68DFB71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373D2-8225-27C1-2F96-F65BEE11BC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8E81AC-923D-D4FB-A258-F117488A9FEF}"/>
              </a:ext>
            </a:extLst>
          </p:cNvPr>
          <p:cNvSpPr>
            <a:spLocks noGrp="1"/>
          </p:cNvSpPr>
          <p:nvPr>
            <p:ph type="sldNum" sz="quarter" idx="10"/>
          </p:nvPr>
        </p:nvSpPr>
        <p:spPr/>
        <p:txBody>
          <a:bodyPr/>
          <a:lstStyle/>
          <a:p>
            <a:fld id="{A216F3A7-1BE1-4F4D-BCCB-F44C1490E00D}" type="slidenum">
              <a:rPr lang="en-US" smtClean="0"/>
              <a:t>67</a:t>
            </a:fld>
            <a:endParaRPr lang="en-US"/>
          </a:p>
        </p:txBody>
      </p:sp>
    </p:spTree>
    <p:extLst>
      <p:ext uri="{BB962C8B-B14F-4D97-AF65-F5344CB8AC3E}">
        <p14:creationId xmlns:p14="http://schemas.microsoft.com/office/powerpoint/2010/main" val="12150502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4BB2-37E5-EB0C-1455-14A60AF0F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66158-82A7-5207-DBDB-68B1C4630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4ECD2-4909-708E-2F50-DDC66DE3B8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C3B48E-E752-F23E-89FA-FD6A7F83B34A}"/>
              </a:ext>
            </a:extLst>
          </p:cNvPr>
          <p:cNvSpPr>
            <a:spLocks noGrp="1"/>
          </p:cNvSpPr>
          <p:nvPr>
            <p:ph type="sldNum" sz="quarter" idx="10"/>
          </p:nvPr>
        </p:nvSpPr>
        <p:spPr/>
        <p:txBody>
          <a:bodyPr/>
          <a:lstStyle/>
          <a:p>
            <a:fld id="{A216F3A7-1BE1-4F4D-BCCB-F44C1490E00D}" type="slidenum">
              <a:rPr lang="en-US" smtClean="0"/>
              <a:t>68</a:t>
            </a:fld>
            <a:endParaRPr lang="en-US"/>
          </a:p>
        </p:txBody>
      </p:sp>
    </p:spTree>
    <p:extLst>
      <p:ext uri="{BB962C8B-B14F-4D97-AF65-F5344CB8AC3E}">
        <p14:creationId xmlns:p14="http://schemas.microsoft.com/office/powerpoint/2010/main" val="42505242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A450-296B-0261-79C3-C7E2096BF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2841C-AC10-D352-7877-332EE94F9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B4185-9322-3811-5AAB-99F116E683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22479A-F181-2588-D6EA-C3FC43E19FBE}"/>
              </a:ext>
            </a:extLst>
          </p:cNvPr>
          <p:cNvSpPr>
            <a:spLocks noGrp="1"/>
          </p:cNvSpPr>
          <p:nvPr>
            <p:ph type="sldNum" sz="quarter" idx="10"/>
          </p:nvPr>
        </p:nvSpPr>
        <p:spPr/>
        <p:txBody>
          <a:bodyPr/>
          <a:lstStyle/>
          <a:p>
            <a:fld id="{A216F3A7-1BE1-4F4D-BCCB-F44C1490E00D}" type="slidenum">
              <a:rPr lang="en-US" smtClean="0"/>
              <a:t>69</a:t>
            </a:fld>
            <a:endParaRPr lang="en-US"/>
          </a:p>
        </p:txBody>
      </p:sp>
    </p:spTree>
    <p:extLst>
      <p:ext uri="{BB962C8B-B14F-4D97-AF65-F5344CB8AC3E}">
        <p14:creationId xmlns:p14="http://schemas.microsoft.com/office/powerpoint/2010/main" val="2345015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70</a:t>
            </a:fld>
            <a:endParaRPr lang="en-US"/>
          </a:p>
        </p:txBody>
      </p:sp>
    </p:spTree>
    <p:extLst>
      <p:ext uri="{BB962C8B-B14F-4D97-AF65-F5344CB8AC3E}">
        <p14:creationId xmlns:p14="http://schemas.microsoft.com/office/powerpoint/2010/main" val="1042454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Answer = True. LAUSD requires a Contract Terms Document to be filled out with each Contract Workspace.</a:t>
            </a:r>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71</a:t>
            </a:fld>
            <a:endParaRPr lang="en-US"/>
          </a:p>
        </p:txBody>
      </p:sp>
    </p:spTree>
    <p:extLst>
      <p:ext uri="{BB962C8B-B14F-4D97-AF65-F5344CB8AC3E}">
        <p14:creationId xmlns:p14="http://schemas.microsoft.com/office/powerpoint/2010/main" val="1573275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think of the contract workspace as a folder than contains everything that relates to the contract, including documents, team members, approvals and everything else you see on the screen. </a:t>
            </a:r>
          </a:p>
        </p:txBody>
      </p:sp>
      <p:sp>
        <p:nvSpPr>
          <p:cNvPr id="4" name="Slide Number Placeholder 3"/>
          <p:cNvSpPr>
            <a:spLocks noGrp="1"/>
          </p:cNvSpPr>
          <p:nvPr>
            <p:ph type="sldNum" sz="quarter" idx="10"/>
          </p:nvPr>
        </p:nvSpPr>
        <p:spPr/>
        <p:txBody>
          <a:bodyPr/>
          <a:lstStyle/>
          <a:p>
            <a:fld id="{E2E6E9DE-FCC4-FE4A-B9C3-8C49F4E357E6}" type="slidenum">
              <a:rPr lang="en-US" smtClean="0"/>
              <a:t>8</a:t>
            </a:fld>
            <a:endParaRPr lang="en-US"/>
          </a:p>
        </p:txBody>
      </p:sp>
    </p:spTree>
    <p:extLst>
      <p:ext uri="{BB962C8B-B14F-4D97-AF65-F5344CB8AC3E}">
        <p14:creationId xmlns:p14="http://schemas.microsoft.com/office/powerpoint/2010/main" val="1793142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EDD48-9B91-49F1-6416-905942AAB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6CC4E-5D90-8E91-BF86-4322344BF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2216D-119E-F4C1-5D11-86CCC3AFD8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D – All of the above</a:t>
            </a:r>
            <a:endParaRPr lang="en-US" sz="18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FE839E8-CBC0-6630-87F6-53978462CCCC}"/>
              </a:ext>
            </a:extLst>
          </p:cNvPr>
          <p:cNvSpPr>
            <a:spLocks noGrp="1"/>
          </p:cNvSpPr>
          <p:nvPr>
            <p:ph type="sldNum" sz="quarter" idx="5"/>
          </p:nvPr>
        </p:nvSpPr>
        <p:spPr/>
        <p:txBody>
          <a:bodyPr/>
          <a:lstStyle/>
          <a:p>
            <a:fld id="{C941A0F7-0039-402F-B822-DAFDAA394C1B}" type="slidenum">
              <a:rPr lang="en-US" smtClean="0"/>
              <a:t>72</a:t>
            </a:fld>
            <a:endParaRPr lang="en-US"/>
          </a:p>
        </p:txBody>
      </p:sp>
    </p:spTree>
    <p:extLst>
      <p:ext uri="{BB962C8B-B14F-4D97-AF65-F5344CB8AC3E}">
        <p14:creationId xmlns:p14="http://schemas.microsoft.com/office/powerpoint/2010/main" val="310024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CCDAC-63E4-4439-1A0C-A06C65E15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871A2-2064-C226-E730-04646AD50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77B60-119D-CA19-7BAB-EE3CE7B48D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D – Mark the task Cancelled and add a note</a:t>
            </a:r>
            <a:endParaRPr lang="en-US" sz="18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35F4290-7B34-157E-B676-73FB5EE823CC}"/>
              </a:ext>
            </a:extLst>
          </p:cNvPr>
          <p:cNvSpPr>
            <a:spLocks noGrp="1"/>
          </p:cNvSpPr>
          <p:nvPr>
            <p:ph type="sldNum" sz="quarter" idx="5"/>
          </p:nvPr>
        </p:nvSpPr>
        <p:spPr/>
        <p:txBody>
          <a:bodyPr/>
          <a:lstStyle/>
          <a:p>
            <a:fld id="{C941A0F7-0039-402F-B822-DAFDAA394C1B}" type="slidenum">
              <a:rPr lang="en-US" smtClean="0"/>
              <a:t>73</a:t>
            </a:fld>
            <a:endParaRPr lang="en-US"/>
          </a:p>
        </p:txBody>
      </p:sp>
    </p:spTree>
    <p:extLst>
      <p:ext uri="{BB962C8B-B14F-4D97-AF65-F5344CB8AC3E}">
        <p14:creationId xmlns:p14="http://schemas.microsoft.com/office/powerpoint/2010/main" val="2235967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8A659B-152E-4C82-AFF4-38B4414D4B79}" type="slidenum">
              <a:rPr lang="en-US" smtClean="0"/>
              <a:pPr/>
              <a:t>74</a:t>
            </a:fld>
            <a:endParaRPr lang="en-US"/>
          </a:p>
        </p:txBody>
      </p:sp>
    </p:spTree>
    <p:extLst>
      <p:ext uri="{BB962C8B-B14F-4D97-AF65-F5344CB8AC3E}">
        <p14:creationId xmlns:p14="http://schemas.microsoft.com/office/powerpoint/2010/main" val="4206476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75</a:t>
            </a:fld>
            <a:endParaRPr lang="en-US"/>
          </a:p>
        </p:txBody>
      </p:sp>
    </p:spTree>
    <p:extLst>
      <p:ext uri="{BB962C8B-B14F-4D97-AF65-F5344CB8AC3E}">
        <p14:creationId xmlns:p14="http://schemas.microsoft.com/office/powerpoint/2010/main" val="35414204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76</a:t>
            </a:fld>
            <a:endParaRPr lang="en-US"/>
          </a:p>
        </p:txBody>
      </p:sp>
    </p:spTree>
    <p:extLst>
      <p:ext uri="{BB962C8B-B14F-4D97-AF65-F5344CB8AC3E}">
        <p14:creationId xmlns:p14="http://schemas.microsoft.com/office/powerpoint/2010/main" val="29124974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77</a:t>
            </a:fld>
            <a:endParaRPr lang="en-US"/>
          </a:p>
        </p:txBody>
      </p:sp>
    </p:spTree>
    <p:extLst>
      <p:ext uri="{BB962C8B-B14F-4D97-AF65-F5344CB8AC3E}">
        <p14:creationId xmlns:p14="http://schemas.microsoft.com/office/powerpoint/2010/main" val="22995378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E8EE-035E-4B45-8FF1-80E3BE0A5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814A7-5642-CDEA-10AD-0B4E3D554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89D49-A23B-105D-31D1-727AC8696C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F06970-AEF5-0AB2-031B-1D9BA8D4E64C}"/>
              </a:ext>
            </a:extLst>
          </p:cNvPr>
          <p:cNvSpPr>
            <a:spLocks noGrp="1"/>
          </p:cNvSpPr>
          <p:nvPr>
            <p:ph type="sldNum" sz="quarter" idx="10"/>
          </p:nvPr>
        </p:nvSpPr>
        <p:spPr/>
        <p:txBody>
          <a:bodyPr/>
          <a:lstStyle/>
          <a:p>
            <a:fld id="{A216F3A7-1BE1-4F4D-BCCB-F44C1490E00D}" type="slidenum">
              <a:rPr lang="en-US" smtClean="0"/>
              <a:t>78</a:t>
            </a:fld>
            <a:endParaRPr lang="en-US"/>
          </a:p>
        </p:txBody>
      </p:sp>
    </p:spTree>
    <p:extLst>
      <p:ext uri="{BB962C8B-B14F-4D97-AF65-F5344CB8AC3E}">
        <p14:creationId xmlns:p14="http://schemas.microsoft.com/office/powerpoint/2010/main" val="22473254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5C51-4465-A37A-D021-2E721FC37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ED05B-750B-72D2-F658-CCE7E908A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06E2D-3BD1-B955-DA30-CF9FD29EB9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CC137C-C3F6-F517-B08F-78ACC349CD35}"/>
              </a:ext>
            </a:extLst>
          </p:cNvPr>
          <p:cNvSpPr>
            <a:spLocks noGrp="1"/>
          </p:cNvSpPr>
          <p:nvPr>
            <p:ph type="sldNum" sz="quarter" idx="10"/>
          </p:nvPr>
        </p:nvSpPr>
        <p:spPr/>
        <p:txBody>
          <a:bodyPr/>
          <a:lstStyle/>
          <a:p>
            <a:fld id="{A216F3A7-1BE1-4F4D-BCCB-F44C1490E00D}" type="slidenum">
              <a:rPr lang="en-US" smtClean="0"/>
              <a:t>79</a:t>
            </a:fld>
            <a:endParaRPr lang="en-US"/>
          </a:p>
        </p:txBody>
      </p:sp>
    </p:spTree>
    <p:extLst>
      <p:ext uri="{BB962C8B-B14F-4D97-AF65-F5344CB8AC3E}">
        <p14:creationId xmlns:p14="http://schemas.microsoft.com/office/powerpoint/2010/main" val="32719703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80</a:t>
            </a:fld>
            <a:endParaRPr lang="en-US"/>
          </a:p>
        </p:txBody>
      </p:sp>
    </p:spTree>
    <p:extLst>
      <p:ext uri="{BB962C8B-B14F-4D97-AF65-F5344CB8AC3E}">
        <p14:creationId xmlns:p14="http://schemas.microsoft.com/office/powerpoint/2010/main" val="41521671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81</a:t>
            </a:fld>
            <a:endParaRPr lang="en-US"/>
          </a:p>
        </p:txBody>
      </p:sp>
    </p:spTree>
    <p:extLst>
      <p:ext uri="{BB962C8B-B14F-4D97-AF65-F5344CB8AC3E}">
        <p14:creationId xmlns:p14="http://schemas.microsoft.com/office/powerpoint/2010/main" val="123351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10</a:t>
            </a:fld>
            <a:endParaRPr lang="en-US"/>
          </a:p>
        </p:txBody>
      </p:sp>
    </p:spTree>
    <p:extLst>
      <p:ext uri="{BB962C8B-B14F-4D97-AF65-F5344CB8AC3E}">
        <p14:creationId xmlns:p14="http://schemas.microsoft.com/office/powerpoint/2010/main" val="32113285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82</a:t>
            </a:fld>
            <a:endParaRPr lang="en-US"/>
          </a:p>
        </p:txBody>
      </p:sp>
    </p:spTree>
    <p:extLst>
      <p:ext uri="{BB962C8B-B14F-4D97-AF65-F5344CB8AC3E}">
        <p14:creationId xmlns:p14="http://schemas.microsoft.com/office/powerpoint/2010/main" val="3749716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83</a:t>
            </a:fld>
            <a:endParaRPr lang="en-US"/>
          </a:p>
        </p:txBody>
      </p:sp>
    </p:spTree>
    <p:extLst>
      <p:ext uri="{BB962C8B-B14F-4D97-AF65-F5344CB8AC3E}">
        <p14:creationId xmlns:p14="http://schemas.microsoft.com/office/powerpoint/2010/main" val="302911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84</a:t>
            </a:fld>
            <a:endParaRPr lang="en-US"/>
          </a:p>
        </p:txBody>
      </p:sp>
    </p:spTree>
    <p:extLst>
      <p:ext uri="{BB962C8B-B14F-4D97-AF65-F5344CB8AC3E}">
        <p14:creationId xmlns:p14="http://schemas.microsoft.com/office/powerpoint/2010/main" val="1049050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85</a:t>
            </a:fld>
            <a:endParaRPr lang="en-US"/>
          </a:p>
        </p:txBody>
      </p:sp>
    </p:spTree>
    <p:extLst>
      <p:ext uri="{BB962C8B-B14F-4D97-AF65-F5344CB8AC3E}">
        <p14:creationId xmlns:p14="http://schemas.microsoft.com/office/powerpoint/2010/main" val="32047583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86</a:t>
            </a:fld>
            <a:endParaRPr lang="en-US"/>
          </a:p>
        </p:txBody>
      </p:sp>
    </p:spTree>
    <p:extLst>
      <p:ext uri="{BB962C8B-B14F-4D97-AF65-F5344CB8AC3E}">
        <p14:creationId xmlns:p14="http://schemas.microsoft.com/office/powerpoint/2010/main" val="6068438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22F03-4C01-8B8C-817A-F7A2CE81C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FEC90-DE39-4D19-8C62-52EC7C28E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67CBF-4146-E0FF-B446-408A7E5876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4E02A5-329F-4B45-C74F-592D510FCB7D}"/>
              </a:ext>
            </a:extLst>
          </p:cNvPr>
          <p:cNvSpPr>
            <a:spLocks noGrp="1"/>
          </p:cNvSpPr>
          <p:nvPr>
            <p:ph type="sldNum" sz="quarter" idx="10"/>
          </p:nvPr>
        </p:nvSpPr>
        <p:spPr/>
        <p:txBody>
          <a:bodyPr/>
          <a:lstStyle/>
          <a:p>
            <a:fld id="{A216F3A7-1BE1-4F4D-BCCB-F44C1490E00D}" type="slidenum">
              <a:rPr lang="en-US" smtClean="0"/>
              <a:t>87</a:t>
            </a:fld>
            <a:endParaRPr lang="en-US"/>
          </a:p>
        </p:txBody>
      </p:sp>
    </p:spTree>
    <p:extLst>
      <p:ext uri="{BB962C8B-B14F-4D97-AF65-F5344CB8AC3E}">
        <p14:creationId xmlns:p14="http://schemas.microsoft.com/office/powerpoint/2010/main" val="25059234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CD41-DBD2-B85E-7270-B0C1F123A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83863-1520-5446-AD55-4CEB3267C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EB3CE-D17C-F705-A3FB-7E95E7CE7E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1E6CE1-FE31-61EB-4306-1053CD17D9F7}"/>
              </a:ext>
            </a:extLst>
          </p:cNvPr>
          <p:cNvSpPr>
            <a:spLocks noGrp="1"/>
          </p:cNvSpPr>
          <p:nvPr>
            <p:ph type="sldNum" sz="quarter" idx="10"/>
          </p:nvPr>
        </p:nvSpPr>
        <p:spPr/>
        <p:txBody>
          <a:bodyPr/>
          <a:lstStyle/>
          <a:p>
            <a:fld id="{A216F3A7-1BE1-4F4D-BCCB-F44C1490E00D}" type="slidenum">
              <a:rPr lang="en-US" smtClean="0"/>
              <a:t>88</a:t>
            </a:fld>
            <a:endParaRPr lang="en-US"/>
          </a:p>
        </p:txBody>
      </p:sp>
    </p:spTree>
    <p:extLst>
      <p:ext uri="{BB962C8B-B14F-4D97-AF65-F5344CB8AC3E}">
        <p14:creationId xmlns:p14="http://schemas.microsoft.com/office/powerpoint/2010/main" val="24948671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89</a:t>
            </a:fld>
            <a:endParaRPr lang="en-US"/>
          </a:p>
        </p:txBody>
      </p:sp>
    </p:spTree>
    <p:extLst>
      <p:ext uri="{BB962C8B-B14F-4D97-AF65-F5344CB8AC3E}">
        <p14:creationId xmlns:p14="http://schemas.microsoft.com/office/powerpoint/2010/main" val="42537771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2C613-DECD-F578-4E1F-C0F84A865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AC9AD-7985-5C14-645D-4AD35CC80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1AF02-60E6-7670-B4DF-57D0BA322A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B54F90-D013-11D3-A8A9-05106041A433}"/>
              </a:ext>
            </a:extLst>
          </p:cNvPr>
          <p:cNvSpPr>
            <a:spLocks noGrp="1"/>
          </p:cNvSpPr>
          <p:nvPr>
            <p:ph type="sldNum" sz="quarter" idx="10"/>
          </p:nvPr>
        </p:nvSpPr>
        <p:spPr/>
        <p:txBody>
          <a:bodyPr/>
          <a:lstStyle/>
          <a:p>
            <a:fld id="{A216F3A7-1BE1-4F4D-BCCB-F44C1490E00D}" type="slidenum">
              <a:rPr lang="en-US" smtClean="0"/>
              <a:t>90</a:t>
            </a:fld>
            <a:endParaRPr lang="en-US"/>
          </a:p>
        </p:txBody>
      </p:sp>
    </p:spTree>
    <p:extLst>
      <p:ext uri="{BB962C8B-B14F-4D97-AF65-F5344CB8AC3E}">
        <p14:creationId xmlns:p14="http://schemas.microsoft.com/office/powerpoint/2010/main" val="11684616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1E7C0-510A-B55E-29EB-FC0E278BE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A8F8F-F17F-1669-C5E3-08771A87C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DEEE7-5758-99E2-4B7F-B15A3CB0B4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3369C4-31D7-1E47-8247-845FE0EB836A}"/>
              </a:ext>
            </a:extLst>
          </p:cNvPr>
          <p:cNvSpPr>
            <a:spLocks noGrp="1"/>
          </p:cNvSpPr>
          <p:nvPr>
            <p:ph type="sldNum" sz="quarter" idx="10"/>
          </p:nvPr>
        </p:nvSpPr>
        <p:spPr/>
        <p:txBody>
          <a:bodyPr/>
          <a:lstStyle/>
          <a:p>
            <a:fld id="{A216F3A7-1BE1-4F4D-BCCB-F44C1490E00D}" type="slidenum">
              <a:rPr lang="en-US" smtClean="0"/>
              <a:t>91</a:t>
            </a:fld>
            <a:endParaRPr lang="en-US"/>
          </a:p>
        </p:txBody>
      </p:sp>
    </p:spTree>
    <p:extLst>
      <p:ext uri="{BB962C8B-B14F-4D97-AF65-F5344CB8AC3E}">
        <p14:creationId xmlns:p14="http://schemas.microsoft.com/office/powerpoint/2010/main" val="2995975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11</a:t>
            </a:fld>
            <a:endParaRPr lang="en-US"/>
          </a:p>
        </p:txBody>
      </p:sp>
    </p:spTree>
    <p:extLst>
      <p:ext uri="{BB962C8B-B14F-4D97-AF65-F5344CB8AC3E}">
        <p14:creationId xmlns:p14="http://schemas.microsoft.com/office/powerpoint/2010/main" val="10623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89B96-C055-AC52-6290-EA4FC6C0A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E2F14-5295-8BB1-AE36-5291ADC73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C0D8B-BF66-F062-2288-4038DFD7D9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CE4972-9E80-FCC8-3629-08B412E1D3C8}"/>
              </a:ext>
            </a:extLst>
          </p:cNvPr>
          <p:cNvSpPr>
            <a:spLocks noGrp="1"/>
          </p:cNvSpPr>
          <p:nvPr>
            <p:ph type="sldNum" sz="quarter" idx="10"/>
          </p:nvPr>
        </p:nvSpPr>
        <p:spPr/>
        <p:txBody>
          <a:bodyPr/>
          <a:lstStyle/>
          <a:p>
            <a:fld id="{A216F3A7-1BE1-4F4D-BCCB-F44C1490E00D}" type="slidenum">
              <a:rPr lang="en-US" smtClean="0"/>
              <a:t>92</a:t>
            </a:fld>
            <a:endParaRPr lang="en-US"/>
          </a:p>
        </p:txBody>
      </p:sp>
    </p:spTree>
    <p:extLst>
      <p:ext uri="{BB962C8B-B14F-4D97-AF65-F5344CB8AC3E}">
        <p14:creationId xmlns:p14="http://schemas.microsoft.com/office/powerpoint/2010/main" val="22102177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A6E4C-A300-0C7F-1FFF-B3AD32D45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666DD-DBCA-7DBD-4EF5-768F555C7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28875-D2E0-38D7-6062-02387ACF6B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037DE1-AD59-199A-D185-2072897EF1D4}"/>
              </a:ext>
            </a:extLst>
          </p:cNvPr>
          <p:cNvSpPr>
            <a:spLocks noGrp="1"/>
          </p:cNvSpPr>
          <p:nvPr>
            <p:ph type="sldNum" sz="quarter" idx="10"/>
          </p:nvPr>
        </p:nvSpPr>
        <p:spPr/>
        <p:txBody>
          <a:bodyPr/>
          <a:lstStyle/>
          <a:p>
            <a:fld id="{A216F3A7-1BE1-4F4D-BCCB-F44C1490E00D}" type="slidenum">
              <a:rPr lang="en-US" smtClean="0"/>
              <a:t>93</a:t>
            </a:fld>
            <a:endParaRPr lang="en-US"/>
          </a:p>
        </p:txBody>
      </p:sp>
    </p:spTree>
    <p:extLst>
      <p:ext uri="{BB962C8B-B14F-4D97-AF65-F5344CB8AC3E}">
        <p14:creationId xmlns:p14="http://schemas.microsoft.com/office/powerpoint/2010/main" val="13687521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B801-17E3-F02B-51C8-C6EDD8191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E8721-8082-DDD3-36B8-E56D30C8F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4F7FA-9C6B-5005-2C17-73C3EB1CC6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A8F455-5FDC-B94D-F72C-8B7C219027E5}"/>
              </a:ext>
            </a:extLst>
          </p:cNvPr>
          <p:cNvSpPr>
            <a:spLocks noGrp="1"/>
          </p:cNvSpPr>
          <p:nvPr>
            <p:ph type="sldNum" sz="quarter" idx="10"/>
          </p:nvPr>
        </p:nvSpPr>
        <p:spPr/>
        <p:txBody>
          <a:bodyPr/>
          <a:lstStyle/>
          <a:p>
            <a:fld id="{A216F3A7-1BE1-4F4D-BCCB-F44C1490E00D}" type="slidenum">
              <a:rPr lang="en-US" smtClean="0"/>
              <a:t>94</a:t>
            </a:fld>
            <a:endParaRPr lang="en-US"/>
          </a:p>
        </p:txBody>
      </p:sp>
    </p:spTree>
    <p:extLst>
      <p:ext uri="{BB962C8B-B14F-4D97-AF65-F5344CB8AC3E}">
        <p14:creationId xmlns:p14="http://schemas.microsoft.com/office/powerpoint/2010/main" val="781842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95</a:t>
            </a:fld>
            <a:endParaRPr lang="en-US"/>
          </a:p>
        </p:txBody>
      </p:sp>
    </p:spTree>
    <p:extLst>
      <p:ext uri="{BB962C8B-B14F-4D97-AF65-F5344CB8AC3E}">
        <p14:creationId xmlns:p14="http://schemas.microsoft.com/office/powerpoint/2010/main" val="13732465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Answer = True. LAUSD requires a Contract Terms Document to be filled out with each Contract Workspace.</a:t>
            </a:r>
            <a:endParaRPr lang="en-US"/>
          </a:p>
        </p:txBody>
      </p:sp>
      <p:sp>
        <p:nvSpPr>
          <p:cNvPr id="4" name="Slide Number Placeholder 3"/>
          <p:cNvSpPr>
            <a:spLocks noGrp="1"/>
          </p:cNvSpPr>
          <p:nvPr>
            <p:ph type="sldNum" sz="quarter" idx="5"/>
          </p:nvPr>
        </p:nvSpPr>
        <p:spPr/>
        <p:txBody>
          <a:bodyPr/>
          <a:lstStyle/>
          <a:p>
            <a:fld id="{C941A0F7-0039-402F-B822-DAFDAA394C1B}" type="slidenum">
              <a:rPr lang="en-US" smtClean="0"/>
              <a:t>96</a:t>
            </a:fld>
            <a:endParaRPr lang="en-US"/>
          </a:p>
        </p:txBody>
      </p:sp>
    </p:spTree>
    <p:extLst>
      <p:ext uri="{BB962C8B-B14F-4D97-AF65-F5344CB8AC3E}">
        <p14:creationId xmlns:p14="http://schemas.microsoft.com/office/powerpoint/2010/main" val="15732758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Question 2 The answer is C.  Supplier Level Contracts are against company policy and should not be used.</a:t>
            </a:r>
            <a:endParaRPr lang="en-US" dirty="0"/>
          </a:p>
        </p:txBody>
      </p:sp>
      <p:sp>
        <p:nvSpPr>
          <p:cNvPr id="4" name="Slide Number Placeholder 3"/>
          <p:cNvSpPr>
            <a:spLocks noGrp="1"/>
          </p:cNvSpPr>
          <p:nvPr>
            <p:ph type="sldNum" sz="quarter" idx="5"/>
          </p:nvPr>
        </p:nvSpPr>
        <p:spPr/>
        <p:txBody>
          <a:bodyPr/>
          <a:lstStyle/>
          <a:p>
            <a:fld id="{C941A0F7-0039-402F-B822-DAFDAA394C1B}" type="slidenum">
              <a:rPr lang="en-US" smtClean="0"/>
              <a:t>97</a:t>
            </a:fld>
            <a:endParaRPr lang="en-US"/>
          </a:p>
        </p:txBody>
      </p:sp>
    </p:spTree>
    <p:extLst>
      <p:ext uri="{BB962C8B-B14F-4D97-AF65-F5344CB8AC3E}">
        <p14:creationId xmlns:p14="http://schemas.microsoft.com/office/powerpoint/2010/main" val="8577978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3EDC5-AF78-A1F6-C3F5-F89E78578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9E6A5-B4FC-75E9-F7F1-74581E9D4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4E461-8339-9C50-F67B-89E2C3E7813D}"/>
              </a:ext>
            </a:extLst>
          </p:cNvPr>
          <p:cNvSpPr>
            <a:spLocks noGrp="1"/>
          </p:cNvSpPr>
          <p:nvPr>
            <p:ph type="body" idx="1"/>
          </p:nvPr>
        </p:nvSpPr>
        <p:spPr/>
        <p:txBody>
          <a:bodyPr/>
          <a:lstStyle/>
          <a:p>
            <a:r>
              <a:rPr lang="en-US" sz="1800" dirty="0">
                <a:effectLst/>
                <a:latin typeface="Segoe UI" panose="020B0502040204020203" pitchFamily="34" charset="0"/>
              </a:rPr>
              <a:t>Answer = True. The CW owner must manually add the Procurement Management as an approver for the Contract Compliance Terms document.</a:t>
            </a:r>
            <a:endParaRPr lang="en-US" dirty="0"/>
          </a:p>
        </p:txBody>
      </p:sp>
      <p:sp>
        <p:nvSpPr>
          <p:cNvPr id="4" name="Slide Number Placeholder 3">
            <a:extLst>
              <a:ext uri="{FF2B5EF4-FFF2-40B4-BE49-F238E27FC236}">
                <a16:creationId xmlns:a16="http://schemas.microsoft.com/office/drawing/2014/main" id="{E7A45C78-F49F-08F9-2672-E66839C19A8E}"/>
              </a:ext>
            </a:extLst>
          </p:cNvPr>
          <p:cNvSpPr>
            <a:spLocks noGrp="1"/>
          </p:cNvSpPr>
          <p:nvPr>
            <p:ph type="sldNum" sz="quarter" idx="5"/>
          </p:nvPr>
        </p:nvSpPr>
        <p:spPr/>
        <p:txBody>
          <a:bodyPr/>
          <a:lstStyle/>
          <a:p>
            <a:fld id="{C941A0F7-0039-402F-B822-DAFDAA394C1B}" type="slidenum">
              <a:rPr lang="en-US" smtClean="0"/>
              <a:t>98</a:t>
            </a:fld>
            <a:endParaRPr lang="en-US"/>
          </a:p>
        </p:txBody>
      </p:sp>
    </p:spTree>
    <p:extLst>
      <p:ext uri="{BB962C8B-B14F-4D97-AF65-F5344CB8AC3E}">
        <p14:creationId xmlns:p14="http://schemas.microsoft.com/office/powerpoint/2010/main" val="34342387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FD6E-3904-5D91-03AB-DFD74A7F8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BC587-3239-3B02-F271-F41ADDAC2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361F9-6049-0C40-E2E6-CDC05D6B0FAF}"/>
              </a:ext>
            </a:extLst>
          </p:cNvPr>
          <p:cNvSpPr>
            <a:spLocks noGrp="1"/>
          </p:cNvSpPr>
          <p:nvPr>
            <p:ph type="body" idx="1"/>
          </p:nvPr>
        </p:nvSpPr>
        <p:spPr/>
        <p:txBody>
          <a:bodyPr/>
          <a:lstStyle/>
          <a:p>
            <a:r>
              <a:rPr lang="en-US" sz="1800" dirty="0">
                <a:effectLst/>
                <a:latin typeface="Segoe UI" panose="020B0502040204020203" pitchFamily="34" charset="0"/>
              </a:rPr>
              <a:t>Question 2 The answer is C.  Supplier Level Contracts are against company policy and should not be used.</a:t>
            </a:r>
            <a:endParaRPr lang="en-US" dirty="0"/>
          </a:p>
        </p:txBody>
      </p:sp>
      <p:sp>
        <p:nvSpPr>
          <p:cNvPr id="4" name="Slide Number Placeholder 3">
            <a:extLst>
              <a:ext uri="{FF2B5EF4-FFF2-40B4-BE49-F238E27FC236}">
                <a16:creationId xmlns:a16="http://schemas.microsoft.com/office/drawing/2014/main" id="{CC14A98B-4A94-5267-0498-DF071820307A}"/>
              </a:ext>
            </a:extLst>
          </p:cNvPr>
          <p:cNvSpPr>
            <a:spLocks noGrp="1"/>
          </p:cNvSpPr>
          <p:nvPr>
            <p:ph type="sldNum" sz="quarter" idx="5"/>
          </p:nvPr>
        </p:nvSpPr>
        <p:spPr/>
        <p:txBody>
          <a:bodyPr/>
          <a:lstStyle/>
          <a:p>
            <a:fld id="{C941A0F7-0039-402F-B822-DAFDAA394C1B}" type="slidenum">
              <a:rPr lang="en-US" smtClean="0"/>
              <a:t>99</a:t>
            </a:fld>
            <a:endParaRPr lang="en-US"/>
          </a:p>
        </p:txBody>
      </p:sp>
    </p:spTree>
    <p:extLst>
      <p:ext uri="{BB962C8B-B14F-4D97-AF65-F5344CB8AC3E}">
        <p14:creationId xmlns:p14="http://schemas.microsoft.com/office/powerpoint/2010/main" val="31157789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2F429-8162-1030-1972-9976FF23E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7F007-3E95-E64B-717A-B2F77CC3E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33A46-727F-43C7-E818-75CF43C49A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6DC85-64E9-0C62-A69B-AF4279A90264}"/>
              </a:ext>
            </a:extLst>
          </p:cNvPr>
          <p:cNvSpPr>
            <a:spLocks noGrp="1"/>
          </p:cNvSpPr>
          <p:nvPr>
            <p:ph type="sldNum" sz="quarter" idx="5"/>
          </p:nvPr>
        </p:nvSpPr>
        <p:spPr/>
        <p:txBody>
          <a:bodyPr/>
          <a:lstStyle/>
          <a:p>
            <a:fld id="{298A659B-152E-4C82-AFF4-38B4414D4B79}" type="slidenum">
              <a:rPr lang="en-US" smtClean="0"/>
              <a:pPr/>
              <a:t>100</a:t>
            </a:fld>
            <a:endParaRPr lang="en-US"/>
          </a:p>
        </p:txBody>
      </p:sp>
    </p:spTree>
    <p:extLst>
      <p:ext uri="{BB962C8B-B14F-4D97-AF65-F5344CB8AC3E}">
        <p14:creationId xmlns:p14="http://schemas.microsoft.com/office/powerpoint/2010/main" val="2826032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6F3A7-1BE1-4F4D-BCCB-F44C1490E00D}" type="slidenum">
              <a:rPr lang="en-US" smtClean="0"/>
              <a:t>101</a:t>
            </a:fld>
            <a:endParaRPr lang="en-US"/>
          </a:p>
        </p:txBody>
      </p:sp>
    </p:spTree>
    <p:extLst>
      <p:ext uri="{BB962C8B-B14F-4D97-AF65-F5344CB8AC3E}">
        <p14:creationId xmlns:p14="http://schemas.microsoft.com/office/powerpoint/2010/main" val="1863826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287850" y="5130490"/>
            <a:ext cx="10893499"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3" name="Title"/>
          <p:cNvSpPr>
            <a:spLocks noGrp="1"/>
          </p:cNvSpPr>
          <p:nvPr>
            <p:ph type="title" hasCustomPrompt="1"/>
          </p:nvPr>
        </p:nvSpPr>
        <p:spPr>
          <a:xfrm>
            <a:off x="287850" y="4024430"/>
            <a:ext cx="10893499" cy="997196"/>
          </a:xfrm>
        </p:spPr>
        <p:txBody>
          <a:bodyPr vert="horz" wrap="square" lIns="0" tIns="0" rIns="0" bIns="0" rtlCol="0">
            <a:noAutofit/>
          </a:bodyPr>
          <a:lstStyle>
            <a:lvl1pPr>
              <a:lnSpc>
                <a:spcPct val="90000"/>
              </a:lnSpc>
              <a:defRPr lang="de-DE" sz="3598"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2974" cy="3430006"/>
          </a:xfrm>
          <a:solidFill>
            <a:schemeClr val="tx2">
              <a:alpha val="70000"/>
            </a:schemeClr>
          </a:solidFill>
        </p:spPr>
        <p:txBody>
          <a:bodyPr tIns="504000"/>
          <a:lstStyle>
            <a:lvl1pPr algn="ctr">
              <a:defRPr sz="1599">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66398" y="0"/>
            <a:ext cx="3022427"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12" name="Picture 11" descr="No 1-PBC square logo_RGB.png">
            <a:extLst>
              <a:ext uri="{FF2B5EF4-FFF2-40B4-BE49-F238E27FC236}">
                <a16:creationId xmlns:a16="http://schemas.microsoft.com/office/drawing/2014/main" id="{0BE98CC6-3DAF-4271-B882-8BBA7AA81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14" name="Picture 2" descr="Image result for sap gold logo">
            <a:extLst>
              <a:ext uri="{FF2B5EF4-FFF2-40B4-BE49-F238E27FC236}">
                <a16:creationId xmlns:a16="http://schemas.microsoft.com/office/drawing/2014/main" id="{7A247EAC-6EC1-4AD6-BFCE-DF645F32CCA7}"/>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14EA7C20-D7BD-56A1-7E08-92291A37A95B}"/>
              </a:ext>
            </a:extLst>
          </p:cNvPr>
          <p:cNvPicPr>
            <a:picLocks noChangeAspect="1"/>
          </p:cNvPicPr>
          <p:nvPr userDrawn="1"/>
        </p:nvPicPr>
        <p:blipFill>
          <a:blip r:embed="rId4"/>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38401757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guide id="9" pos="704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59164" y="1620000"/>
            <a:ext cx="532522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737" y="1620000"/>
            <a:ext cx="532522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0586505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2246" y="1620000"/>
            <a:ext cx="356214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2991" y="1620000"/>
            <a:ext cx="356214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738" y="1620000"/>
            <a:ext cx="356214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4894834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59164" y="4770000"/>
            <a:ext cx="5325226" cy="156600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59164" y="1620000"/>
            <a:ext cx="5325226" cy="2631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737" y="4770000"/>
            <a:ext cx="5325226" cy="156600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737" y="1620000"/>
            <a:ext cx="5325226" cy="2631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0769621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4956" y="4354922"/>
            <a:ext cx="3389434"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4956" y="1620000"/>
            <a:ext cx="3389434" cy="2232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399347" y="4354922"/>
            <a:ext cx="3389434"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399347" y="1620000"/>
            <a:ext cx="3389434" cy="2232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738" y="4354922"/>
            <a:ext cx="3389434" cy="1981079"/>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738" y="1620000"/>
            <a:ext cx="3389434" cy="2232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9214007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738" y="3878220"/>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738"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0048" y="3878221"/>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0048"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5841" y="3878221"/>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5841"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7945" y="3878221"/>
            <a:ext cx="2414342" cy="2457780"/>
          </a:xfrm>
        </p:spPr>
        <p:txBody>
          <a:bodyPr/>
          <a:lstStyle>
            <a:lvl1pPr>
              <a:spcBef>
                <a:spcPts val="600"/>
              </a:spcBef>
              <a:defRPr sz="1799"/>
            </a:lvl1pPr>
            <a:lvl2pPr>
              <a:defRPr sz="1599"/>
            </a:lvl2pPr>
            <a:lvl3pPr>
              <a:defRPr sz="1399"/>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7945" y="1620000"/>
            <a:ext cx="2414342" cy="1728000"/>
          </a:xfrm>
          <a:noFill/>
        </p:spPr>
        <p:txBody>
          <a:bodyPr vert="horz" lIns="0" tIns="180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2638628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738" y="1800000"/>
            <a:ext cx="11179376" cy="3285032"/>
          </a:xfrm>
        </p:spPr>
        <p:txBody>
          <a:bodyPr/>
          <a:lstStyle>
            <a:lvl1pPr marL="395723" indent="-395723">
              <a:lnSpc>
                <a:spcPct val="90000"/>
              </a:lnSpc>
              <a:spcBef>
                <a:spcPts val="600"/>
              </a:spcBef>
              <a:defRPr sz="5996" b="1"/>
            </a:lvl1pPr>
            <a:lvl2pPr marL="395723" indent="0">
              <a:buNone/>
              <a:defRPr sz="1199"/>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33838718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738" y="1800000"/>
            <a:ext cx="11179376" cy="3285032"/>
          </a:xfrm>
        </p:spPr>
        <p:txBody>
          <a:bodyPr/>
          <a:lstStyle>
            <a:lvl1pPr marL="395723" indent="-395723">
              <a:lnSpc>
                <a:spcPct val="90000"/>
              </a:lnSpc>
              <a:spcBef>
                <a:spcPts val="600"/>
              </a:spcBef>
              <a:defRPr sz="5996" b="1"/>
            </a:lvl1pPr>
            <a:lvl2pPr marL="395723" indent="0">
              <a:buNone/>
              <a:defRPr sz="1199"/>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82823537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2943" y="252000"/>
            <a:ext cx="4065882" cy="6606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737" y="1620000"/>
            <a:ext cx="708830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739" y="504000"/>
            <a:ext cx="7088307"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51818092"/>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4413" y="252000"/>
            <a:ext cx="6094412" cy="6606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737" y="1620000"/>
            <a:ext cx="5109338"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739" y="504000"/>
            <a:ext cx="5109338"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85750611"/>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88825" cy="6606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21348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bg>
      <p:bgRef idx="1001">
        <a:schemeClr val="bg1"/>
      </p:bgRef>
    </p:bg>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287850" y="5130490"/>
            <a:ext cx="10895124"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3" name="Title 2"/>
          <p:cNvSpPr>
            <a:spLocks noGrp="1"/>
          </p:cNvSpPr>
          <p:nvPr>
            <p:ph type="title" hasCustomPrompt="1"/>
          </p:nvPr>
        </p:nvSpPr>
        <p:spPr>
          <a:xfrm>
            <a:off x="287850" y="4024430"/>
            <a:ext cx="10895124"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88825" cy="3430006"/>
          </a:xfrm>
          <a:noFill/>
        </p:spPr>
        <p:txBody>
          <a:bodyPr tIns="504000"/>
          <a:lstStyle>
            <a:lvl1pPr algn="ctr">
              <a:defRPr sz="1599">
                <a:solidFill>
                  <a:schemeClr val="tx1"/>
                </a:solidFill>
              </a:defRPr>
            </a:lvl1pPr>
          </a:lstStyle>
          <a:p>
            <a:r>
              <a:rPr lang="en-US"/>
              <a:t>Click to insert illustration</a:t>
            </a:r>
          </a:p>
        </p:txBody>
      </p:sp>
      <p:pic>
        <p:nvPicPr>
          <p:cNvPr id="7" name="Picture 6" descr="No 1-PBC square logo_RGB.png">
            <a:extLst>
              <a:ext uri="{FF2B5EF4-FFF2-40B4-BE49-F238E27FC236}">
                <a16:creationId xmlns:a16="http://schemas.microsoft.com/office/drawing/2014/main" id="{39D2E814-2FBE-4942-BFF2-BF40F9EA43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9" name="Picture 2" descr="Image result for sap gold logo">
            <a:extLst>
              <a:ext uri="{FF2B5EF4-FFF2-40B4-BE49-F238E27FC236}">
                <a16:creationId xmlns:a16="http://schemas.microsoft.com/office/drawing/2014/main" id="{FF4C35E6-1A16-433F-A761-7257EA2470D8}"/>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DD5C50B3-608F-4730-C29C-1FB2B3BEDEB3}"/>
              </a:ext>
            </a:extLst>
          </p:cNvPr>
          <p:cNvPicPr>
            <a:picLocks noChangeAspect="1"/>
          </p:cNvPicPr>
          <p:nvPr userDrawn="1"/>
        </p:nvPicPr>
        <p:blipFill>
          <a:blip r:embed="rId4"/>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24867795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guide id="8" pos="704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3" name="Slide number"/>
          <p:cNvSpPr txBox="1"/>
          <p:nvPr userDrawn="1"/>
        </p:nvSpPr>
        <p:spPr bwMode="black">
          <a:xfrm>
            <a:off x="11543399" y="6536752"/>
            <a:ext cx="140991"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4" name="Classification"/>
          <p:cNvSpPr txBox="1"/>
          <p:nvPr userDrawn="1"/>
        </p:nvSpPr>
        <p:spPr bwMode="black">
          <a:xfrm>
            <a:off x="2813190" y="6559835"/>
            <a:ext cx="278778" cy="92333"/>
          </a:xfrm>
          <a:prstGeom prst="rect">
            <a:avLst/>
          </a:prstGeom>
          <a:noFill/>
        </p:spPr>
        <p:txBody>
          <a:bodyPr wrap="none" lIns="0" tIns="0" rIns="0" bIns="0" rtlCol="0">
            <a:spAutoFit/>
          </a:bodyPr>
          <a:lstStyle/>
          <a:p>
            <a:pPr marL="0" marR="0" indent="0" algn="l" defTabSz="1088014"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6" name="Copyright"/>
          <p:cNvSpPr txBox="1"/>
          <p:nvPr userDrawn="1"/>
        </p:nvSpPr>
        <p:spPr bwMode="black">
          <a:xfrm>
            <a:off x="503739" y="6559835"/>
            <a:ext cx="2268497" cy="92333"/>
          </a:xfrm>
          <a:prstGeom prst="rect">
            <a:avLst/>
          </a:prstGeom>
          <a:noFill/>
        </p:spPr>
        <p:txBody>
          <a:bodyPr wrap="square" lIns="0" tIns="0" rIns="0" bIns="0" rtlCol="0">
            <a:spAutoFit/>
          </a:bodyPr>
          <a:lstStyle/>
          <a:p>
            <a:pPr marL="84079" marR="0" indent="-84079" algn="l" defTabSz="1088014"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2018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5" name="Picture Placeholder full image"/>
          <p:cNvSpPr>
            <a:spLocks noGrp="1"/>
          </p:cNvSpPr>
          <p:nvPr>
            <p:ph type="pic" sz="quarter" idx="10" hasCustomPrompt="1"/>
          </p:nvPr>
        </p:nvSpPr>
        <p:spPr bwMode="gray">
          <a:xfrm>
            <a:off x="1" y="0"/>
            <a:ext cx="12188825" cy="6858000"/>
          </a:xfrm>
          <a:solidFill>
            <a:schemeClr val="tx2">
              <a:alpha val="70000"/>
            </a:schemeClr>
          </a:solidFill>
        </p:spPr>
        <p:txBody>
          <a:bodyPr vert="horz" lIns="0" tIns="2448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819143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59164" y="1620000"/>
            <a:ext cx="5325226" cy="4716000"/>
          </a:xfrm>
          <a:solidFill>
            <a:schemeClr val="tx2">
              <a:alpha val="70000"/>
            </a:schemeClr>
          </a:solidFill>
        </p:spPr>
        <p:txBody>
          <a:bodyPr vert="horz" lIns="0" tIns="1512000" rIns="0" bIns="0" rtlCol="0" anchor="t" anchorCtr="0">
            <a:noAutofit/>
          </a:bodyPr>
          <a:lstStyle>
            <a:lvl1pPr marL="0" indent="0" algn="ctr" defTabSz="1088014"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737" y="1620000"/>
            <a:ext cx="532522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13607784"/>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738" y="1620000"/>
            <a:ext cx="11179376" cy="4716000"/>
          </a:xfrm>
          <a:solidFill>
            <a:schemeClr val="tx2">
              <a:alpha val="70000"/>
            </a:schemeClr>
          </a:solidFill>
        </p:spPr>
        <p:txBody>
          <a:bodyPr tIns="1368000"/>
          <a:lstStyle>
            <a:lvl1pPr algn="ctr">
              <a:defRPr sz="1399"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76599429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300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869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738" y="2905487"/>
            <a:ext cx="5590675" cy="2501010"/>
          </a:xfrm>
        </p:spPr>
        <p:txBody>
          <a:bodyPr anchor="t" anchorCtr="0">
            <a:noAutofit/>
          </a:bodyPr>
          <a:lstStyle>
            <a:lvl1pPr>
              <a:spcBef>
                <a:spcPts val="0"/>
              </a:spcBef>
              <a:spcAft>
                <a:spcPts val="1199"/>
              </a:spcAft>
              <a:defRPr sz="1599" b="0"/>
            </a:lvl1pPr>
            <a:lvl2pPr marL="0" indent="0">
              <a:spcBef>
                <a:spcPts val="0"/>
              </a:spcBef>
              <a:buNone/>
              <a:defRPr sz="1599"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738" y="1467009"/>
            <a:ext cx="5590675" cy="923116"/>
          </a:xfrm>
        </p:spPr>
        <p:txBody>
          <a:bodyPr anchor="t" anchorCtr="0">
            <a:noAutofit/>
          </a:bodyPr>
          <a:lstStyle>
            <a:lvl1pPr>
              <a:defRPr sz="5497">
                <a:solidFill>
                  <a:schemeClr val="accent1"/>
                </a:solidFill>
                <a:latin typeface="+mj-lt"/>
              </a:defRPr>
            </a:lvl1pPr>
          </a:lstStyle>
          <a:p>
            <a:r>
              <a:rPr lang="en-US"/>
              <a:t>Thank you.</a:t>
            </a:r>
            <a:endParaRPr lang="de-DE"/>
          </a:p>
        </p:txBody>
      </p:sp>
      <p:pic>
        <p:nvPicPr>
          <p:cNvPr id="5" name="Picture 4" descr="No 1-PBC square logo_RGB.png">
            <a:extLst>
              <a:ext uri="{FF2B5EF4-FFF2-40B4-BE49-F238E27FC236}">
                <a16:creationId xmlns:a16="http://schemas.microsoft.com/office/drawing/2014/main" id="{F8732C02-13B6-41F0-A692-EBAAA39E5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7" name="Picture 2" descr="Image result for sap gold logo">
            <a:extLst>
              <a:ext uri="{FF2B5EF4-FFF2-40B4-BE49-F238E27FC236}">
                <a16:creationId xmlns:a16="http://schemas.microsoft.com/office/drawing/2014/main" id="{6AD712C2-D2F7-4139-A7C5-8F28D18A2339}"/>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2B93B278-1090-170A-BDA3-5104F80903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9" y="5988896"/>
            <a:ext cx="723633" cy="724010"/>
          </a:xfrm>
          <a:prstGeom prst="rect">
            <a:avLst/>
          </a:prstGeom>
          <a:noFill/>
        </p:spPr>
      </p:pic>
    </p:spTree>
    <p:extLst>
      <p:ext uri="{BB962C8B-B14F-4D97-AF65-F5344CB8AC3E}">
        <p14:creationId xmlns:p14="http://schemas.microsoft.com/office/powerpoint/2010/main" val="42510107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grpSp>
        <p:nvGrpSpPr>
          <p:cNvPr id="10" name="Group 9"/>
          <p:cNvGrpSpPr/>
          <p:nvPr userDrawn="1"/>
        </p:nvGrpSpPr>
        <p:grpSpPr>
          <a:xfrm>
            <a:off x="0" y="0"/>
            <a:ext cx="12188825" cy="251942"/>
            <a:chOff x="0" y="0"/>
            <a:chExt cx="12195175" cy="251942"/>
          </a:xfrm>
        </p:grpSpPr>
        <p:sp>
          <p:nvSpPr>
            <p:cNvPr id="11"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2" name="Secondary Motion Band"/>
            <p:cNvGrpSpPr/>
            <p:nvPr userDrawn="1"/>
          </p:nvGrpSpPr>
          <p:grpSpPr>
            <a:xfrm>
              <a:off x="10682127" y="0"/>
              <a:ext cx="1513048" cy="251942"/>
              <a:chOff x="10682127" y="0"/>
              <a:chExt cx="1513048" cy="252000"/>
            </a:xfrm>
          </p:grpSpPr>
          <p:sp>
            <p:nvSpPr>
              <p:cNvPr id="13"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4"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86397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grpSp>
        <p:nvGrpSpPr>
          <p:cNvPr id="11" name="Group 10"/>
          <p:cNvGrpSpPr/>
          <p:nvPr userDrawn="1"/>
        </p:nvGrpSpPr>
        <p:grpSpPr>
          <a:xfrm>
            <a:off x="0" y="0"/>
            <a:ext cx="12188825"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3" name="Secondary Motion Band"/>
            <p:cNvGrpSpPr/>
            <p:nvPr userDrawn="1"/>
          </p:nvGrpSpPr>
          <p:grpSpPr>
            <a:xfrm>
              <a:off x="10682127" y="0"/>
              <a:ext cx="1513048" cy="251942"/>
              <a:chOff x="10682127" y="0"/>
              <a:chExt cx="1513048" cy="252000"/>
            </a:xfrm>
          </p:grpSpPr>
          <p:sp>
            <p:nvSpPr>
              <p:cNvPr id="14"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6"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306935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41"/>
        <p:cNvGrpSpPr/>
        <p:nvPr/>
      </p:nvGrpSpPr>
      <p:grpSpPr>
        <a:xfrm>
          <a:off x="0" y="0"/>
          <a:ext cx="0" cy="0"/>
          <a:chOff x="0" y="0"/>
          <a:chExt cx="0" cy="0"/>
        </a:xfrm>
      </p:grpSpPr>
      <p:sp>
        <p:nvSpPr>
          <p:cNvPr id="442" name="Google Shape;442;g250db79be02_1_860"/>
          <p:cNvSpPr txBox="1">
            <a:spLocks noGrp="1"/>
          </p:cNvSpPr>
          <p:nvPr>
            <p:ph type="title"/>
          </p:nvPr>
        </p:nvSpPr>
        <p:spPr>
          <a:xfrm>
            <a:off x="623294" y="459044"/>
            <a:ext cx="10873068" cy="1005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5"/>
              </a:buClr>
              <a:buSzPts val="3200"/>
              <a:buFont typeface="Arial"/>
              <a:buNone/>
              <a:defRPr sz="3199">
                <a:solidFill>
                  <a:schemeClr val="accent5"/>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 name="Google Shape;443;g250db79be02_1_860"/>
          <p:cNvSpPr txBox="1">
            <a:spLocks noGrp="1"/>
          </p:cNvSpPr>
          <p:nvPr>
            <p:ph type="body" idx="1"/>
          </p:nvPr>
        </p:nvSpPr>
        <p:spPr>
          <a:xfrm>
            <a:off x="623293" y="2061883"/>
            <a:ext cx="5180251" cy="4020000"/>
          </a:xfrm>
          <a:prstGeom prst="rect">
            <a:avLst/>
          </a:prstGeom>
          <a:noFill/>
          <a:ln>
            <a:noFill/>
          </a:ln>
        </p:spPr>
        <p:txBody>
          <a:bodyPr spcFirstLastPara="1" wrap="square" lIns="91425" tIns="45700" rIns="91425" bIns="45700" anchor="t" anchorCtr="0">
            <a:noAutofit/>
          </a:bodyPr>
          <a:lstStyle>
            <a:lvl1pPr marL="457063" lvl="0" indent="-317405" algn="l" rtl="0">
              <a:lnSpc>
                <a:spcPct val="90000"/>
              </a:lnSpc>
              <a:spcBef>
                <a:spcPts val="1000"/>
              </a:spcBef>
              <a:spcAft>
                <a:spcPts val="0"/>
              </a:spcAft>
              <a:buSzPts val="1400"/>
              <a:buChar char="•"/>
              <a:defRPr sz="1400"/>
            </a:lvl1pPr>
            <a:lvl2pPr marL="914126" lvl="1" indent="-304709" algn="l" rtl="0">
              <a:lnSpc>
                <a:spcPct val="90000"/>
              </a:lnSpc>
              <a:spcBef>
                <a:spcPts val="500"/>
              </a:spcBef>
              <a:spcAft>
                <a:spcPts val="0"/>
              </a:spcAft>
              <a:buClr>
                <a:schemeClr val="dk1"/>
              </a:buClr>
              <a:buSzPts val="1200"/>
              <a:buChar char="–"/>
              <a:defRPr sz="1200"/>
            </a:lvl2pPr>
            <a:lvl3pPr marL="1371189" lvl="2" indent="-298360" algn="l" rtl="0">
              <a:lnSpc>
                <a:spcPct val="90000"/>
              </a:lnSpc>
              <a:spcBef>
                <a:spcPts val="500"/>
              </a:spcBef>
              <a:spcAft>
                <a:spcPts val="0"/>
              </a:spcAft>
              <a:buClr>
                <a:schemeClr val="dk1"/>
              </a:buClr>
              <a:buSzPts val="1100"/>
              <a:buChar char="•"/>
              <a:defRPr sz="1100"/>
            </a:lvl3pPr>
            <a:lvl4pPr marL="1828251" lvl="3" indent="-295186" algn="l" rtl="0">
              <a:lnSpc>
                <a:spcPct val="90000"/>
              </a:lnSpc>
              <a:spcBef>
                <a:spcPts val="500"/>
              </a:spcBef>
              <a:spcAft>
                <a:spcPts val="0"/>
              </a:spcAft>
              <a:buClr>
                <a:schemeClr val="dk1"/>
              </a:buClr>
              <a:buSzPts val="1050"/>
              <a:buChar char="–"/>
              <a:defRPr sz="1050"/>
            </a:lvl4pPr>
            <a:lvl5pPr marL="2285314" lvl="4" indent="-295186" algn="l" rtl="0">
              <a:lnSpc>
                <a:spcPct val="90000"/>
              </a:lnSpc>
              <a:spcBef>
                <a:spcPts val="500"/>
              </a:spcBef>
              <a:spcAft>
                <a:spcPts val="0"/>
              </a:spcAft>
              <a:buClr>
                <a:schemeClr val="dk1"/>
              </a:buClr>
              <a:buSzPts val="1050"/>
              <a:buChar char="•"/>
              <a:defRPr sz="1050"/>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
        <p:nvSpPr>
          <p:cNvPr id="444" name="Google Shape;444;g250db79be02_1_860"/>
          <p:cNvSpPr txBox="1">
            <a:spLocks noGrp="1"/>
          </p:cNvSpPr>
          <p:nvPr>
            <p:ph type="body" idx="2"/>
          </p:nvPr>
        </p:nvSpPr>
        <p:spPr>
          <a:xfrm>
            <a:off x="623293" y="1508760"/>
            <a:ext cx="10869469" cy="442132"/>
          </a:xfrm>
          <a:prstGeom prst="rect">
            <a:avLst/>
          </a:prstGeom>
          <a:noFill/>
          <a:ln>
            <a:noFill/>
          </a:ln>
        </p:spPr>
        <p:txBody>
          <a:bodyPr spcFirstLastPara="1" wrap="square" lIns="91425" tIns="45700" rIns="91425" bIns="45700" anchor="t" anchorCtr="0">
            <a:spAutoFit/>
          </a:bodyPr>
          <a:lstStyle>
            <a:lvl1pPr marL="457063" lvl="0" indent="-228531" algn="l" rtl="0">
              <a:lnSpc>
                <a:spcPct val="90000"/>
              </a:lnSpc>
              <a:spcBef>
                <a:spcPts val="1000"/>
              </a:spcBef>
              <a:spcAft>
                <a:spcPts val="0"/>
              </a:spcAft>
              <a:buSzPts val="1600"/>
              <a:buNone/>
              <a:defRPr sz="1600" b="1">
                <a:solidFill>
                  <a:schemeClr val="dk1"/>
                </a:solidFill>
              </a:defRPr>
            </a:lvl1pPr>
            <a:lvl2pPr marL="914126" lvl="1" indent="-342797" algn="l" rtl="0">
              <a:lnSpc>
                <a:spcPct val="90000"/>
              </a:lnSpc>
              <a:spcBef>
                <a:spcPts val="500"/>
              </a:spcBef>
              <a:spcAft>
                <a:spcPts val="0"/>
              </a:spcAft>
              <a:buClr>
                <a:schemeClr val="dk1"/>
              </a:buClr>
              <a:buSzPts val="1800"/>
              <a:buChar char="–"/>
              <a:defRPr/>
            </a:lvl2pPr>
            <a:lvl3pPr marL="1371189" lvl="2" indent="-342797" algn="l" rtl="0">
              <a:lnSpc>
                <a:spcPct val="90000"/>
              </a:lnSpc>
              <a:spcBef>
                <a:spcPts val="500"/>
              </a:spcBef>
              <a:spcAft>
                <a:spcPts val="0"/>
              </a:spcAft>
              <a:buClr>
                <a:schemeClr val="dk1"/>
              </a:buClr>
              <a:buSzPts val="1800"/>
              <a:buChar char="•"/>
              <a:defRPr/>
            </a:lvl3pPr>
            <a:lvl4pPr marL="1828251" lvl="3" indent="-342797" algn="l" rtl="0">
              <a:lnSpc>
                <a:spcPct val="90000"/>
              </a:lnSpc>
              <a:spcBef>
                <a:spcPts val="500"/>
              </a:spcBef>
              <a:spcAft>
                <a:spcPts val="0"/>
              </a:spcAft>
              <a:buClr>
                <a:schemeClr val="dk1"/>
              </a:buClr>
              <a:buSzPts val="1800"/>
              <a:buChar char="–"/>
              <a:defRPr/>
            </a:lvl4pPr>
            <a:lvl5pPr marL="2285314" lvl="4" indent="-342797" algn="l" rtl="0">
              <a:lnSpc>
                <a:spcPct val="90000"/>
              </a:lnSpc>
              <a:spcBef>
                <a:spcPts val="500"/>
              </a:spcBef>
              <a:spcAft>
                <a:spcPts val="0"/>
              </a:spcAft>
              <a:buClr>
                <a:schemeClr val="dk1"/>
              </a:buClr>
              <a:buSzPts val="1800"/>
              <a:buChar char="•"/>
              <a:defRPr/>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
        <p:nvSpPr>
          <p:cNvPr id="445" name="Google Shape;445;g250db79be02_1_860"/>
          <p:cNvSpPr txBox="1">
            <a:spLocks noGrp="1"/>
          </p:cNvSpPr>
          <p:nvPr>
            <p:ph type="body" idx="3"/>
          </p:nvPr>
        </p:nvSpPr>
        <p:spPr>
          <a:xfrm>
            <a:off x="6316028" y="2061883"/>
            <a:ext cx="5180251" cy="4020000"/>
          </a:xfrm>
          <a:prstGeom prst="rect">
            <a:avLst/>
          </a:prstGeom>
          <a:noFill/>
          <a:ln>
            <a:noFill/>
          </a:ln>
        </p:spPr>
        <p:txBody>
          <a:bodyPr spcFirstLastPara="1" wrap="square" lIns="91425" tIns="45700" rIns="91425" bIns="45700" anchor="t" anchorCtr="0">
            <a:noAutofit/>
          </a:bodyPr>
          <a:lstStyle>
            <a:lvl1pPr marL="457063" lvl="0" indent="-317405" algn="l" rtl="0">
              <a:lnSpc>
                <a:spcPct val="90000"/>
              </a:lnSpc>
              <a:spcBef>
                <a:spcPts val="1000"/>
              </a:spcBef>
              <a:spcAft>
                <a:spcPts val="0"/>
              </a:spcAft>
              <a:buSzPts val="1400"/>
              <a:buChar char="•"/>
              <a:defRPr sz="1400"/>
            </a:lvl1pPr>
            <a:lvl2pPr marL="914126" lvl="1" indent="-304709" algn="l" rtl="0">
              <a:lnSpc>
                <a:spcPct val="90000"/>
              </a:lnSpc>
              <a:spcBef>
                <a:spcPts val="500"/>
              </a:spcBef>
              <a:spcAft>
                <a:spcPts val="0"/>
              </a:spcAft>
              <a:buClr>
                <a:schemeClr val="dk1"/>
              </a:buClr>
              <a:buSzPts val="1200"/>
              <a:buChar char="–"/>
              <a:defRPr sz="1200"/>
            </a:lvl2pPr>
            <a:lvl3pPr marL="1371189" lvl="2" indent="-298360" algn="l" rtl="0">
              <a:lnSpc>
                <a:spcPct val="90000"/>
              </a:lnSpc>
              <a:spcBef>
                <a:spcPts val="500"/>
              </a:spcBef>
              <a:spcAft>
                <a:spcPts val="0"/>
              </a:spcAft>
              <a:buClr>
                <a:schemeClr val="dk1"/>
              </a:buClr>
              <a:buSzPts val="1100"/>
              <a:buChar char="•"/>
              <a:defRPr sz="1100"/>
            </a:lvl3pPr>
            <a:lvl4pPr marL="1828251" lvl="3" indent="-295186" algn="l" rtl="0">
              <a:lnSpc>
                <a:spcPct val="90000"/>
              </a:lnSpc>
              <a:spcBef>
                <a:spcPts val="500"/>
              </a:spcBef>
              <a:spcAft>
                <a:spcPts val="0"/>
              </a:spcAft>
              <a:buClr>
                <a:schemeClr val="dk1"/>
              </a:buClr>
              <a:buSzPts val="1050"/>
              <a:buChar char="–"/>
              <a:defRPr sz="1050"/>
            </a:lvl4pPr>
            <a:lvl5pPr marL="2285314" lvl="4" indent="-295186" algn="l" rtl="0">
              <a:lnSpc>
                <a:spcPct val="90000"/>
              </a:lnSpc>
              <a:spcBef>
                <a:spcPts val="500"/>
              </a:spcBef>
              <a:spcAft>
                <a:spcPts val="0"/>
              </a:spcAft>
              <a:buClr>
                <a:schemeClr val="dk1"/>
              </a:buClr>
              <a:buSzPts val="1050"/>
              <a:buChar char="•"/>
              <a:defRPr sz="1050"/>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51284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52"/>
        <p:cNvGrpSpPr/>
        <p:nvPr/>
      </p:nvGrpSpPr>
      <p:grpSpPr>
        <a:xfrm>
          <a:off x="0" y="0"/>
          <a:ext cx="0" cy="0"/>
          <a:chOff x="0" y="0"/>
          <a:chExt cx="0" cy="0"/>
        </a:xfrm>
      </p:grpSpPr>
      <p:sp>
        <p:nvSpPr>
          <p:cNvPr id="553" name="Google Shape;553;g250db79be02_1_971"/>
          <p:cNvSpPr txBox="1">
            <a:spLocks noGrp="1"/>
          </p:cNvSpPr>
          <p:nvPr>
            <p:ph type="title"/>
          </p:nvPr>
        </p:nvSpPr>
        <p:spPr>
          <a:xfrm>
            <a:off x="623294" y="459044"/>
            <a:ext cx="10873068" cy="1005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5"/>
              </a:buClr>
              <a:buSzPts val="3200"/>
              <a:buFont typeface="Arial"/>
              <a:buNone/>
              <a:defRPr sz="3199">
                <a:solidFill>
                  <a:schemeClr val="accent5"/>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4" name="Google Shape;554;g250db79be02_1_971"/>
          <p:cNvSpPr txBox="1">
            <a:spLocks noGrp="1"/>
          </p:cNvSpPr>
          <p:nvPr>
            <p:ph type="body" idx="1"/>
          </p:nvPr>
        </p:nvSpPr>
        <p:spPr>
          <a:xfrm>
            <a:off x="623293" y="1508760"/>
            <a:ext cx="10869469" cy="442132"/>
          </a:xfrm>
          <a:prstGeom prst="rect">
            <a:avLst/>
          </a:prstGeom>
          <a:noFill/>
          <a:ln>
            <a:noFill/>
          </a:ln>
        </p:spPr>
        <p:txBody>
          <a:bodyPr spcFirstLastPara="1" wrap="square" lIns="91425" tIns="45700" rIns="91425" bIns="45700" anchor="t" anchorCtr="0">
            <a:spAutoFit/>
          </a:bodyPr>
          <a:lstStyle>
            <a:lvl1pPr marL="457063" lvl="0" indent="-228531" algn="l" rtl="0">
              <a:lnSpc>
                <a:spcPct val="90000"/>
              </a:lnSpc>
              <a:spcBef>
                <a:spcPts val="1000"/>
              </a:spcBef>
              <a:spcAft>
                <a:spcPts val="0"/>
              </a:spcAft>
              <a:buSzPts val="1600"/>
              <a:buNone/>
              <a:defRPr sz="1600" b="1">
                <a:solidFill>
                  <a:schemeClr val="dk1"/>
                </a:solidFill>
              </a:defRPr>
            </a:lvl1pPr>
            <a:lvl2pPr marL="914126" lvl="1" indent="-342797" algn="l" rtl="0">
              <a:lnSpc>
                <a:spcPct val="90000"/>
              </a:lnSpc>
              <a:spcBef>
                <a:spcPts val="500"/>
              </a:spcBef>
              <a:spcAft>
                <a:spcPts val="0"/>
              </a:spcAft>
              <a:buClr>
                <a:schemeClr val="dk1"/>
              </a:buClr>
              <a:buSzPts val="1800"/>
              <a:buChar char="–"/>
              <a:defRPr/>
            </a:lvl2pPr>
            <a:lvl3pPr marL="1371189" lvl="2" indent="-342797" algn="l" rtl="0">
              <a:lnSpc>
                <a:spcPct val="90000"/>
              </a:lnSpc>
              <a:spcBef>
                <a:spcPts val="500"/>
              </a:spcBef>
              <a:spcAft>
                <a:spcPts val="0"/>
              </a:spcAft>
              <a:buClr>
                <a:schemeClr val="dk1"/>
              </a:buClr>
              <a:buSzPts val="1800"/>
              <a:buChar char="•"/>
              <a:defRPr/>
            </a:lvl3pPr>
            <a:lvl4pPr marL="1828251" lvl="3" indent="-342797" algn="l" rtl="0">
              <a:lnSpc>
                <a:spcPct val="90000"/>
              </a:lnSpc>
              <a:spcBef>
                <a:spcPts val="500"/>
              </a:spcBef>
              <a:spcAft>
                <a:spcPts val="0"/>
              </a:spcAft>
              <a:buClr>
                <a:schemeClr val="dk1"/>
              </a:buClr>
              <a:buSzPts val="1800"/>
              <a:buChar char="–"/>
              <a:defRPr/>
            </a:lvl4pPr>
            <a:lvl5pPr marL="2285314" lvl="4" indent="-342797" algn="l" rtl="0">
              <a:lnSpc>
                <a:spcPct val="90000"/>
              </a:lnSpc>
              <a:spcBef>
                <a:spcPts val="500"/>
              </a:spcBef>
              <a:spcAft>
                <a:spcPts val="0"/>
              </a:spcAft>
              <a:buClr>
                <a:schemeClr val="dk1"/>
              </a:buClr>
              <a:buSzPts val="1800"/>
              <a:buChar char="•"/>
              <a:defRPr/>
            </a:lvl5pPr>
            <a:lvl6pPr marL="2742377" lvl="5" indent="-342797" algn="l" rtl="0">
              <a:lnSpc>
                <a:spcPct val="90000"/>
              </a:lnSpc>
              <a:spcBef>
                <a:spcPts val="500"/>
              </a:spcBef>
              <a:spcAft>
                <a:spcPts val="0"/>
              </a:spcAft>
              <a:buClr>
                <a:schemeClr val="dk1"/>
              </a:buClr>
              <a:buSzPts val="1800"/>
              <a:buChar char="•"/>
              <a:defRPr/>
            </a:lvl6pPr>
            <a:lvl7pPr marL="3199440" lvl="6" indent="-342797" algn="l" rtl="0">
              <a:lnSpc>
                <a:spcPct val="90000"/>
              </a:lnSpc>
              <a:spcBef>
                <a:spcPts val="500"/>
              </a:spcBef>
              <a:spcAft>
                <a:spcPts val="0"/>
              </a:spcAft>
              <a:buClr>
                <a:schemeClr val="dk1"/>
              </a:buClr>
              <a:buSzPts val="1800"/>
              <a:buChar char="•"/>
              <a:defRPr/>
            </a:lvl7pPr>
            <a:lvl8pPr marL="3656503" lvl="7" indent="-342797" algn="l" rtl="0">
              <a:lnSpc>
                <a:spcPct val="90000"/>
              </a:lnSpc>
              <a:spcBef>
                <a:spcPts val="500"/>
              </a:spcBef>
              <a:spcAft>
                <a:spcPts val="0"/>
              </a:spcAft>
              <a:buClr>
                <a:schemeClr val="dk1"/>
              </a:buClr>
              <a:buSzPts val="1800"/>
              <a:buChar char="•"/>
              <a:defRPr/>
            </a:lvl8pPr>
            <a:lvl9pPr marL="4113566" lvl="8" indent="-342797"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835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hite">
    <p:bg>
      <p:bgRef idx="1001">
        <a:schemeClr val="bg1"/>
      </p:bgRef>
    </p:bg>
    <p:spTree>
      <p:nvGrpSpPr>
        <p:cNvPr id="1" name=""/>
        <p:cNvGrpSpPr/>
        <p:nvPr/>
      </p:nvGrpSpPr>
      <p:grpSpPr>
        <a:xfrm>
          <a:off x="0" y="0"/>
          <a:ext cx="0" cy="0"/>
          <a:chOff x="0" y="0"/>
          <a:chExt cx="0" cy="0"/>
        </a:xfrm>
      </p:grpSpPr>
      <p:sp>
        <p:nvSpPr>
          <p:cNvPr id="6" name="Speaker"/>
          <p:cNvSpPr>
            <a:spLocks noGrp="1"/>
          </p:cNvSpPr>
          <p:nvPr userDrawn="1">
            <p:ph type="subTitle" idx="1" hasCustomPrompt="1"/>
          </p:nvPr>
        </p:nvSpPr>
        <p:spPr bwMode="black">
          <a:xfrm>
            <a:off x="287850" y="4268504"/>
            <a:ext cx="8590696"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4" name="Title 3"/>
          <p:cNvSpPr>
            <a:spLocks noGrp="1"/>
          </p:cNvSpPr>
          <p:nvPr>
            <p:ph type="title" hasCustomPrompt="1"/>
          </p:nvPr>
        </p:nvSpPr>
        <p:spPr>
          <a:xfrm>
            <a:off x="287850" y="2706317"/>
            <a:ext cx="8592324"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grpSp>
        <p:nvGrpSpPr>
          <p:cNvPr id="2" name="Hero Motion Band"/>
          <p:cNvGrpSpPr/>
          <p:nvPr userDrawn="1"/>
        </p:nvGrpSpPr>
        <p:grpSpPr>
          <a:xfrm>
            <a:off x="9166398" y="0"/>
            <a:ext cx="3022427"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10" name="Picture 9" descr="No 1-PBC square logo_RGB.png">
            <a:extLst>
              <a:ext uri="{FF2B5EF4-FFF2-40B4-BE49-F238E27FC236}">
                <a16:creationId xmlns:a16="http://schemas.microsoft.com/office/drawing/2014/main" id="{A5DA3396-FA27-4DBC-B9F7-8487D209C8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12" name="Picture 2" descr="Image result for sap gold logo">
            <a:extLst>
              <a:ext uri="{FF2B5EF4-FFF2-40B4-BE49-F238E27FC236}">
                <a16:creationId xmlns:a16="http://schemas.microsoft.com/office/drawing/2014/main" id="{3797B45C-1AF1-434A-8919-CCCF43153A77}"/>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53A9F812-7C6F-4A40-3130-61889DE1B6D9}"/>
              </a:ext>
            </a:extLst>
          </p:cNvPr>
          <p:cNvPicPr>
            <a:picLocks noChangeAspect="1"/>
          </p:cNvPicPr>
          <p:nvPr userDrawn="1"/>
        </p:nvPicPr>
        <p:blipFill>
          <a:blip r:embed="rId4"/>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14853689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B - Opt 2">
  <p:cSld name="Section Header B - Opt 2">
    <p:spTree>
      <p:nvGrpSpPr>
        <p:cNvPr id="1" name="Shape 166"/>
        <p:cNvGrpSpPr/>
        <p:nvPr/>
      </p:nvGrpSpPr>
      <p:grpSpPr>
        <a:xfrm>
          <a:off x="0" y="0"/>
          <a:ext cx="0" cy="0"/>
          <a:chOff x="0" y="0"/>
          <a:chExt cx="0" cy="0"/>
        </a:xfrm>
      </p:grpSpPr>
      <p:sp>
        <p:nvSpPr>
          <p:cNvPr id="168" name="Google Shape;168;p27"/>
          <p:cNvSpPr txBox="1">
            <a:spLocks noGrp="1"/>
          </p:cNvSpPr>
          <p:nvPr>
            <p:ph type="body" idx="1"/>
          </p:nvPr>
        </p:nvSpPr>
        <p:spPr>
          <a:xfrm>
            <a:off x="705111" y="448079"/>
            <a:ext cx="1610780" cy="1329600"/>
          </a:xfrm>
          <a:prstGeom prst="rect">
            <a:avLst/>
          </a:prstGeom>
          <a:noFill/>
          <a:ln>
            <a:noFill/>
          </a:ln>
        </p:spPr>
        <p:txBody>
          <a:bodyPr spcFirstLastPara="1" wrap="square" lIns="0" tIns="0" rIns="0" bIns="0" anchor="ctr" anchorCtr="0">
            <a:noAutofit/>
          </a:bodyPr>
          <a:lstStyle>
            <a:lvl1pPr marL="609433" lvl="0" indent="-304716" algn="l" rtl="0">
              <a:lnSpc>
                <a:spcPct val="90000"/>
              </a:lnSpc>
              <a:spcBef>
                <a:spcPts val="1066"/>
              </a:spcBef>
              <a:spcAft>
                <a:spcPts val="0"/>
              </a:spcAft>
              <a:buSzPts val="5400"/>
              <a:buNone/>
              <a:defRPr sz="7198" b="1" i="0">
                <a:solidFill>
                  <a:schemeClr val="accent2"/>
                </a:solidFill>
                <a:latin typeface="Arial"/>
                <a:ea typeface="Arial"/>
                <a:cs typeface="Arial"/>
                <a:sym typeface="Arial"/>
              </a:defRPr>
            </a:lvl1pPr>
            <a:lvl2pPr marL="1218866" lvl="1" indent="-304716" algn="l" rtl="0">
              <a:lnSpc>
                <a:spcPct val="90000"/>
              </a:lnSpc>
              <a:spcBef>
                <a:spcPts val="533"/>
              </a:spcBef>
              <a:spcAft>
                <a:spcPts val="0"/>
              </a:spcAft>
              <a:buClr>
                <a:schemeClr val="dk1"/>
              </a:buClr>
              <a:buSzPts val="900"/>
              <a:buNone/>
              <a:defRPr/>
            </a:lvl2pPr>
            <a:lvl3pPr marL="1828297" lvl="2" indent="-304716" algn="l" rtl="0">
              <a:lnSpc>
                <a:spcPct val="90000"/>
              </a:lnSpc>
              <a:spcBef>
                <a:spcPts val="533"/>
              </a:spcBef>
              <a:spcAft>
                <a:spcPts val="0"/>
              </a:spcAft>
              <a:buClr>
                <a:schemeClr val="dk1"/>
              </a:buClr>
              <a:buSzPts val="800"/>
              <a:buNone/>
              <a:defRPr/>
            </a:lvl3pPr>
            <a:lvl4pPr marL="2437729" lvl="3" indent="-304716" algn="l" rtl="0">
              <a:lnSpc>
                <a:spcPct val="90000"/>
              </a:lnSpc>
              <a:spcBef>
                <a:spcPts val="533"/>
              </a:spcBef>
              <a:spcAft>
                <a:spcPts val="0"/>
              </a:spcAft>
              <a:buClr>
                <a:schemeClr val="dk1"/>
              </a:buClr>
              <a:buSzPts val="800"/>
              <a:buNone/>
              <a:defRPr/>
            </a:lvl4pPr>
            <a:lvl5pPr marL="3047162" lvl="4" indent="-304716" algn="l" rtl="0">
              <a:lnSpc>
                <a:spcPct val="90000"/>
              </a:lnSpc>
              <a:spcBef>
                <a:spcPts val="533"/>
              </a:spcBef>
              <a:spcAft>
                <a:spcPts val="0"/>
              </a:spcAft>
              <a:buClr>
                <a:schemeClr val="dk1"/>
              </a:buClr>
              <a:buSzPts val="800"/>
              <a:buNone/>
              <a:defRPr/>
            </a:lvl5pPr>
            <a:lvl6pPr marL="3656595" lvl="5" indent="-423217" algn="l" rtl="0">
              <a:lnSpc>
                <a:spcPct val="90000"/>
              </a:lnSpc>
              <a:spcBef>
                <a:spcPts val="533"/>
              </a:spcBef>
              <a:spcAft>
                <a:spcPts val="0"/>
              </a:spcAft>
              <a:buClr>
                <a:schemeClr val="dk1"/>
              </a:buClr>
              <a:buSzPts val="1400"/>
              <a:buChar char="•"/>
              <a:defRPr/>
            </a:lvl6pPr>
            <a:lvl7pPr marL="4266027" lvl="6" indent="-423217" algn="l" rtl="0">
              <a:lnSpc>
                <a:spcPct val="90000"/>
              </a:lnSpc>
              <a:spcBef>
                <a:spcPts val="533"/>
              </a:spcBef>
              <a:spcAft>
                <a:spcPts val="0"/>
              </a:spcAft>
              <a:buClr>
                <a:schemeClr val="dk1"/>
              </a:buClr>
              <a:buSzPts val="1400"/>
              <a:buChar char="•"/>
              <a:defRPr/>
            </a:lvl7pPr>
            <a:lvl8pPr marL="4875459" lvl="7" indent="-423217" algn="l" rtl="0">
              <a:lnSpc>
                <a:spcPct val="90000"/>
              </a:lnSpc>
              <a:spcBef>
                <a:spcPts val="533"/>
              </a:spcBef>
              <a:spcAft>
                <a:spcPts val="0"/>
              </a:spcAft>
              <a:buClr>
                <a:schemeClr val="dk1"/>
              </a:buClr>
              <a:buSzPts val="1400"/>
              <a:buChar char="•"/>
              <a:defRPr/>
            </a:lvl8pPr>
            <a:lvl9pPr marL="5484891" lvl="8" indent="-423217" algn="l" rtl="0">
              <a:lnSpc>
                <a:spcPct val="90000"/>
              </a:lnSpc>
              <a:spcBef>
                <a:spcPts val="533"/>
              </a:spcBef>
              <a:spcAft>
                <a:spcPts val="0"/>
              </a:spcAft>
              <a:buClr>
                <a:schemeClr val="dk1"/>
              </a:buClr>
              <a:buSzPts val="1400"/>
              <a:buChar char="•"/>
              <a:defRPr/>
            </a:lvl9pPr>
          </a:lstStyle>
          <a:p>
            <a:endParaRPr/>
          </a:p>
        </p:txBody>
      </p:sp>
      <p:sp>
        <p:nvSpPr>
          <p:cNvPr id="169" name="Google Shape;169;p27"/>
          <p:cNvSpPr txBox="1">
            <a:spLocks noGrp="1"/>
          </p:cNvSpPr>
          <p:nvPr>
            <p:ph type="title"/>
          </p:nvPr>
        </p:nvSpPr>
        <p:spPr>
          <a:xfrm>
            <a:off x="705111" y="3157126"/>
            <a:ext cx="4970705" cy="701795"/>
          </a:xfrm>
          <a:prstGeom prst="rect">
            <a:avLst/>
          </a:prstGeom>
          <a:noFill/>
          <a:ln>
            <a:noFill/>
          </a:ln>
        </p:spPr>
        <p:txBody>
          <a:bodyPr spcFirstLastPara="1" wrap="square" lIns="0" tIns="0" rIns="0" bIns="0" anchor="b" anchorCtr="0">
            <a:spAutoFit/>
          </a:bodyPr>
          <a:lstStyle>
            <a:lvl1pPr lvl="0" algn="l" rtl="0">
              <a:lnSpc>
                <a:spcPct val="90000"/>
              </a:lnSpc>
              <a:spcBef>
                <a:spcPts val="0"/>
              </a:spcBef>
              <a:spcAft>
                <a:spcPts val="0"/>
              </a:spcAft>
              <a:buClr>
                <a:schemeClr val="lt1"/>
              </a:buClr>
              <a:buSzPts val="3800"/>
              <a:buFont typeface="Arial"/>
              <a:buNone/>
              <a:defRPr sz="5065">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0" name="Google Shape;170;p27"/>
          <p:cNvSpPr txBox="1">
            <a:spLocks noGrp="1"/>
          </p:cNvSpPr>
          <p:nvPr>
            <p:ph type="body" idx="2"/>
          </p:nvPr>
        </p:nvSpPr>
        <p:spPr>
          <a:xfrm>
            <a:off x="705111" y="4082556"/>
            <a:ext cx="4970705" cy="533600"/>
          </a:xfrm>
          <a:prstGeom prst="rect">
            <a:avLst/>
          </a:prstGeom>
          <a:noFill/>
          <a:ln>
            <a:noFill/>
          </a:ln>
        </p:spPr>
        <p:txBody>
          <a:bodyPr spcFirstLastPara="1" wrap="square" lIns="0" tIns="0" rIns="0" bIns="0" anchor="t" anchorCtr="0">
            <a:noAutofit/>
          </a:bodyPr>
          <a:lstStyle>
            <a:lvl1pPr marL="609433" lvl="0" indent="-304716" algn="l" rtl="0">
              <a:lnSpc>
                <a:spcPct val="90000"/>
              </a:lnSpc>
              <a:spcBef>
                <a:spcPts val="1066"/>
              </a:spcBef>
              <a:spcAft>
                <a:spcPts val="0"/>
              </a:spcAft>
              <a:buSzPts val="1400"/>
              <a:buNone/>
              <a:defRPr sz="1866">
                <a:solidFill>
                  <a:schemeClr val="lt1"/>
                </a:solidFill>
              </a:defRPr>
            </a:lvl1pPr>
            <a:lvl2pPr marL="1218866" lvl="1" indent="-304716" algn="l" rtl="0">
              <a:lnSpc>
                <a:spcPct val="90000"/>
              </a:lnSpc>
              <a:spcBef>
                <a:spcPts val="533"/>
              </a:spcBef>
              <a:spcAft>
                <a:spcPts val="0"/>
              </a:spcAft>
              <a:buClr>
                <a:srgbClr val="959595"/>
              </a:buClr>
              <a:buSzPts val="1500"/>
              <a:buNone/>
              <a:defRPr sz="2000">
                <a:solidFill>
                  <a:srgbClr val="959595"/>
                </a:solidFill>
              </a:defRPr>
            </a:lvl2pPr>
            <a:lvl3pPr marL="1828297" lvl="2" indent="-304716" algn="l" rtl="0">
              <a:lnSpc>
                <a:spcPct val="90000"/>
              </a:lnSpc>
              <a:spcBef>
                <a:spcPts val="533"/>
              </a:spcBef>
              <a:spcAft>
                <a:spcPts val="0"/>
              </a:spcAft>
              <a:buClr>
                <a:srgbClr val="959595"/>
              </a:buClr>
              <a:buSzPts val="1400"/>
              <a:buNone/>
              <a:defRPr sz="1866">
                <a:solidFill>
                  <a:srgbClr val="959595"/>
                </a:solidFill>
              </a:defRPr>
            </a:lvl3pPr>
            <a:lvl4pPr marL="2437729" lvl="3" indent="-304716" algn="l" rtl="0">
              <a:lnSpc>
                <a:spcPct val="90000"/>
              </a:lnSpc>
              <a:spcBef>
                <a:spcPts val="533"/>
              </a:spcBef>
              <a:spcAft>
                <a:spcPts val="0"/>
              </a:spcAft>
              <a:buClr>
                <a:srgbClr val="959595"/>
              </a:buClr>
              <a:buSzPts val="1200"/>
              <a:buNone/>
              <a:defRPr sz="1600">
                <a:solidFill>
                  <a:srgbClr val="959595"/>
                </a:solidFill>
              </a:defRPr>
            </a:lvl4pPr>
            <a:lvl5pPr marL="3047162" lvl="4" indent="-304716" algn="l" rtl="0">
              <a:lnSpc>
                <a:spcPct val="90000"/>
              </a:lnSpc>
              <a:spcBef>
                <a:spcPts val="533"/>
              </a:spcBef>
              <a:spcAft>
                <a:spcPts val="0"/>
              </a:spcAft>
              <a:buClr>
                <a:srgbClr val="959595"/>
              </a:buClr>
              <a:buSzPts val="1200"/>
              <a:buNone/>
              <a:defRPr sz="1600">
                <a:solidFill>
                  <a:srgbClr val="959595"/>
                </a:solidFill>
              </a:defRPr>
            </a:lvl5pPr>
            <a:lvl6pPr marL="3656595" lvl="5" indent="-304716" algn="l" rtl="0">
              <a:lnSpc>
                <a:spcPct val="90000"/>
              </a:lnSpc>
              <a:spcBef>
                <a:spcPts val="533"/>
              </a:spcBef>
              <a:spcAft>
                <a:spcPts val="0"/>
              </a:spcAft>
              <a:buClr>
                <a:srgbClr val="959595"/>
              </a:buClr>
              <a:buSzPts val="1200"/>
              <a:buNone/>
              <a:defRPr sz="1600">
                <a:solidFill>
                  <a:srgbClr val="959595"/>
                </a:solidFill>
              </a:defRPr>
            </a:lvl6pPr>
            <a:lvl7pPr marL="4266027" lvl="6" indent="-304716" algn="l" rtl="0">
              <a:lnSpc>
                <a:spcPct val="90000"/>
              </a:lnSpc>
              <a:spcBef>
                <a:spcPts val="533"/>
              </a:spcBef>
              <a:spcAft>
                <a:spcPts val="0"/>
              </a:spcAft>
              <a:buClr>
                <a:srgbClr val="959595"/>
              </a:buClr>
              <a:buSzPts val="1200"/>
              <a:buNone/>
              <a:defRPr sz="1600">
                <a:solidFill>
                  <a:srgbClr val="959595"/>
                </a:solidFill>
              </a:defRPr>
            </a:lvl7pPr>
            <a:lvl8pPr marL="4875459" lvl="7" indent="-304716" algn="l" rtl="0">
              <a:lnSpc>
                <a:spcPct val="90000"/>
              </a:lnSpc>
              <a:spcBef>
                <a:spcPts val="533"/>
              </a:spcBef>
              <a:spcAft>
                <a:spcPts val="0"/>
              </a:spcAft>
              <a:buClr>
                <a:srgbClr val="959595"/>
              </a:buClr>
              <a:buSzPts val="1200"/>
              <a:buNone/>
              <a:defRPr sz="1600">
                <a:solidFill>
                  <a:srgbClr val="959595"/>
                </a:solidFill>
              </a:defRPr>
            </a:lvl8pPr>
            <a:lvl9pPr marL="5484891" lvl="8" indent="-304716" algn="l" rtl="0">
              <a:lnSpc>
                <a:spcPct val="90000"/>
              </a:lnSpc>
              <a:spcBef>
                <a:spcPts val="533"/>
              </a:spcBef>
              <a:spcAft>
                <a:spcPts val="0"/>
              </a:spcAft>
              <a:buClr>
                <a:srgbClr val="959595"/>
              </a:buClr>
              <a:buSzPts val="1200"/>
              <a:buNone/>
              <a:defRPr sz="1600">
                <a:solidFill>
                  <a:srgbClr val="959595"/>
                </a:solidFill>
              </a:defRPr>
            </a:lvl9pPr>
          </a:lstStyle>
          <a:p>
            <a:endParaRPr/>
          </a:p>
        </p:txBody>
      </p:sp>
    </p:spTree>
    <p:extLst>
      <p:ext uri="{BB962C8B-B14F-4D97-AF65-F5344CB8AC3E}">
        <p14:creationId xmlns:p14="http://schemas.microsoft.com/office/powerpoint/2010/main" val="3393008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ide Bar Layout - Blue">
  <p:cSld name="Side Bar Layout - Blue">
    <p:spTree>
      <p:nvGrpSpPr>
        <p:cNvPr id="1" name="Shape 198"/>
        <p:cNvGrpSpPr/>
        <p:nvPr/>
      </p:nvGrpSpPr>
      <p:grpSpPr>
        <a:xfrm>
          <a:off x="0" y="0"/>
          <a:ext cx="0" cy="0"/>
          <a:chOff x="0" y="0"/>
          <a:chExt cx="0" cy="0"/>
        </a:xfrm>
      </p:grpSpPr>
      <p:sp>
        <p:nvSpPr>
          <p:cNvPr id="200" name="Google Shape;200;p32"/>
          <p:cNvSpPr txBox="1">
            <a:spLocks noGrp="1"/>
          </p:cNvSpPr>
          <p:nvPr>
            <p:ph type="title"/>
          </p:nvPr>
        </p:nvSpPr>
        <p:spPr>
          <a:xfrm>
            <a:off x="623294" y="459044"/>
            <a:ext cx="3298741" cy="1006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400"/>
              <a:buFont typeface="Arial"/>
              <a:buNone/>
              <a:defRPr>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1" name="Google Shape;201;p32"/>
          <p:cNvSpPr txBox="1">
            <a:spLocks noGrp="1"/>
          </p:cNvSpPr>
          <p:nvPr>
            <p:ph type="body" idx="1"/>
          </p:nvPr>
        </p:nvSpPr>
        <p:spPr>
          <a:xfrm>
            <a:off x="623294" y="1508760"/>
            <a:ext cx="3297541" cy="535600"/>
          </a:xfrm>
          <a:prstGeom prst="rect">
            <a:avLst/>
          </a:prstGeom>
          <a:noFill/>
          <a:ln>
            <a:noFill/>
          </a:ln>
        </p:spPr>
        <p:txBody>
          <a:bodyPr spcFirstLastPara="1" wrap="square" lIns="68575" tIns="34275" rIns="68575" bIns="34275" anchor="t" anchorCtr="0">
            <a:spAutoFit/>
          </a:bodyPr>
          <a:lstStyle>
            <a:lvl1pPr marL="609448" lvl="0" indent="-304724" algn="l" rtl="0">
              <a:lnSpc>
                <a:spcPct val="90000"/>
              </a:lnSpc>
              <a:spcBef>
                <a:spcPts val="1066"/>
              </a:spcBef>
              <a:spcAft>
                <a:spcPts val="0"/>
              </a:spcAft>
              <a:buSzPts val="1200"/>
              <a:buNone/>
              <a:defRPr sz="1600" b="1">
                <a:solidFill>
                  <a:schemeClr val="lt1"/>
                </a:solidFill>
              </a:defRPr>
            </a:lvl1pPr>
            <a:lvl2pPr marL="1218895" lvl="1" indent="-423228" algn="l" rtl="0">
              <a:lnSpc>
                <a:spcPct val="90000"/>
              </a:lnSpc>
              <a:spcBef>
                <a:spcPts val="533"/>
              </a:spcBef>
              <a:spcAft>
                <a:spcPts val="0"/>
              </a:spcAft>
              <a:buClr>
                <a:schemeClr val="dk1"/>
              </a:buClr>
              <a:buSzPts val="1400"/>
              <a:buChar char="–"/>
              <a:defRPr/>
            </a:lvl2pPr>
            <a:lvl3pPr marL="1828343" lvl="2" indent="-423228" algn="l" rtl="0">
              <a:lnSpc>
                <a:spcPct val="90000"/>
              </a:lnSpc>
              <a:spcBef>
                <a:spcPts val="533"/>
              </a:spcBef>
              <a:spcAft>
                <a:spcPts val="0"/>
              </a:spcAft>
              <a:buClr>
                <a:schemeClr val="dk1"/>
              </a:buClr>
              <a:buSzPts val="1400"/>
              <a:buChar char="•"/>
              <a:defRPr/>
            </a:lvl3pPr>
            <a:lvl4pPr marL="2437790" lvl="3" indent="-423228" algn="l" rtl="0">
              <a:lnSpc>
                <a:spcPct val="90000"/>
              </a:lnSpc>
              <a:spcBef>
                <a:spcPts val="533"/>
              </a:spcBef>
              <a:spcAft>
                <a:spcPts val="0"/>
              </a:spcAft>
              <a:buClr>
                <a:schemeClr val="dk1"/>
              </a:buClr>
              <a:buSzPts val="1400"/>
              <a:buChar char="–"/>
              <a:defRPr/>
            </a:lvl4pPr>
            <a:lvl5pPr marL="3047238" lvl="4" indent="-423228" algn="l" rtl="0">
              <a:lnSpc>
                <a:spcPct val="90000"/>
              </a:lnSpc>
              <a:spcBef>
                <a:spcPts val="533"/>
              </a:spcBef>
              <a:spcAft>
                <a:spcPts val="0"/>
              </a:spcAft>
              <a:buClr>
                <a:schemeClr val="dk1"/>
              </a:buClr>
              <a:buSzPts val="1400"/>
              <a:buChar char="•"/>
              <a:defRPr/>
            </a:lvl5pPr>
            <a:lvl6pPr marL="3656686" lvl="5" indent="-423228" algn="l" rtl="0">
              <a:lnSpc>
                <a:spcPct val="90000"/>
              </a:lnSpc>
              <a:spcBef>
                <a:spcPts val="533"/>
              </a:spcBef>
              <a:spcAft>
                <a:spcPts val="0"/>
              </a:spcAft>
              <a:buClr>
                <a:schemeClr val="dk1"/>
              </a:buClr>
              <a:buSzPts val="1400"/>
              <a:buChar char="•"/>
              <a:defRPr/>
            </a:lvl6pPr>
            <a:lvl7pPr marL="4266133" lvl="6" indent="-423228" algn="l" rtl="0">
              <a:lnSpc>
                <a:spcPct val="90000"/>
              </a:lnSpc>
              <a:spcBef>
                <a:spcPts val="533"/>
              </a:spcBef>
              <a:spcAft>
                <a:spcPts val="0"/>
              </a:spcAft>
              <a:buClr>
                <a:schemeClr val="dk1"/>
              </a:buClr>
              <a:buSzPts val="1400"/>
              <a:buChar char="•"/>
              <a:defRPr/>
            </a:lvl7pPr>
            <a:lvl8pPr marL="4875581" lvl="7" indent="-423228" algn="l" rtl="0">
              <a:lnSpc>
                <a:spcPct val="90000"/>
              </a:lnSpc>
              <a:spcBef>
                <a:spcPts val="533"/>
              </a:spcBef>
              <a:spcAft>
                <a:spcPts val="0"/>
              </a:spcAft>
              <a:buClr>
                <a:schemeClr val="dk1"/>
              </a:buClr>
              <a:buSzPts val="1400"/>
              <a:buChar char="•"/>
              <a:defRPr/>
            </a:lvl8pPr>
            <a:lvl9pPr marL="5485028" lvl="8" indent="-423228" algn="l" rtl="0">
              <a:lnSpc>
                <a:spcPct val="90000"/>
              </a:lnSpc>
              <a:spcBef>
                <a:spcPts val="533"/>
              </a:spcBef>
              <a:spcAft>
                <a:spcPts val="0"/>
              </a:spcAft>
              <a:buClr>
                <a:schemeClr val="dk1"/>
              </a:buClr>
              <a:buSzPts val="1400"/>
              <a:buChar char="•"/>
              <a:defRPr/>
            </a:lvl9pPr>
          </a:lstStyle>
          <a:p>
            <a:endParaRPr/>
          </a:p>
        </p:txBody>
      </p:sp>
      <p:sp>
        <p:nvSpPr>
          <p:cNvPr id="202" name="Google Shape;202;p32"/>
          <p:cNvSpPr txBox="1">
            <a:spLocks noGrp="1"/>
          </p:cNvSpPr>
          <p:nvPr>
            <p:ph type="body" idx="2"/>
          </p:nvPr>
        </p:nvSpPr>
        <p:spPr>
          <a:xfrm>
            <a:off x="4889382" y="459045"/>
            <a:ext cx="6607079" cy="5622800"/>
          </a:xfrm>
          <a:prstGeom prst="rect">
            <a:avLst/>
          </a:prstGeom>
          <a:noFill/>
          <a:ln>
            <a:noFill/>
          </a:ln>
        </p:spPr>
        <p:txBody>
          <a:bodyPr spcFirstLastPara="1" wrap="square" lIns="68575" tIns="34275" rIns="68575" bIns="34275" anchor="t" anchorCtr="0">
            <a:noAutofit/>
          </a:bodyPr>
          <a:lstStyle>
            <a:lvl1pPr marL="609448" lvl="0" indent="-397834" algn="l" rtl="0">
              <a:lnSpc>
                <a:spcPct val="90000"/>
              </a:lnSpc>
              <a:spcBef>
                <a:spcPts val="1066"/>
              </a:spcBef>
              <a:spcAft>
                <a:spcPts val="0"/>
              </a:spcAft>
              <a:buSzPts val="1100"/>
              <a:buChar char="•"/>
              <a:defRPr sz="1466"/>
            </a:lvl1pPr>
            <a:lvl2pPr marL="1218895" lvl="1" indent="-380905" algn="l" rtl="0">
              <a:lnSpc>
                <a:spcPct val="90000"/>
              </a:lnSpc>
              <a:spcBef>
                <a:spcPts val="533"/>
              </a:spcBef>
              <a:spcAft>
                <a:spcPts val="0"/>
              </a:spcAft>
              <a:buClr>
                <a:schemeClr val="dk1"/>
              </a:buClr>
              <a:buSzPts val="900"/>
              <a:buChar char="–"/>
              <a:defRPr sz="1200"/>
            </a:lvl2pPr>
            <a:lvl3pPr marL="1828343" lvl="2" indent="-372440" algn="l" rtl="0">
              <a:lnSpc>
                <a:spcPct val="90000"/>
              </a:lnSpc>
              <a:spcBef>
                <a:spcPts val="533"/>
              </a:spcBef>
              <a:spcAft>
                <a:spcPts val="0"/>
              </a:spcAft>
              <a:buClr>
                <a:schemeClr val="dk1"/>
              </a:buClr>
              <a:buSzPts val="800"/>
              <a:buChar char="•"/>
              <a:defRPr sz="1066"/>
            </a:lvl3pPr>
            <a:lvl4pPr marL="2437790" lvl="3" indent="-372440" algn="l" rtl="0">
              <a:lnSpc>
                <a:spcPct val="90000"/>
              </a:lnSpc>
              <a:spcBef>
                <a:spcPts val="533"/>
              </a:spcBef>
              <a:spcAft>
                <a:spcPts val="0"/>
              </a:spcAft>
              <a:buClr>
                <a:schemeClr val="dk1"/>
              </a:buClr>
              <a:buSzPts val="800"/>
              <a:buChar char="–"/>
              <a:defRPr sz="1066"/>
            </a:lvl4pPr>
            <a:lvl5pPr marL="3047238" lvl="4" indent="-372440" algn="l" rtl="0">
              <a:lnSpc>
                <a:spcPct val="90000"/>
              </a:lnSpc>
              <a:spcBef>
                <a:spcPts val="533"/>
              </a:spcBef>
              <a:spcAft>
                <a:spcPts val="0"/>
              </a:spcAft>
              <a:buClr>
                <a:schemeClr val="dk1"/>
              </a:buClr>
              <a:buSzPts val="800"/>
              <a:buChar char="•"/>
              <a:defRPr sz="1066"/>
            </a:lvl5pPr>
            <a:lvl6pPr marL="3656686" lvl="5" indent="-423228" algn="l" rtl="0">
              <a:lnSpc>
                <a:spcPct val="90000"/>
              </a:lnSpc>
              <a:spcBef>
                <a:spcPts val="533"/>
              </a:spcBef>
              <a:spcAft>
                <a:spcPts val="0"/>
              </a:spcAft>
              <a:buClr>
                <a:schemeClr val="dk1"/>
              </a:buClr>
              <a:buSzPts val="1400"/>
              <a:buChar char="•"/>
              <a:defRPr/>
            </a:lvl6pPr>
            <a:lvl7pPr marL="4266133" lvl="6" indent="-423228" algn="l" rtl="0">
              <a:lnSpc>
                <a:spcPct val="90000"/>
              </a:lnSpc>
              <a:spcBef>
                <a:spcPts val="533"/>
              </a:spcBef>
              <a:spcAft>
                <a:spcPts val="0"/>
              </a:spcAft>
              <a:buClr>
                <a:schemeClr val="dk1"/>
              </a:buClr>
              <a:buSzPts val="1400"/>
              <a:buChar char="•"/>
              <a:defRPr/>
            </a:lvl7pPr>
            <a:lvl8pPr marL="4875581" lvl="7" indent="-423228" algn="l" rtl="0">
              <a:lnSpc>
                <a:spcPct val="90000"/>
              </a:lnSpc>
              <a:spcBef>
                <a:spcPts val="533"/>
              </a:spcBef>
              <a:spcAft>
                <a:spcPts val="0"/>
              </a:spcAft>
              <a:buClr>
                <a:schemeClr val="dk1"/>
              </a:buClr>
              <a:buSzPts val="1400"/>
              <a:buChar char="•"/>
              <a:defRPr/>
            </a:lvl8pPr>
            <a:lvl9pPr marL="5485028" lvl="8" indent="-423228"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321341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675" y="0"/>
            <a:ext cx="9283822" cy="806450"/>
          </a:xfrm>
        </p:spPr>
        <p:txBody>
          <a:bodyPr>
            <a:noAutofit/>
          </a:bodyPr>
          <a:lstStyle>
            <a:lvl1pPr algn="l">
              <a:defRPr sz="2399" b="1"/>
            </a:lvl1pPr>
          </a:lstStyle>
          <a:p>
            <a:r>
              <a:rPr lang="en-US"/>
              <a:t>Sample Slide Title (Arial 24pt)</a:t>
            </a:r>
          </a:p>
        </p:txBody>
      </p:sp>
      <p:sp>
        <p:nvSpPr>
          <p:cNvPr id="3" name="Content Placeholder 2"/>
          <p:cNvSpPr>
            <a:spLocks noGrp="1"/>
          </p:cNvSpPr>
          <p:nvPr>
            <p:ph idx="1" hasCustomPrompt="1"/>
          </p:nvPr>
        </p:nvSpPr>
        <p:spPr>
          <a:xfrm>
            <a:off x="142203" y="1093518"/>
            <a:ext cx="11904419" cy="5032646"/>
          </a:xfrm>
          <a:prstGeom prst="rect">
            <a:avLst/>
          </a:prstGeom>
        </p:spPr>
        <p:txBody>
          <a:bodyPr/>
          <a:lstStyle>
            <a:lvl1pPr marL="0" indent="0">
              <a:buClrTx/>
              <a:buNone/>
              <a:defRPr sz="2199" baseline="0"/>
            </a:lvl1pPr>
            <a:lvl2pPr marL="742727" indent="-285664">
              <a:buClrTx/>
              <a:buFont typeface="Arial"/>
              <a:buChar char="•"/>
              <a:defRPr sz="2199"/>
            </a:lvl2pPr>
            <a:lvl3pPr marL="1142657" indent="-228531">
              <a:buClrTx/>
              <a:buFont typeface="Arial"/>
              <a:buChar char="•"/>
              <a:defRPr sz="1799"/>
            </a:lvl3pPr>
            <a:lvl4pPr marL="1599720" indent="-228531">
              <a:buClrTx/>
              <a:buFont typeface="Arial"/>
              <a:buChar char="•"/>
              <a:defRPr sz="1799"/>
            </a:lvl4pPr>
            <a:lvl5pPr marL="2056783" indent="-228531">
              <a:buClrTx/>
              <a:buFont typeface="Arial"/>
              <a:buChar char="•"/>
              <a:defRPr sz="1600" baseline="0"/>
            </a:lvl5pPr>
          </a:lstStyle>
          <a:p>
            <a:pPr lvl="0"/>
            <a:r>
              <a:rPr lang="en-US"/>
              <a:t>Headers: (Arial 22pt)</a:t>
            </a:r>
          </a:p>
          <a:p>
            <a:pPr lvl="1"/>
            <a:r>
              <a:rPr lang="en-US"/>
              <a:t>Bullet Level 1 (Arial 22pt)</a:t>
            </a:r>
          </a:p>
          <a:p>
            <a:pPr lvl="2"/>
            <a:r>
              <a:rPr lang="en-US"/>
              <a:t>Bullet Level 2 (Arial 18pt)</a:t>
            </a:r>
          </a:p>
          <a:p>
            <a:pPr lvl="3"/>
            <a:r>
              <a:rPr lang="en-US"/>
              <a:t>Bullet Level 3 (Arial 18pt)</a:t>
            </a:r>
          </a:p>
          <a:p>
            <a:pPr lvl="4"/>
            <a:r>
              <a:rPr lang="en-US"/>
              <a:t>Bullet Level 4 (Arial 16pt)</a:t>
            </a:r>
          </a:p>
        </p:txBody>
      </p:sp>
      <p:sp>
        <p:nvSpPr>
          <p:cNvPr id="11" name="Slide Number Placeholder 5"/>
          <p:cNvSpPr>
            <a:spLocks noGrp="1"/>
          </p:cNvSpPr>
          <p:nvPr>
            <p:ph type="sldNum" sz="quarter" idx="4"/>
          </p:nvPr>
        </p:nvSpPr>
        <p:spPr>
          <a:xfrm>
            <a:off x="8735325" y="6583062"/>
            <a:ext cx="3311297" cy="266195"/>
          </a:xfrm>
          <a:prstGeom prst="rect">
            <a:avLst/>
          </a:prstGeom>
        </p:spPr>
        <p:txBody>
          <a:bodyPr vert="horz" lIns="91440" tIns="45720" rIns="91440" bIns="45720" rtlCol="0" anchor="ctr"/>
          <a:lstStyle>
            <a:lvl1pPr algn="r">
              <a:defRPr sz="1100" b="1">
                <a:solidFill>
                  <a:srgbClr val="FFFFFF"/>
                </a:solidFill>
              </a:defRPr>
            </a:lvl1pPr>
          </a:lstStyle>
          <a:p>
            <a:fld id="{A3BB48F1-B06E-B04C-B364-D7B17C59C9BB}" type="slidenum">
              <a:rPr lang="en-US" smtClean="0"/>
              <a:pPr/>
              <a:t>‹#›</a:t>
            </a:fld>
            <a:endParaRPr lang="en-US"/>
          </a:p>
        </p:txBody>
      </p:sp>
    </p:spTree>
    <p:extLst>
      <p:ext uri="{BB962C8B-B14F-4D97-AF65-F5344CB8AC3E}">
        <p14:creationId xmlns:p14="http://schemas.microsoft.com/office/powerpoint/2010/main" val="2472588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965F0-F27E-B7C6-301F-0BEDF7E8D0D1}"/>
              </a:ext>
            </a:extLst>
          </p:cNvPr>
          <p:cNvSpPr>
            <a:spLocks noGrp="1"/>
          </p:cNvSpPr>
          <p:nvPr>
            <p:ph type="title" hasCustomPrompt="1"/>
          </p:nvPr>
        </p:nvSpPr>
        <p:spPr>
          <a:xfrm>
            <a:off x="623294" y="459044"/>
            <a:ext cx="10872986" cy="1005840"/>
          </a:xfrm>
        </p:spPr>
        <p:txBody>
          <a:bodyPr/>
          <a:lstStyle>
            <a:lvl1pPr marL="0" algn="l" defTabSz="914171" rtl="0" eaLnBrk="1" latinLnBrk="0" hangingPunct="1">
              <a:lnSpc>
                <a:spcPct val="90000"/>
              </a:lnSpc>
              <a:spcBef>
                <a:spcPct val="0"/>
              </a:spcBef>
              <a:buNone/>
              <a:defRPr lang="en-US" sz="3199" kern="1200" dirty="0">
                <a:gradFill flip="none" rotWithShape="1">
                  <a:gsLst>
                    <a:gs pos="100000">
                      <a:schemeClr val="accent5"/>
                    </a:gs>
                    <a:gs pos="0">
                      <a:schemeClr val="accent1"/>
                    </a:gs>
                  </a:gsLst>
                  <a:lin ang="10800000" scaled="1"/>
                  <a:tileRect/>
                </a:gradFill>
                <a:latin typeface="+mj-lt"/>
                <a:ea typeface="+mn-ea"/>
                <a:cs typeface="Futura Medium" panose="020B0602020204020303" pitchFamily="34" charset="-79"/>
              </a:defRPr>
            </a:lvl1pPr>
          </a:lstStyle>
          <a:p>
            <a:r>
              <a:rPr lang="en-US"/>
              <a:t>Click to edit (Arial 32pt)</a:t>
            </a:r>
            <a:endParaRPr lang="en-AR"/>
          </a:p>
        </p:txBody>
      </p:sp>
      <p:sp>
        <p:nvSpPr>
          <p:cNvPr id="7" name="Text Placeholder 4">
            <a:extLst>
              <a:ext uri="{FF2B5EF4-FFF2-40B4-BE49-F238E27FC236}">
                <a16:creationId xmlns:a16="http://schemas.microsoft.com/office/drawing/2014/main" id="{A42E1EFA-1FAB-F48E-516E-740B8F861F42}"/>
              </a:ext>
            </a:extLst>
          </p:cNvPr>
          <p:cNvSpPr>
            <a:spLocks noGrp="1"/>
          </p:cNvSpPr>
          <p:nvPr>
            <p:ph type="body" sz="quarter" idx="14" hasCustomPrompt="1"/>
          </p:nvPr>
        </p:nvSpPr>
        <p:spPr>
          <a:xfrm>
            <a:off x="623293" y="1508760"/>
            <a:ext cx="10869385" cy="313932"/>
          </a:xfrm>
        </p:spPr>
        <p:txBody>
          <a:bodyPr wrap="square" lIns="91440" tIns="45720" rIns="91440" bIns="45720">
            <a:spAutoFit/>
          </a:bodyPr>
          <a:lstStyle>
            <a:lvl1pPr marL="0" indent="0">
              <a:buNone/>
              <a:defRPr sz="1600" b="1">
                <a:solidFill>
                  <a:schemeClr val="tx1"/>
                </a:solidFill>
              </a:defRPr>
            </a:lvl1pPr>
          </a:lstStyle>
          <a:p>
            <a:pPr lvl="0"/>
            <a:r>
              <a:rPr lang="en-US"/>
              <a:t>Click to edit subtitle (Arial Bold 16pt)</a:t>
            </a:r>
          </a:p>
        </p:txBody>
      </p:sp>
    </p:spTree>
    <p:extLst>
      <p:ext uri="{BB962C8B-B14F-4D97-AF65-F5344CB8AC3E}">
        <p14:creationId xmlns:p14="http://schemas.microsoft.com/office/powerpoint/2010/main" val="1626960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Cover white">
    <p:spTree>
      <p:nvGrpSpPr>
        <p:cNvPr id="1" name=""/>
        <p:cNvGrpSpPr/>
        <p:nvPr/>
      </p:nvGrpSpPr>
      <p:grpSpPr>
        <a:xfrm>
          <a:off x="0" y="0"/>
          <a:ext cx="0" cy="0"/>
          <a:chOff x="0" y="0"/>
          <a:chExt cx="0" cy="0"/>
        </a:xfrm>
      </p:grpSpPr>
      <p:sp>
        <p:nvSpPr>
          <p:cNvPr id="6" name="Speaker"/>
          <p:cNvSpPr>
            <a:spLocks noGrp="1"/>
          </p:cNvSpPr>
          <p:nvPr userDrawn="1">
            <p:ph type="subTitle" idx="1" hasCustomPrompt="1"/>
          </p:nvPr>
        </p:nvSpPr>
        <p:spPr bwMode="gray">
          <a:xfrm>
            <a:off x="287864" y="4268529"/>
            <a:ext cx="8590695"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Phoenix Business Inc.</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10" name="Presentation Title"/>
          <p:cNvSpPr>
            <a:spLocks noGrp="1"/>
          </p:cNvSpPr>
          <p:nvPr>
            <p:ph type="body" sz="quarter" idx="14" hasCustomPrompt="1"/>
          </p:nvPr>
        </p:nvSpPr>
        <p:spPr>
          <a:xfrm>
            <a:off x="287864" y="2706317"/>
            <a:ext cx="8590695" cy="997196"/>
          </a:xfrm>
        </p:spPr>
        <p:txBody>
          <a:bodyPr wrap="square">
            <a:noAutofit/>
          </a:bodyPr>
          <a:lstStyle>
            <a:lvl1pPr>
              <a:lnSpc>
                <a:spcPct val="90000"/>
              </a:lnSpc>
              <a:spcBef>
                <a:spcPts val="0"/>
              </a:spcBef>
              <a:defRPr sz="3599" b="1" baseline="0"/>
            </a:lvl1pPr>
          </a:lstStyle>
          <a:p>
            <a:pPr lvl="0"/>
            <a:r>
              <a:rPr lang="en-US"/>
              <a:t>Title Goes Here </a:t>
            </a:r>
            <a:br>
              <a:rPr lang="en-US"/>
            </a:br>
            <a:r>
              <a:rPr lang="en-US"/>
              <a:t>and Here and Here.</a:t>
            </a:r>
          </a:p>
        </p:txBody>
      </p:sp>
      <p:grpSp>
        <p:nvGrpSpPr>
          <p:cNvPr id="2" name="Group 1"/>
          <p:cNvGrpSpPr/>
          <p:nvPr userDrawn="1"/>
        </p:nvGrpSpPr>
        <p:grpSpPr>
          <a:xfrm>
            <a:off x="9166398" y="0"/>
            <a:ext cx="3022428"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grpSp>
      <p:pic>
        <p:nvPicPr>
          <p:cNvPr id="11" name="Picture 10" descr="No 1-PBC square logo_RGB.png">
            <a:extLst>
              <a:ext uri="{FF2B5EF4-FFF2-40B4-BE49-F238E27FC236}">
                <a16:creationId xmlns:a16="http://schemas.microsoft.com/office/drawing/2014/main" id="{B5CA74C4-122D-4DFB-9A18-8E3B705CF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76"/>
            <a:ext cx="833977" cy="581451"/>
          </a:xfrm>
          <a:prstGeom prst="rect">
            <a:avLst/>
          </a:prstGeom>
        </p:spPr>
      </p:pic>
      <p:pic>
        <p:nvPicPr>
          <p:cNvPr id="13" name="Picture 2" descr="Image result for sap gold logo">
            <a:extLst>
              <a:ext uri="{FF2B5EF4-FFF2-40B4-BE49-F238E27FC236}">
                <a16:creationId xmlns:a16="http://schemas.microsoft.com/office/drawing/2014/main" id="{DCB0CA06-98BD-4713-B7DF-281317527950}"/>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2" y="6178959"/>
            <a:ext cx="996408" cy="585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7E44259F-7A33-BCD8-FE47-652D7A69114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8" y="5988896"/>
            <a:ext cx="723634" cy="724010"/>
          </a:xfrm>
          <a:prstGeom prst="rect">
            <a:avLst/>
          </a:prstGeom>
          <a:noFill/>
        </p:spPr>
      </p:pic>
    </p:spTree>
    <p:extLst>
      <p:ext uri="{BB962C8B-B14F-4D97-AF65-F5344CB8AC3E}">
        <p14:creationId xmlns:p14="http://schemas.microsoft.com/office/powerpoint/2010/main" val="370372816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Cover white">
    <p:spTree>
      <p:nvGrpSpPr>
        <p:cNvPr id="1" name=""/>
        <p:cNvGrpSpPr/>
        <p:nvPr/>
      </p:nvGrpSpPr>
      <p:grpSpPr>
        <a:xfrm>
          <a:off x="0" y="0"/>
          <a:ext cx="0" cy="0"/>
          <a:chOff x="0" y="0"/>
          <a:chExt cx="0" cy="0"/>
        </a:xfrm>
      </p:grpSpPr>
      <p:sp>
        <p:nvSpPr>
          <p:cNvPr id="6" name="Speaker"/>
          <p:cNvSpPr>
            <a:spLocks noGrp="1"/>
          </p:cNvSpPr>
          <p:nvPr userDrawn="1">
            <p:ph type="subTitle" idx="1" hasCustomPrompt="1"/>
          </p:nvPr>
        </p:nvSpPr>
        <p:spPr bwMode="gray">
          <a:xfrm>
            <a:off x="287864" y="4268529"/>
            <a:ext cx="8590695"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Phoenix Business Inc.</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10" name="Presentation Title"/>
          <p:cNvSpPr>
            <a:spLocks noGrp="1"/>
          </p:cNvSpPr>
          <p:nvPr>
            <p:ph type="body" sz="quarter" idx="14" hasCustomPrompt="1"/>
          </p:nvPr>
        </p:nvSpPr>
        <p:spPr>
          <a:xfrm>
            <a:off x="287864" y="2706317"/>
            <a:ext cx="8590695" cy="997196"/>
          </a:xfrm>
        </p:spPr>
        <p:txBody>
          <a:bodyPr wrap="square">
            <a:noAutofit/>
          </a:bodyPr>
          <a:lstStyle>
            <a:lvl1pPr>
              <a:lnSpc>
                <a:spcPct val="90000"/>
              </a:lnSpc>
              <a:spcBef>
                <a:spcPts val="0"/>
              </a:spcBef>
              <a:defRPr sz="3599" b="1" baseline="0"/>
            </a:lvl1pPr>
          </a:lstStyle>
          <a:p>
            <a:pPr lvl="0"/>
            <a:r>
              <a:rPr lang="en-US"/>
              <a:t>Title Goes Here </a:t>
            </a:r>
            <a:br>
              <a:rPr lang="en-US"/>
            </a:br>
            <a:r>
              <a:rPr lang="en-US"/>
              <a:t>and Here and Here.</a:t>
            </a:r>
          </a:p>
        </p:txBody>
      </p:sp>
      <p:grpSp>
        <p:nvGrpSpPr>
          <p:cNvPr id="2" name="Group 1"/>
          <p:cNvGrpSpPr/>
          <p:nvPr userDrawn="1"/>
        </p:nvGrpSpPr>
        <p:grpSpPr>
          <a:xfrm>
            <a:off x="9166398" y="0"/>
            <a:ext cx="3022428"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a:ln>
                  <a:noFill/>
                </a:ln>
                <a:effectLst/>
                <a:uLnTx/>
                <a:uFillTx/>
                <a:ea typeface="Arial Unicode MS" pitchFamily="34" charset="-128"/>
                <a:cs typeface="Arial Unicode MS" pitchFamily="34" charset="-128"/>
              </a:endParaRPr>
            </a:p>
          </p:txBody>
        </p:sp>
      </p:grpSp>
      <p:pic>
        <p:nvPicPr>
          <p:cNvPr id="11" name="Picture 10" descr="No 1-PBC square logo_RGB.png">
            <a:extLst>
              <a:ext uri="{FF2B5EF4-FFF2-40B4-BE49-F238E27FC236}">
                <a16:creationId xmlns:a16="http://schemas.microsoft.com/office/drawing/2014/main" id="{B5CA74C4-122D-4DFB-9A18-8E3B705CF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76"/>
            <a:ext cx="833977" cy="581451"/>
          </a:xfrm>
          <a:prstGeom prst="rect">
            <a:avLst/>
          </a:prstGeom>
        </p:spPr>
      </p:pic>
      <p:pic>
        <p:nvPicPr>
          <p:cNvPr id="13" name="Picture 2" descr="Image result for sap gold logo">
            <a:extLst>
              <a:ext uri="{FF2B5EF4-FFF2-40B4-BE49-F238E27FC236}">
                <a16:creationId xmlns:a16="http://schemas.microsoft.com/office/drawing/2014/main" id="{DCB0CA06-98BD-4713-B7DF-281317527950}"/>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2" y="6178959"/>
            <a:ext cx="996408" cy="585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7E44259F-7A33-BCD8-FE47-652D7A69114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8" y="5988896"/>
            <a:ext cx="723634" cy="724010"/>
          </a:xfrm>
          <a:prstGeom prst="rect">
            <a:avLst/>
          </a:prstGeom>
          <a:noFill/>
        </p:spPr>
      </p:pic>
    </p:spTree>
    <p:extLst>
      <p:ext uri="{BB962C8B-B14F-4D97-AF65-F5344CB8AC3E}">
        <p14:creationId xmlns:p14="http://schemas.microsoft.com/office/powerpoint/2010/main" val="134315470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433388"/>
            <a:ext cx="10969943" cy="369204"/>
          </a:xfrm>
        </p:spPr>
        <p:txBody>
          <a:bodyPr/>
          <a:lstStyle>
            <a:lvl1pPr>
              <a:defRPr>
                <a:solidFill>
                  <a:schemeClr val="tx2"/>
                </a:solidFill>
              </a:defRPr>
            </a:lvl1pPr>
          </a:lstStyle>
          <a:p>
            <a:r>
              <a:rPr lang="en-US"/>
              <a:t>Click to edit master title style</a:t>
            </a:r>
          </a:p>
        </p:txBody>
      </p:sp>
      <p:grpSp>
        <p:nvGrpSpPr>
          <p:cNvPr id="15" name="Group 14"/>
          <p:cNvGrpSpPr/>
          <p:nvPr userDrawn="1"/>
        </p:nvGrpSpPr>
        <p:grpSpPr>
          <a:xfrm>
            <a:off x="609441" y="244939"/>
            <a:ext cx="10969943" cy="1022448"/>
            <a:chOff x="457200" y="244939"/>
            <a:chExt cx="8474416" cy="1022448"/>
          </a:xfrm>
        </p:grpSpPr>
        <p:cxnSp>
          <p:nvCxnSpPr>
            <p:cNvPr id="16" name="Straight Connector 15"/>
            <p:cNvCxnSpPr/>
            <p:nvPr userDrawn="1"/>
          </p:nvCxnSpPr>
          <p:spPr>
            <a:xfrm flipH="1">
              <a:off x="457200" y="1267387"/>
              <a:ext cx="8474416" cy="0"/>
            </a:xfrm>
            <a:prstGeom prst="line">
              <a:avLst/>
            </a:prstGeom>
            <a:ln w="9525"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57200" y="244939"/>
              <a:ext cx="8474416" cy="0"/>
            </a:xfrm>
            <a:prstGeom prst="line">
              <a:avLst/>
            </a:prstGeom>
            <a:ln w="9525" cmpd="sng">
              <a:solidFill>
                <a:srgbClr val="A6A6A6"/>
              </a:solidFill>
            </a:ln>
            <a:effectLst/>
          </p:spPr>
          <p:style>
            <a:lnRef idx="2">
              <a:schemeClr val="accent1"/>
            </a:lnRef>
            <a:fillRef idx="0">
              <a:schemeClr val="accent1"/>
            </a:fillRef>
            <a:effectRef idx="1">
              <a:schemeClr val="accent1"/>
            </a:effectRef>
            <a:fontRef idx="minor">
              <a:schemeClr val="tx1"/>
            </a:fontRef>
          </p:style>
        </p:cxnSp>
      </p:grpSp>
      <p:sp>
        <p:nvSpPr>
          <p:cNvPr id="19" name="Content Placeholder 18"/>
          <p:cNvSpPr>
            <a:spLocks noGrp="1"/>
          </p:cNvSpPr>
          <p:nvPr>
            <p:ph sz="quarter" idx="10"/>
          </p:nvPr>
        </p:nvSpPr>
        <p:spPr>
          <a:xfrm>
            <a:off x="609441" y="1476375"/>
            <a:ext cx="10969943" cy="458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916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433388"/>
            <a:ext cx="10969943" cy="369204"/>
          </a:xfrm>
        </p:spPr>
        <p:txBody>
          <a:bodyPr/>
          <a:lstStyle>
            <a:lvl1pPr>
              <a:defRPr>
                <a:solidFill>
                  <a:schemeClr val="tx2"/>
                </a:solidFill>
              </a:defRPr>
            </a:lvl1pPr>
          </a:lstStyle>
          <a:p>
            <a:r>
              <a:rPr lang="en-US"/>
              <a:t>Click to edit master title style</a:t>
            </a:r>
          </a:p>
        </p:txBody>
      </p:sp>
      <p:grpSp>
        <p:nvGrpSpPr>
          <p:cNvPr id="15" name="Group 14"/>
          <p:cNvGrpSpPr/>
          <p:nvPr userDrawn="1"/>
        </p:nvGrpSpPr>
        <p:grpSpPr>
          <a:xfrm>
            <a:off x="609441" y="244939"/>
            <a:ext cx="10969943" cy="1022448"/>
            <a:chOff x="457200" y="244939"/>
            <a:chExt cx="8474416" cy="1022448"/>
          </a:xfrm>
        </p:grpSpPr>
        <p:cxnSp>
          <p:nvCxnSpPr>
            <p:cNvPr id="16" name="Straight Connector 15"/>
            <p:cNvCxnSpPr/>
            <p:nvPr userDrawn="1"/>
          </p:nvCxnSpPr>
          <p:spPr>
            <a:xfrm flipH="1">
              <a:off x="457200" y="1267387"/>
              <a:ext cx="8474416" cy="0"/>
            </a:xfrm>
            <a:prstGeom prst="line">
              <a:avLst/>
            </a:prstGeom>
            <a:ln w="9525"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57200" y="244939"/>
              <a:ext cx="8474416" cy="0"/>
            </a:xfrm>
            <a:prstGeom prst="line">
              <a:avLst/>
            </a:prstGeom>
            <a:ln w="9525" cmpd="sng">
              <a:solidFill>
                <a:srgbClr val="A6A6A6"/>
              </a:solidFill>
            </a:ln>
            <a:effectLst/>
          </p:spPr>
          <p:style>
            <a:lnRef idx="2">
              <a:schemeClr val="accent1"/>
            </a:lnRef>
            <a:fillRef idx="0">
              <a:schemeClr val="accent1"/>
            </a:fillRef>
            <a:effectRef idx="1">
              <a:schemeClr val="accent1"/>
            </a:effectRef>
            <a:fontRef idx="minor">
              <a:schemeClr val="tx1"/>
            </a:fontRef>
          </p:style>
        </p:cxnSp>
      </p:grpSp>
      <p:sp>
        <p:nvSpPr>
          <p:cNvPr id="19" name="Content Placeholder 18"/>
          <p:cNvSpPr>
            <a:spLocks noGrp="1"/>
          </p:cNvSpPr>
          <p:nvPr>
            <p:ph sz="quarter" idx="10"/>
          </p:nvPr>
        </p:nvSpPr>
        <p:spPr>
          <a:xfrm>
            <a:off x="609441" y="1476375"/>
            <a:ext cx="10969943" cy="458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04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1234" y="963000"/>
            <a:ext cx="4929432" cy="4932000"/>
          </a:xfrm>
        </p:spPr>
        <p:txBody>
          <a:bodyPr/>
          <a:lstStyle/>
          <a:p>
            <a:r>
              <a:rPr lang="en-US"/>
              <a:t>Click icon to add picture</a:t>
            </a:r>
            <a:endParaRPr lang="de-DE"/>
          </a:p>
        </p:txBody>
      </p:sp>
      <p:sp>
        <p:nvSpPr>
          <p:cNvPr id="6" name="Speaker"/>
          <p:cNvSpPr>
            <a:spLocks noGrp="1"/>
          </p:cNvSpPr>
          <p:nvPr userDrawn="1">
            <p:ph type="subTitle" idx="1" hasCustomPrompt="1"/>
          </p:nvPr>
        </p:nvSpPr>
        <p:spPr bwMode="black">
          <a:xfrm>
            <a:off x="287851" y="4268504"/>
            <a:ext cx="6370111" cy="430887"/>
          </a:xfrm>
        </p:spPr>
        <p:txBody>
          <a:bodyPr wrap="square" anchor="t" anchorCtr="0">
            <a:noAutofit/>
          </a:bodyPr>
          <a:lstStyle>
            <a:lvl1pPr marL="0" marR="0" indent="0" algn="l" defTabSz="1088014" rtl="0" eaLnBrk="1" fontAlgn="auto" latinLnBrk="0" hangingPunct="1">
              <a:lnSpc>
                <a:spcPct val="100000"/>
              </a:lnSpc>
              <a:spcBef>
                <a:spcPts val="0"/>
              </a:spcBef>
              <a:spcAft>
                <a:spcPts val="0"/>
              </a:spcAft>
              <a:buClr>
                <a:schemeClr val="accent1"/>
              </a:buClr>
              <a:buSzPct val="80000"/>
              <a:buFontTx/>
              <a:buNone/>
              <a:tabLst/>
              <a:defRPr sz="1399" b="0" baseline="0">
                <a:solidFill>
                  <a:schemeClr val="tx1"/>
                </a:solidFill>
              </a:defRPr>
            </a:lvl1pPr>
            <a:lvl2pPr marL="544007" indent="0" algn="ctr">
              <a:buNone/>
              <a:defRPr>
                <a:solidFill>
                  <a:schemeClr val="tx1">
                    <a:tint val="75000"/>
                  </a:schemeClr>
                </a:solidFill>
              </a:defRPr>
            </a:lvl2pPr>
            <a:lvl3pPr marL="1088014" indent="0" algn="ctr">
              <a:buNone/>
              <a:defRPr>
                <a:solidFill>
                  <a:schemeClr val="tx1">
                    <a:tint val="75000"/>
                  </a:schemeClr>
                </a:solidFill>
              </a:defRPr>
            </a:lvl3pPr>
            <a:lvl4pPr marL="1632021" indent="0" algn="ctr">
              <a:buNone/>
              <a:defRPr>
                <a:solidFill>
                  <a:schemeClr val="tx1">
                    <a:tint val="75000"/>
                  </a:schemeClr>
                </a:solidFill>
              </a:defRPr>
            </a:lvl4pPr>
            <a:lvl5pPr marL="2176027" indent="0" algn="ctr">
              <a:buNone/>
              <a:defRPr>
                <a:solidFill>
                  <a:schemeClr val="tx1">
                    <a:tint val="75000"/>
                  </a:schemeClr>
                </a:solidFill>
              </a:defRPr>
            </a:lvl5pPr>
            <a:lvl6pPr marL="2720035"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a:t>Speaker’s Name, Phoenix Business Inc</a:t>
            </a:r>
          </a:p>
          <a:p>
            <a:pPr marL="0" marR="0" lvl="0" indent="0" algn="l" defTabSz="1088014" rtl="0" eaLnBrk="1" fontAlgn="auto" latinLnBrk="0" hangingPunct="1">
              <a:lnSpc>
                <a:spcPct val="100000"/>
              </a:lnSpc>
              <a:spcBef>
                <a:spcPts val="0"/>
              </a:spcBef>
              <a:spcAft>
                <a:spcPts val="0"/>
              </a:spcAft>
              <a:buClr>
                <a:schemeClr val="accent1"/>
              </a:buClr>
              <a:buSzPct val="80000"/>
              <a:buFontTx/>
              <a:buNone/>
              <a:tabLst/>
              <a:defRPr/>
            </a:pPr>
            <a:r>
              <a:rPr lang="en-US"/>
              <a:t>Month 00, 2021</a:t>
            </a:r>
          </a:p>
        </p:txBody>
      </p:sp>
      <p:sp>
        <p:nvSpPr>
          <p:cNvPr id="8" name="Title 7"/>
          <p:cNvSpPr>
            <a:spLocks noGrp="1"/>
          </p:cNvSpPr>
          <p:nvPr>
            <p:ph type="title" hasCustomPrompt="1"/>
          </p:nvPr>
        </p:nvSpPr>
        <p:spPr>
          <a:xfrm>
            <a:off x="287851" y="2706317"/>
            <a:ext cx="6368682"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pic>
        <p:nvPicPr>
          <p:cNvPr id="9" name="Picture 8" descr="No 1-PBC square logo_RGB.png">
            <a:extLst>
              <a:ext uri="{FF2B5EF4-FFF2-40B4-BE49-F238E27FC236}">
                <a16:creationId xmlns:a16="http://schemas.microsoft.com/office/drawing/2014/main" id="{78145AD2-CD7F-4435-8667-50CFBE04F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78" y="6149551"/>
            <a:ext cx="833977" cy="581451"/>
          </a:xfrm>
          <a:prstGeom prst="rect">
            <a:avLst/>
          </a:prstGeom>
        </p:spPr>
      </p:pic>
      <p:pic>
        <p:nvPicPr>
          <p:cNvPr id="11" name="Picture 2" descr="Image result for sap gold logo">
            <a:extLst>
              <a:ext uri="{FF2B5EF4-FFF2-40B4-BE49-F238E27FC236}">
                <a16:creationId xmlns:a16="http://schemas.microsoft.com/office/drawing/2014/main" id="{7B064B83-25B0-4CA5-BE8F-415DC422CE4D}"/>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411" y="6178959"/>
            <a:ext cx="996409" cy="5854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DEB9809B-D18E-56CC-E8D3-BB31465B2C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81349" y="5988896"/>
            <a:ext cx="723633" cy="724010"/>
          </a:xfrm>
          <a:prstGeom prst="rect">
            <a:avLst/>
          </a:prstGeom>
          <a:noFill/>
        </p:spPr>
      </p:pic>
      <p:pic>
        <p:nvPicPr>
          <p:cNvPr id="3" name="Picture 2" descr="Logo&#10;&#10;Description automatically generated">
            <a:extLst>
              <a:ext uri="{FF2B5EF4-FFF2-40B4-BE49-F238E27FC236}">
                <a16:creationId xmlns:a16="http://schemas.microsoft.com/office/drawing/2014/main" id="{5FA54F1F-098E-1BFB-6C93-31E5AA3A8C68}"/>
              </a:ext>
            </a:extLst>
          </p:cNvPr>
          <p:cNvPicPr>
            <a:picLocks noChangeAspect="1"/>
          </p:cNvPicPr>
          <p:nvPr userDrawn="1"/>
        </p:nvPicPr>
        <p:blipFill>
          <a:blip r:embed="rId5"/>
          <a:stretch>
            <a:fillRect/>
          </a:stretch>
        </p:blipFill>
        <p:spPr>
          <a:xfrm>
            <a:off x="11133333" y="6149550"/>
            <a:ext cx="551755" cy="552042"/>
          </a:xfrm>
          <a:prstGeom prst="rect">
            <a:avLst/>
          </a:prstGeom>
        </p:spPr>
      </p:pic>
    </p:spTree>
    <p:extLst>
      <p:ext uri="{BB962C8B-B14F-4D97-AF65-F5344CB8AC3E}">
        <p14:creationId xmlns:p14="http://schemas.microsoft.com/office/powerpoint/2010/main" val="22774756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738" y="1620000"/>
            <a:ext cx="11179376" cy="4716000"/>
          </a:xfrm>
        </p:spPr>
        <p:txBody>
          <a:bodyPr>
            <a:normAutofit/>
          </a:bodyPr>
          <a:lstStyle>
            <a:lvl1pPr marL="0" marR="0" indent="0" algn="l" defTabSz="1088014" rtl="0" eaLnBrk="1" fontAlgn="auto" latinLnBrk="0" hangingPunct="1">
              <a:lnSpc>
                <a:spcPct val="100000"/>
              </a:lnSpc>
              <a:spcBef>
                <a:spcPts val="2999"/>
              </a:spcBef>
              <a:spcAft>
                <a:spcPts val="0"/>
              </a:spcAft>
              <a:buClr>
                <a:schemeClr val="accent1"/>
              </a:buClr>
              <a:buSzPct val="80000"/>
              <a:buFontTx/>
              <a:buNone/>
              <a:tabLst/>
              <a:defRPr sz="1999" b="0"/>
            </a:lvl1pPr>
            <a:lvl2pPr marL="179874" marR="0" indent="-179874" algn="l" defTabSz="1088014"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748" marR="0" indent="-179262" algn="l" defTabSz="1088014"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622" marR="0" indent="-179874" algn="l" defTabSz="1088014"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599"/>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9393715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738" y="3090446"/>
            <a:ext cx="11179376" cy="677108"/>
          </a:xfrm>
        </p:spPr>
        <p:txBody>
          <a:bodyPr anchor="ctr" anchorCtr="0">
            <a:noAutofit/>
          </a:bodyPr>
          <a:lstStyle>
            <a:lvl1pPr>
              <a:defRPr sz="4398">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223720713"/>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88825" cy="3430800"/>
          </a:xfrm>
          <a:noFill/>
        </p:spPr>
        <p:txBody>
          <a:bodyPr tIns="324000"/>
          <a:lstStyle>
            <a:lvl1pPr marL="0" marR="0" indent="0" algn="ctr" defTabSz="1088014" rtl="0" eaLnBrk="1" fontAlgn="auto" latinLnBrk="0" hangingPunct="1">
              <a:lnSpc>
                <a:spcPct val="100000"/>
              </a:lnSpc>
              <a:spcBef>
                <a:spcPts val="1199"/>
              </a:spcBef>
              <a:spcAft>
                <a:spcPts val="0"/>
              </a:spcAft>
              <a:buClr>
                <a:schemeClr val="accent1"/>
              </a:buClr>
              <a:buSzPct val="80000"/>
              <a:buFontTx/>
              <a:buNone/>
              <a:tabLst/>
              <a:defRPr sz="1599">
                <a:solidFill>
                  <a:schemeClr val="tx1"/>
                </a:solidFill>
              </a:defRPr>
            </a:lvl1pPr>
          </a:lstStyle>
          <a:p>
            <a:pPr marL="0" marR="0" lvl="0" indent="0" algn="ctr" defTabSz="1088014" rtl="0" eaLnBrk="1" fontAlgn="auto" latinLnBrk="0" hangingPunct="1">
              <a:lnSpc>
                <a:spcPct val="100000"/>
              </a:lnSpc>
              <a:spcBef>
                <a:spcPts val="1199"/>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738" y="1375046"/>
            <a:ext cx="11179376" cy="677108"/>
          </a:xfrm>
        </p:spPr>
        <p:txBody>
          <a:bodyPr anchor="t" anchorCtr="0">
            <a:noAutofit/>
          </a:bodyPr>
          <a:lstStyle>
            <a:lvl1pPr>
              <a:defRPr sz="4398">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49998484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22560466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737" y="1620000"/>
            <a:ext cx="1118065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739" y="504000"/>
            <a:ext cx="1118065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14743002"/>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3739" y="1620000"/>
            <a:ext cx="11180651"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739" y="504000"/>
            <a:ext cx="11180651"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Group 3"/>
          <p:cNvGrpSpPr/>
          <p:nvPr userDrawn="1"/>
        </p:nvGrpSpPr>
        <p:grpSpPr>
          <a:xfrm>
            <a:off x="0" y="0"/>
            <a:ext cx="12188825"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44190220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806" r:id="rId30"/>
    <p:sldLayoutId id="2147483807" r:id="rId31"/>
    <p:sldLayoutId id="2147483767" r:id="rId32"/>
    <p:sldLayoutId id="2147483809" r:id="rId33"/>
    <p:sldLayoutId id="2147483810" r:id="rId34"/>
    <p:sldLayoutId id="2147483812" r:id="rId35"/>
    <p:sldLayoutId id="2147483813" r:id="rId36"/>
    <p:sldLayoutId id="2147483814" r:id="rId37"/>
  </p:sldLayoutIdLst>
  <p:hf hdr="0" ftr="0" dt="0"/>
  <p:txStyles>
    <p:titleStyle>
      <a:lvl1pPr algn="l" defTabSz="1088014"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014"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874" indent="-179874" algn="l" defTabSz="1088014"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596" indent="-179298" algn="l" defTabSz="1088014"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622" indent="-179874" algn="l" defTabSz="1088014" rtl="0" eaLnBrk="1" latinLnBrk="0" hangingPunct="1">
        <a:spcBef>
          <a:spcPts val="300"/>
        </a:spcBef>
        <a:buClr>
          <a:schemeClr val="tx1"/>
        </a:buClr>
        <a:buSzPct val="120000"/>
        <a:buFont typeface="Arial" pitchFamily="34" charset="0"/>
        <a:buChar char="▫"/>
        <a:defRPr sz="1599" kern="1200">
          <a:solidFill>
            <a:schemeClr val="tx1"/>
          </a:solidFill>
          <a:latin typeface="+mn-lt"/>
          <a:ea typeface="+mn-ea"/>
          <a:cs typeface="+mn-cs"/>
        </a:defRPr>
      </a:lvl4pPr>
      <a:lvl5pPr marL="719496" indent="-179874" algn="l" defTabSz="1088014" rtl="0" eaLnBrk="1" latinLnBrk="0" hangingPunct="1">
        <a:spcBef>
          <a:spcPts val="100"/>
        </a:spcBef>
        <a:buClr>
          <a:schemeClr val="tx1"/>
        </a:buClr>
        <a:buSzPct val="100000"/>
        <a:buFont typeface="Symbol" panose="05050102010706020507" pitchFamily="18" charset="2"/>
        <a:buChar char="-"/>
        <a:defRPr sz="1399" kern="1200" baseline="0">
          <a:solidFill>
            <a:schemeClr val="tx1"/>
          </a:solidFill>
          <a:latin typeface="+mn-lt"/>
          <a:ea typeface="+mn-ea"/>
          <a:cs typeface="+mn-cs"/>
        </a:defRPr>
      </a:lvl5pPr>
      <a:lvl6pPr marL="2992038"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045"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052"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060"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014" rtl="0" eaLnBrk="1" latinLnBrk="0" hangingPunct="1">
        <a:defRPr sz="2099" kern="1200">
          <a:solidFill>
            <a:schemeClr val="tx1"/>
          </a:solidFill>
          <a:latin typeface="+mn-lt"/>
          <a:ea typeface="+mn-ea"/>
          <a:cs typeface="+mn-cs"/>
        </a:defRPr>
      </a:lvl1pPr>
      <a:lvl2pPr marL="544007" algn="l" defTabSz="1088014" rtl="0" eaLnBrk="1" latinLnBrk="0" hangingPunct="1">
        <a:defRPr sz="2099" kern="1200">
          <a:solidFill>
            <a:schemeClr val="tx1"/>
          </a:solidFill>
          <a:latin typeface="+mn-lt"/>
          <a:ea typeface="+mn-ea"/>
          <a:cs typeface="+mn-cs"/>
        </a:defRPr>
      </a:lvl2pPr>
      <a:lvl3pPr marL="1088014" algn="l" defTabSz="1088014" rtl="0" eaLnBrk="1" latinLnBrk="0" hangingPunct="1">
        <a:defRPr sz="2099" kern="1200">
          <a:solidFill>
            <a:schemeClr val="tx1"/>
          </a:solidFill>
          <a:latin typeface="+mn-lt"/>
          <a:ea typeface="+mn-ea"/>
          <a:cs typeface="+mn-cs"/>
        </a:defRPr>
      </a:lvl3pPr>
      <a:lvl4pPr marL="1632021" algn="l" defTabSz="1088014" rtl="0" eaLnBrk="1" latinLnBrk="0" hangingPunct="1">
        <a:defRPr sz="2099" kern="1200">
          <a:solidFill>
            <a:schemeClr val="tx1"/>
          </a:solidFill>
          <a:latin typeface="+mn-lt"/>
          <a:ea typeface="+mn-ea"/>
          <a:cs typeface="+mn-cs"/>
        </a:defRPr>
      </a:lvl4pPr>
      <a:lvl5pPr marL="2176027" algn="l" defTabSz="1088014" rtl="0" eaLnBrk="1" latinLnBrk="0" hangingPunct="1">
        <a:defRPr sz="2099" kern="1200">
          <a:solidFill>
            <a:schemeClr val="tx1"/>
          </a:solidFill>
          <a:latin typeface="+mn-lt"/>
          <a:ea typeface="+mn-ea"/>
          <a:cs typeface="+mn-cs"/>
        </a:defRPr>
      </a:lvl5pPr>
      <a:lvl6pPr marL="2720035" algn="l" defTabSz="1088014" rtl="0" eaLnBrk="1" latinLnBrk="0" hangingPunct="1">
        <a:defRPr sz="2099" kern="1200">
          <a:solidFill>
            <a:schemeClr val="tx1"/>
          </a:solidFill>
          <a:latin typeface="+mn-lt"/>
          <a:ea typeface="+mn-ea"/>
          <a:cs typeface="+mn-cs"/>
        </a:defRPr>
      </a:lvl6pPr>
      <a:lvl7pPr marL="3264042" algn="l" defTabSz="1088014" rtl="0" eaLnBrk="1" latinLnBrk="0" hangingPunct="1">
        <a:defRPr sz="2099" kern="1200">
          <a:solidFill>
            <a:schemeClr val="tx1"/>
          </a:solidFill>
          <a:latin typeface="+mn-lt"/>
          <a:ea typeface="+mn-ea"/>
          <a:cs typeface="+mn-cs"/>
        </a:defRPr>
      </a:lvl7pPr>
      <a:lvl8pPr marL="3808049" algn="l" defTabSz="1088014" rtl="0" eaLnBrk="1" latinLnBrk="0" hangingPunct="1">
        <a:defRPr sz="2099" kern="1200">
          <a:solidFill>
            <a:schemeClr val="tx1"/>
          </a:solidFill>
          <a:latin typeface="+mn-lt"/>
          <a:ea typeface="+mn-ea"/>
          <a:cs typeface="+mn-cs"/>
        </a:defRPr>
      </a:lvl8pPr>
      <a:lvl9pPr marL="4352056" algn="l" defTabSz="1088014"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22.xml"/><Relationship Id="rId4" Type="http://schemas.openxmlformats.org/officeDocument/2006/relationships/image" Target="../media/image96.png"/></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4.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9.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1.xm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2.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3.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4.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22.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6.xml"/><Relationship Id="rId1" Type="http://schemas.openxmlformats.org/officeDocument/2006/relationships/slideLayout" Target="../slideLayouts/slideLayout22.xml"/><Relationship Id="rId4" Type="http://schemas.openxmlformats.org/officeDocument/2006/relationships/image" Target="../media/image1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8.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0.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1.xml"/><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3.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4.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6.xml"/><Relationship Id="rId1" Type="http://schemas.openxmlformats.org/officeDocument/2006/relationships/slideLayout" Target="../slideLayouts/slideLayout22.xml"/><Relationship Id="rId4" Type="http://schemas.openxmlformats.org/officeDocument/2006/relationships/image" Target="../media/image117.png"/></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7.xml"/><Relationship Id="rId1" Type="http://schemas.openxmlformats.org/officeDocument/2006/relationships/slideLayout" Target="../slideLayouts/slideLayout22.xml"/><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8.xml"/><Relationship Id="rId1" Type="http://schemas.openxmlformats.org/officeDocument/2006/relationships/slideLayout" Target="../slideLayouts/slideLayout22.xml"/><Relationship Id="rId5" Type="http://schemas.openxmlformats.org/officeDocument/2006/relationships/image" Target="../media/image122.png"/><Relationship Id="rId4" Type="http://schemas.openxmlformats.org/officeDocument/2006/relationships/image" Target="../media/image121.png"/></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9.xml"/><Relationship Id="rId1" Type="http://schemas.openxmlformats.org/officeDocument/2006/relationships/slideLayout" Target="../slideLayouts/slideLayout22.xml"/><Relationship Id="rId4" Type="http://schemas.openxmlformats.org/officeDocument/2006/relationships/image" Target="../media/image124.png"/></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0.xml"/><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1.xml"/><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2.xml"/><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3.xml"/><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4.xml"/><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5.xml"/><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6.xml"/><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0.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1.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1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2.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3.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hyperlink" Target="https://ess.lausd.ne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22.xml"/><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2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22.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0.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4.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5.xml"/><Relationship Id="rId1" Type="http://schemas.openxmlformats.org/officeDocument/2006/relationships/slideLayout" Target="../slideLayouts/slideLayout29.xml"/><Relationship Id="rId4" Type="http://schemas.openxmlformats.org/officeDocument/2006/relationships/image" Target="../media/image23.sv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6.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7.xml"/><Relationship Id="rId1" Type="http://schemas.openxmlformats.org/officeDocument/2006/relationships/slideLayout" Target="../slideLayouts/slideLayout29.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tle Image" descr="Example of an image for ttitle slide" title="Title image"/>
          <p:cNvPicPr>
            <a:picLocks noGrp="1" noChangeAspect="1"/>
          </p:cNvPicPr>
          <p:nvPr>
            <p:ph type="pic" sz="quarter" idx="12"/>
          </p:nvPr>
        </p:nvPicPr>
        <p:blipFill rotWithShape="1">
          <a:blip r:embed="rId3"/>
          <a:srcRect l="2652" t="3259" b="37045"/>
          <a:stretch/>
        </p:blipFill>
        <p:spPr bwMode="gray"/>
      </p:pic>
      <p:sp>
        <p:nvSpPr>
          <p:cNvPr id="35" name="Speaker"/>
          <p:cNvSpPr>
            <a:spLocks noGrp="1"/>
          </p:cNvSpPr>
          <p:nvPr>
            <p:ph type="subTitle" idx="1"/>
          </p:nvPr>
        </p:nvSpPr>
        <p:spPr bwMode="gray"/>
        <p:txBody>
          <a:bodyPr/>
          <a:lstStyle/>
          <a:p>
            <a:r>
              <a:rPr lang="en-US" sz="1350" dirty="0">
                <a:cs typeface="Arial"/>
              </a:rPr>
              <a:t>November 21, 2024</a:t>
            </a:r>
          </a:p>
        </p:txBody>
      </p:sp>
      <p:sp>
        <p:nvSpPr>
          <p:cNvPr id="8" name="Presentation Title"/>
          <p:cNvSpPr>
            <a:spLocks noGrp="1"/>
          </p:cNvSpPr>
          <p:nvPr>
            <p:ph type="title"/>
          </p:nvPr>
        </p:nvSpPr>
        <p:spPr bwMode="gray"/>
        <p:txBody>
          <a:bodyPr/>
          <a:lstStyle/>
          <a:p>
            <a:r>
              <a:rPr lang="en-US">
                <a:solidFill>
                  <a:schemeClr val="accent5"/>
                </a:solidFill>
              </a:rPr>
              <a:t>SAP Ariba Phase-2</a:t>
            </a:r>
            <a:br>
              <a:rPr lang="en-US">
                <a:solidFill>
                  <a:schemeClr val="accent5"/>
                </a:solidFill>
              </a:rPr>
            </a:br>
            <a:r>
              <a:rPr lang="en-US">
                <a:solidFill>
                  <a:schemeClr val="accent5"/>
                </a:solidFill>
              </a:rPr>
              <a:t>Training for Procurement Team</a:t>
            </a:r>
            <a:endParaRPr lang="de-DE">
              <a:solidFill>
                <a:schemeClr val="accent5"/>
              </a:solidFill>
            </a:endParaRPr>
          </a:p>
        </p:txBody>
      </p:sp>
      <p:grpSp>
        <p:nvGrpSpPr>
          <p:cNvPr id="13" name="Hero Motion Band" descr="Three rectangles on the roght side of the image&#10;1. SAP Gold 60%&#10;2. SAP Gold 30%&#10;3. SAP Gold" title="Hero Motion Band"/>
          <p:cNvGrpSpPr/>
          <p:nvPr/>
        </p:nvGrpSpPr>
        <p:grpSpPr>
          <a:xfrm>
            <a:off x="9166398" y="1785"/>
            <a:ext cx="3022427" cy="3428220"/>
            <a:chOff x="9171173" y="0"/>
            <a:chExt cx="3024002" cy="3430006"/>
          </a:xfrm>
        </p:grpSpPr>
        <p:sp>
          <p:nvSpPr>
            <p:cNvPr id="14"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89953" tIns="71963" rIns="89953" bIns="71963" rtlCol="0" anchor="ctr"/>
            <a:lstStyle/>
            <a:p>
              <a:pPr algn="ctr" defTabSz="913760" fontAlgn="base">
                <a:spcBef>
                  <a:spcPct val="50000"/>
                </a:spcBef>
                <a:spcAft>
                  <a:spcPct val="0"/>
                </a:spcAft>
                <a:buClr>
                  <a:srgbClr val="F0AB00"/>
                </a:buClr>
                <a:buSzPct val="80000"/>
              </a:pPr>
              <a:endParaRPr lang="en-US" sz="1999" kern="0" err="1">
                <a:ea typeface="Arial Unicode MS" pitchFamily="34" charset="-128"/>
                <a:cs typeface="Arial Unicode MS" pitchFamily="34" charset="-128"/>
              </a:endParaRPr>
            </a:p>
          </p:txBody>
        </p:sp>
        <p:sp>
          <p:nvSpPr>
            <p:cNvPr id="15"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89953" tIns="71963" rIns="89953" bIns="71963" rtlCol="0" anchor="ctr"/>
            <a:lstStyle/>
            <a:p>
              <a:pPr algn="ctr" defTabSz="913760" fontAlgn="base">
                <a:spcBef>
                  <a:spcPct val="50000"/>
                </a:spcBef>
                <a:spcAft>
                  <a:spcPct val="0"/>
                </a:spcAft>
                <a:buClr>
                  <a:srgbClr val="F0AB00"/>
                </a:buClr>
                <a:buSzPct val="80000"/>
              </a:pPr>
              <a:endParaRPr lang="en-US" sz="1999" kern="0" err="1">
                <a:ea typeface="Arial Unicode MS" pitchFamily="34" charset="-128"/>
                <a:cs typeface="Arial Unicode MS" pitchFamily="34" charset="-128"/>
              </a:endParaRPr>
            </a:p>
          </p:txBody>
        </p:sp>
        <p:sp>
          <p:nvSpPr>
            <p:cNvPr id="16"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89953" tIns="71963" rIns="89953" bIns="71963" rtlCol="0" anchor="ctr"/>
            <a:lstStyle/>
            <a:p>
              <a:pPr algn="ctr" defTabSz="913760" fontAlgn="base">
                <a:spcBef>
                  <a:spcPct val="50000"/>
                </a:spcBef>
                <a:spcAft>
                  <a:spcPct val="0"/>
                </a:spcAft>
                <a:buClr>
                  <a:srgbClr val="F0AB00"/>
                </a:buClr>
                <a:buSzPct val="80000"/>
              </a:pPr>
              <a:endParaRPr lang="en-US" sz="1999" kern="0" err="1">
                <a:ea typeface="Arial Unicode MS" pitchFamily="34" charset="-128"/>
                <a:cs typeface="Arial Unicode MS" pitchFamily="34" charset="-128"/>
              </a:endParaRPr>
            </a:p>
          </p:txBody>
        </p:sp>
      </p:grpSp>
    </p:spTree>
    <p:extLst>
      <p:ext uri="{BB962C8B-B14F-4D97-AF65-F5344CB8AC3E}">
        <p14:creationId xmlns:p14="http://schemas.microsoft.com/office/powerpoint/2010/main" val="415428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07163" y="499617"/>
            <a:ext cx="10873068" cy="553998"/>
          </a:xfrm>
        </p:spPr>
        <p:txBody>
          <a:bodyPr/>
          <a:lstStyle/>
          <a:p>
            <a:r>
              <a:rPr lang="en-US" sz="3600">
                <a:solidFill>
                  <a:schemeClr val="accent5"/>
                </a:solidFill>
              </a:rPr>
              <a:t>Create a Contract Workspace (cont’d)</a:t>
            </a:r>
          </a:p>
        </p:txBody>
      </p:sp>
      <p:sp>
        <p:nvSpPr>
          <p:cNvPr id="3" name="TextBox 2">
            <a:extLst>
              <a:ext uri="{FF2B5EF4-FFF2-40B4-BE49-F238E27FC236}">
                <a16:creationId xmlns:a16="http://schemas.microsoft.com/office/drawing/2014/main" id="{DC11D16A-AE66-BCAE-750E-866CF933B782}"/>
              </a:ext>
            </a:extLst>
          </p:cNvPr>
          <p:cNvSpPr txBox="1"/>
          <p:nvPr/>
        </p:nvSpPr>
        <p:spPr>
          <a:xfrm>
            <a:off x="392145" y="1137208"/>
            <a:ext cx="3557116" cy="3046988"/>
          </a:xfrm>
          <a:prstGeom prst="rect">
            <a:avLst/>
          </a:prstGeom>
          <a:noFill/>
        </p:spPr>
        <p:txBody>
          <a:bodyPr wrap="square" lIns="0" tIns="0" rIns="0" bIns="0" rtlCol="0">
            <a:spAutoFit/>
          </a:bodyPr>
          <a:lstStyle/>
          <a:p>
            <a:pPr rtl="0" fontAlgn="base"/>
            <a:r>
              <a:rPr lang="en-US" b="0" i="0">
                <a:solidFill>
                  <a:srgbClr val="000000"/>
                </a:solidFill>
                <a:effectLst/>
                <a:latin typeface="+mj-lt"/>
                <a:ea typeface="Calibri" panose="020F0502020204030204" pitchFamily="34" charset="0"/>
                <a:cs typeface="Calibri" panose="020F0502020204030204" pitchFamily="34" charset="0"/>
              </a:rPr>
              <a:t>At the top of the P2P Home Dashboard, you will see a list of menu  items. The </a:t>
            </a:r>
            <a:r>
              <a:rPr lang="en-US" b="0" i="0" dirty="0">
                <a:solidFill>
                  <a:srgbClr val="000000"/>
                </a:solidFill>
                <a:effectLst/>
                <a:latin typeface="+mj-lt"/>
                <a:ea typeface="Calibri" panose="020F0502020204030204" pitchFamily="34" charset="0"/>
                <a:cs typeface="Calibri" panose="020F0502020204030204" pitchFamily="34" charset="0"/>
              </a:rPr>
              <a:t>screenshot</a:t>
            </a:r>
            <a:r>
              <a:rPr lang="en-US" b="0" i="0">
                <a:solidFill>
                  <a:srgbClr val="000000"/>
                </a:solidFill>
                <a:effectLst/>
                <a:latin typeface="+mj-lt"/>
                <a:ea typeface="Calibri" panose="020F0502020204030204" pitchFamily="34" charset="0"/>
                <a:cs typeface="Calibri" panose="020F0502020204030204" pitchFamily="34" charset="0"/>
              </a:rPr>
              <a:t> on the right shows Sourcing, Contracts and Procurement. </a:t>
            </a:r>
          </a:p>
          <a:p>
            <a:pPr rtl="0" fontAlgn="base"/>
            <a:endParaRPr lang="en-US">
              <a:solidFill>
                <a:srgbClr val="000000"/>
              </a:solidFill>
              <a:latin typeface="+mj-lt"/>
              <a:ea typeface="Calibri" panose="020F0502020204030204" pitchFamily="34" charset="0"/>
              <a:cs typeface="Calibri" panose="020F0502020204030204" pitchFamily="34" charset="0"/>
            </a:endParaRPr>
          </a:p>
          <a:p>
            <a:pPr rtl="0" fontAlgn="base"/>
            <a:r>
              <a:rPr lang="en-US">
                <a:solidFill>
                  <a:srgbClr val="000000"/>
                </a:solidFill>
                <a:latin typeface="+mj-lt"/>
                <a:ea typeface="Calibri" panose="020F0502020204030204" pitchFamily="34" charset="0"/>
                <a:cs typeface="Calibri" panose="020F0502020204030204" pitchFamily="34" charset="0"/>
              </a:rPr>
              <a:t>This is because we are in the “Parent” realm. To find Requisitions, catalogs, and other buying related menu options users need to switch to the “Child” realm.</a:t>
            </a:r>
            <a:endParaRPr lang="en-US" b="0" i="0">
              <a:solidFill>
                <a:srgbClr val="000000"/>
              </a:solidFill>
              <a:effectLst/>
              <a:latin typeface="+mj-lt"/>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9E116B9-EEFA-7C61-CE90-08C4615D40A3}"/>
              </a:ext>
            </a:extLst>
          </p:cNvPr>
          <p:cNvPicPr>
            <a:picLocks noChangeAspect="1"/>
          </p:cNvPicPr>
          <p:nvPr/>
        </p:nvPicPr>
        <p:blipFill>
          <a:blip r:embed="rId3"/>
          <a:stretch>
            <a:fillRect/>
          </a:stretch>
        </p:blipFill>
        <p:spPr>
          <a:xfrm>
            <a:off x="4189615" y="1838742"/>
            <a:ext cx="7861764" cy="1361535"/>
          </a:xfrm>
          <a:prstGeom prst="rect">
            <a:avLst/>
          </a:prstGeom>
          <a:ln w="9525">
            <a:solidFill>
              <a:schemeClr val="tx1"/>
            </a:solidFill>
          </a:ln>
        </p:spPr>
      </p:pic>
      <p:sp>
        <p:nvSpPr>
          <p:cNvPr id="9" name="Rectangle 8">
            <a:extLst>
              <a:ext uri="{FF2B5EF4-FFF2-40B4-BE49-F238E27FC236}">
                <a16:creationId xmlns:a16="http://schemas.microsoft.com/office/drawing/2014/main" id="{31AE896D-4302-CD4A-7911-C6FC79EC60D8}"/>
              </a:ext>
            </a:extLst>
          </p:cNvPr>
          <p:cNvSpPr/>
          <p:nvPr/>
        </p:nvSpPr>
        <p:spPr bwMode="gray">
          <a:xfrm>
            <a:off x="10991655" y="2026763"/>
            <a:ext cx="916564" cy="50624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A7AD3FFD-6E74-42DA-E592-9771B5FE04F8}"/>
              </a:ext>
            </a:extLst>
          </p:cNvPr>
          <p:cNvSpPr txBox="1"/>
          <p:nvPr/>
        </p:nvSpPr>
        <p:spPr>
          <a:xfrm>
            <a:off x="392145" y="4475183"/>
            <a:ext cx="4990560" cy="1661993"/>
          </a:xfrm>
          <a:prstGeom prst="rect">
            <a:avLst/>
          </a:prstGeom>
          <a:noFill/>
        </p:spPr>
        <p:txBody>
          <a:bodyPr wrap="square" lIns="0" tIns="0" rIns="0" bIns="0" rtlCol="0" anchor="t">
            <a:spAutoFit/>
          </a:bodyPr>
          <a:lstStyle/>
          <a:p>
            <a:pPr fontAlgn="base"/>
            <a:r>
              <a:rPr lang="en-US">
                <a:solidFill>
                  <a:srgbClr val="000000"/>
                </a:solidFill>
                <a:latin typeface="+mj-lt"/>
                <a:cs typeface="Calibri"/>
              </a:rPr>
              <a:t>Click on the “Site” icon that looks like a globe with an arrow going around.  </a:t>
            </a:r>
            <a:endParaRPr lang="en-US">
              <a:solidFill>
                <a:srgbClr val="000000"/>
              </a:solidFill>
              <a:latin typeface="+mj-lt"/>
              <a:cs typeface="Calibri" panose="020F0502020204030204" pitchFamily="34" charset="0"/>
            </a:endParaRPr>
          </a:p>
          <a:p>
            <a:pPr rtl="0" fontAlgn="base"/>
            <a:endParaRPr lang="en-US">
              <a:solidFill>
                <a:srgbClr val="000000"/>
              </a:solidFill>
              <a:latin typeface="+mj-lt"/>
              <a:cs typeface="Calibri" panose="020F0502020204030204" pitchFamily="34" charset="0"/>
            </a:endParaRPr>
          </a:p>
          <a:p>
            <a:pPr fontAlgn="base"/>
            <a:r>
              <a:rPr lang="en-US">
                <a:solidFill>
                  <a:srgbClr val="000000"/>
                </a:solidFill>
                <a:latin typeface="+mj-lt"/>
                <a:cs typeface="Calibri"/>
              </a:rPr>
              <a:t>Next, click on the site titled “LAUSD-C1”.  We can identify that this is the “Child” realm by looking for the “–C1” indicating Child realm 1. </a:t>
            </a:r>
            <a:endParaRPr lang="en-US" b="0" i="0">
              <a:solidFill>
                <a:srgbClr val="000000"/>
              </a:solidFill>
              <a:effectLst/>
              <a:latin typeface="+mj-lt"/>
              <a:cs typeface="Calibri" panose="020F0502020204030204" pitchFamily="34" charset="0"/>
            </a:endParaRPr>
          </a:p>
        </p:txBody>
      </p:sp>
      <p:sp>
        <p:nvSpPr>
          <p:cNvPr id="2" name="Rectangle 1">
            <a:extLst>
              <a:ext uri="{FF2B5EF4-FFF2-40B4-BE49-F238E27FC236}">
                <a16:creationId xmlns:a16="http://schemas.microsoft.com/office/drawing/2014/main" id="{CB7F6E1D-FF8D-5699-3308-3EBA3F3AB3A3}"/>
              </a:ext>
            </a:extLst>
          </p:cNvPr>
          <p:cNvSpPr/>
          <p:nvPr/>
        </p:nvSpPr>
        <p:spPr bwMode="gray">
          <a:xfrm>
            <a:off x="4279769" y="2533004"/>
            <a:ext cx="4107486" cy="34979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924509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54269-1075-F649-3DDF-7FD80963970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E0B0416-8F4F-0D19-A326-036B373A3DAF}"/>
              </a:ext>
            </a:extLst>
          </p:cNvPr>
          <p:cNvSpPr>
            <a:spLocks noGrp="1"/>
          </p:cNvSpPr>
          <p:nvPr>
            <p:ph type="body" sz="quarter" idx="14"/>
          </p:nvPr>
        </p:nvSpPr>
        <p:spPr>
          <a:xfrm>
            <a:off x="384814" y="2632890"/>
            <a:ext cx="7861739" cy="997196"/>
          </a:xfrm>
        </p:spPr>
        <p:txBody>
          <a:bodyPr/>
          <a:lstStyle/>
          <a:p>
            <a:r>
              <a:rPr lang="en-US" dirty="0">
                <a:solidFill>
                  <a:schemeClr val="accent5"/>
                </a:solidFill>
                <a:ea typeface="+mn-lt"/>
                <a:cs typeface="+mn-lt"/>
                <a:sym typeface="+mn-lt"/>
              </a:rPr>
              <a:t>Publish the Contract Workspace</a:t>
            </a:r>
            <a:endParaRPr lang="en-US" dirty="0">
              <a:solidFill>
                <a:schemeClr val="accent5"/>
              </a:solidFill>
            </a:endParaRPr>
          </a:p>
        </p:txBody>
      </p:sp>
    </p:spTree>
    <p:extLst>
      <p:ext uri="{BB962C8B-B14F-4D97-AF65-F5344CB8AC3E}">
        <p14:creationId xmlns:p14="http://schemas.microsoft.com/office/powerpoint/2010/main" val="2108185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24530" y="411466"/>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257534" y="3173525"/>
            <a:ext cx="2282276" cy="286232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Once the Contract Compliance Terms document has been approved, it’s time to publish the Contract.</a:t>
            </a:r>
          </a:p>
          <a:p>
            <a:endParaRPr lang="en-US" dirty="0">
              <a:ea typeface="Calibri" panose="020F0502020204030204" pitchFamily="34" charset="0"/>
              <a:cs typeface="Times New Roman" panose="02020603050405020304" pitchFamily="18" charset="0"/>
            </a:endParaRPr>
          </a:p>
          <a:p>
            <a:r>
              <a:rPr lang="en-US" sz="1800" dirty="0">
                <a:effectLst/>
                <a:ea typeface="Calibri" panose="020F0502020204030204" pitchFamily="34" charset="0"/>
                <a:cs typeface="Times New Roman" panose="02020603050405020304" pitchFamily="18" charset="0"/>
              </a:rPr>
              <a:t>Click </a:t>
            </a:r>
            <a:r>
              <a:rPr lang="en-US" sz="1800" b="1" dirty="0">
                <a:effectLst/>
                <a:ea typeface="Calibri" panose="020F0502020204030204" pitchFamily="34" charset="0"/>
                <a:cs typeface="Times New Roman" panose="02020603050405020304" pitchFamily="18" charset="0"/>
              </a:rPr>
              <a:t>Publish Contract </a:t>
            </a:r>
            <a:r>
              <a:rPr lang="en-US" sz="1800" dirty="0">
                <a:effectLst/>
                <a:ea typeface="Calibri" panose="020F0502020204030204" pitchFamily="34" charset="0"/>
                <a:cs typeface="Times New Roman" panose="02020603050405020304" pitchFamily="18" charset="0"/>
              </a:rPr>
              <a:t>task and mark it complete.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8324724-15EF-2AA5-CA28-0B5EB86CEF28}"/>
              </a:ext>
            </a:extLst>
          </p:cNvPr>
          <p:cNvGrpSpPr/>
          <p:nvPr/>
        </p:nvGrpSpPr>
        <p:grpSpPr>
          <a:xfrm>
            <a:off x="2539810" y="1153657"/>
            <a:ext cx="9391481" cy="5134337"/>
            <a:chOff x="260797" y="1161853"/>
            <a:chExt cx="11667231" cy="6378493"/>
          </a:xfrm>
        </p:grpSpPr>
        <p:pic>
          <p:nvPicPr>
            <p:cNvPr id="6" name="Picture 5">
              <a:extLst>
                <a:ext uri="{FF2B5EF4-FFF2-40B4-BE49-F238E27FC236}">
                  <a16:creationId xmlns:a16="http://schemas.microsoft.com/office/drawing/2014/main" id="{22275C6F-4476-D172-5110-69723A03E170}"/>
                </a:ext>
              </a:extLst>
            </p:cNvPr>
            <p:cNvPicPr>
              <a:picLocks noChangeAspect="1"/>
            </p:cNvPicPr>
            <p:nvPr/>
          </p:nvPicPr>
          <p:blipFill>
            <a:blip r:embed="rId3"/>
            <a:stretch>
              <a:fillRect/>
            </a:stretch>
          </p:blipFill>
          <p:spPr>
            <a:xfrm>
              <a:off x="260797" y="1161853"/>
              <a:ext cx="11667231" cy="4534293"/>
            </a:xfrm>
            <a:prstGeom prst="rect">
              <a:avLst/>
            </a:prstGeom>
          </p:spPr>
        </p:pic>
        <p:pic>
          <p:nvPicPr>
            <p:cNvPr id="8" name="Picture 7">
              <a:extLst>
                <a:ext uri="{FF2B5EF4-FFF2-40B4-BE49-F238E27FC236}">
                  <a16:creationId xmlns:a16="http://schemas.microsoft.com/office/drawing/2014/main" id="{FACA0C2E-D660-F27B-1139-372B20D34549}"/>
                </a:ext>
              </a:extLst>
            </p:cNvPr>
            <p:cNvPicPr>
              <a:picLocks noChangeAspect="1"/>
            </p:cNvPicPr>
            <p:nvPr/>
          </p:nvPicPr>
          <p:blipFill>
            <a:blip r:embed="rId4"/>
            <a:stretch>
              <a:fillRect/>
            </a:stretch>
          </p:blipFill>
          <p:spPr>
            <a:xfrm>
              <a:off x="1206486" y="5696146"/>
              <a:ext cx="1653683" cy="1844200"/>
            </a:xfrm>
            <a:prstGeom prst="rect">
              <a:avLst/>
            </a:prstGeom>
          </p:spPr>
        </p:pic>
      </p:grpSp>
      <p:sp>
        <p:nvSpPr>
          <p:cNvPr id="10" name="Rectangle 9">
            <a:extLst>
              <a:ext uri="{FF2B5EF4-FFF2-40B4-BE49-F238E27FC236}">
                <a16:creationId xmlns:a16="http://schemas.microsoft.com/office/drawing/2014/main" id="{AE71A6B2-2877-FB5B-64FD-1D76E5907058}"/>
              </a:ext>
            </a:extLst>
          </p:cNvPr>
          <p:cNvSpPr/>
          <p:nvPr/>
        </p:nvSpPr>
        <p:spPr bwMode="gray">
          <a:xfrm>
            <a:off x="2995341" y="4529666"/>
            <a:ext cx="1331124" cy="27384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722AB333-2AF3-3FCC-0E3D-56CB7BCDDA29}"/>
              </a:ext>
            </a:extLst>
          </p:cNvPr>
          <p:cNvSpPr/>
          <p:nvPr/>
        </p:nvSpPr>
        <p:spPr bwMode="gray">
          <a:xfrm>
            <a:off x="3395133" y="5858934"/>
            <a:ext cx="956733" cy="19384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360663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24530" y="459045"/>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124530" y="1731538"/>
            <a:ext cx="4038477" cy="1477328"/>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Scroll down to the Contract Attributes section on the Contract Overview tab.</a:t>
            </a:r>
          </a:p>
          <a:p>
            <a:endParaRPr lang="en-US" sz="1800" dirty="0">
              <a:effectLst/>
              <a:ea typeface="Calibri" panose="020F0502020204030204" pitchFamily="34" charset="0"/>
              <a:cs typeface="Times New Roman" panose="02020603050405020304" pitchFamily="18" charset="0"/>
            </a:endParaRPr>
          </a:p>
          <a:p>
            <a:r>
              <a:rPr lang="en-US" sz="1800" dirty="0">
                <a:effectLst/>
                <a:ea typeface="Calibri" panose="020F0502020204030204" pitchFamily="34" charset="0"/>
                <a:cs typeface="Times New Roman" panose="02020603050405020304" pitchFamily="18" charset="0"/>
              </a:rPr>
              <a:t>Click Actions, and then click </a:t>
            </a:r>
            <a:r>
              <a:rPr lang="en-US" sz="1800" b="1" dirty="0">
                <a:effectLst/>
                <a:ea typeface="Calibri" panose="020F0502020204030204" pitchFamily="34" charset="0"/>
                <a:cs typeface="Times New Roman" panose="02020603050405020304" pitchFamily="18" charset="0"/>
              </a:rPr>
              <a:t>Publish</a:t>
            </a:r>
            <a:r>
              <a:rPr lang="en-US" sz="1800" dirty="0">
                <a:effectLst/>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B7EFDAC-4E2D-40B3-0C37-26E3EABAA4A5}"/>
              </a:ext>
            </a:extLst>
          </p:cNvPr>
          <p:cNvPicPr>
            <a:picLocks noChangeAspect="1"/>
          </p:cNvPicPr>
          <p:nvPr/>
        </p:nvPicPr>
        <p:blipFill>
          <a:blip r:embed="rId3"/>
          <a:stretch>
            <a:fillRect/>
          </a:stretch>
        </p:blipFill>
        <p:spPr>
          <a:xfrm>
            <a:off x="4569849" y="1398756"/>
            <a:ext cx="6911939" cy="4343776"/>
          </a:xfrm>
          <a:prstGeom prst="rect">
            <a:avLst/>
          </a:prstGeom>
        </p:spPr>
      </p:pic>
      <p:sp>
        <p:nvSpPr>
          <p:cNvPr id="7" name="Rectangle 6">
            <a:extLst>
              <a:ext uri="{FF2B5EF4-FFF2-40B4-BE49-F238E27FC236}">
                <a16:creationId xmlns:a16="http://schemas.microsoft.com/office/drawing/2014/main" id="{EBEDB58B-2959-0826-8F6C-CD775E9AF763}"/>
              </a:ext>
            </a:extLst>
          </p:cNvPr>
          <p:cNvSpPr/>
          <p:nvPr/>
        </p:nvSpPr>
        <p:spPr bwMode="gray">
          <a:xfrm>
            <a:off x="7018867" y="2937933"/>
            <a:ext cx="829733" cy="423334"/>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97C326A8-0F0F-303E-6012-057E994BF48B}"/>
              </a:ext>
            </a:extLst>
          </p:cNvPr>
          <p:cNvSpPr/>
          <p:nvPr/>
        </p:nvSpPr>
        <p:spPr bwMode="gray">
          <a:xfrm>
            <a:off x="9548541" y="2396067"/>
            <a:ext cx="814659" cy="27384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6851374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500835"/>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178696" y="1398757"/>
            <a:ext cx="3551588" cy="1200329"/>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The Contract Compliance </a:t>
            </a:r>
            <a:r>
              <a:rPr lang="en-US" dirty="0">
                <a:ea typeface="Calibri" panose="020F0502020204030204" pitchFamily="34" charset="0"/>
                <a:cs typeface="Times New Roman" panose="02020603050405020304" pitchFamily="18" charset="0"/>
              </a:rPr>
              <a:t>T</a:t>
            </a:r>
            <a:r>
              <a:rPr lang="en-US" sz="1800" dirty="0">
                <a:effectLst/>
                <a:ea typeface="Calibri" panose="020F0502020204030204" pitchFamily="34" charset="0"/>
                <a:cs typeface="Times New Roman" panose="02020603050405020304" pitchFamily="18" charset="0"/>
              </a:rPr>
              <a:t>erms document will open.  Review the entire document and then click </a:t>
            </a:r>
            <a:r>
              <a:rPr lang="en-US" sz="1800" b="1" dirty="0">
                <a:effectLst/>
                <a:ea typeface="Calibri" panose="020F0502020204030204" pitchFamily="34" charset="0"/>
                <a:cs typeface="Times New Roman" panose="02020603050405020304" pitchFamily="18" charset="0"/>
              </a:rPr>
              <a:t>Submit</a:t>
            </a:r>
            <a:r>
              <a:rPr lang="en-US" sz="1800" dirty="0">
                <a:effectLst/>
                <a:ea typeface="Calibri" panose="020F0502020204030204" pitchFamily="34" charset="0"/>
                <a:cs typeface="Times New Roman" panose="02020603050405020304" pitchFamily="18" charset="0"/>
              </a:rPr>
              <a:t>.</a:t>
            </a:r>
            <a:endParaRPr lang="en-US"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A1B94BD-DBE7-FC41-AF3D-3F5DA4081615}"/>
              </a:ext>
            </a:extLst>
          </p:cNvPr>
          <p:cNvPicPr>
            <a:picLocks noChangeAspect="1"/>
          </p:cNvPicPr>
          <p:nvPr/>
        </p:nvPicPr>
        <p:blipFill>
          <a:blip r:embed="rId3"/>
          <a:stretch>
            <a:fillRect/>
          </a:stretch>
        </p:blipFill>
        <p:spPr>
          <a:xfrm>
            <a:off x="4417621" y="1310837"/>
            <a:ext cx="7487235" cy="5283397"/>
          </a:xfrm>
          <a:prstGeom prst="rect">
            <a:avLst/>
          </a:prstGeom>
          <a:ln>
            <a:solidFill>
              <a:schemeClr val="tx1"/>
            </a:solidFill>
          </a:ln>
        </p:spPr>
      </p:pic>
      <p:sp>
        <p:nvSpPr>
          <p:cNvPr id="2" name="Rectangle 1">
            <a:extLst>
              <a:ext uri="{FF2B5EF4-FFF2-40B4-BE49-F238E27FC236}">
                <a16:creationId xmlns:a16="http://schemas.microsoft.com/office/drawing/2014/main" id="{66F6B7C5-333A-78E2-27E4-613C9DFF9E09}"/>
              </a:ext>
            </a:extLst>
          </p:cNvPr>
          <p:cNvSpPr/>
          <p:nvPr/>
        </p:nvSpPr>
        <p:spPr bwMode="gray">
          <a:xfrm>
            <a:off x="10219266" y="1300661"/>
            <a:ext cx="815564" cy="24027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521387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57781" y="343136"/>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557274" y="1398757"/>
            <a:ext cx="3551588" cy="923330"/>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The contract is </a:t>
            </a:r>
            <a:r>
              <a:rPr lang="en-US" b="1" dirty="0">
                <a:ea typeface="Calibri" panose="020F0502020204030204" pitchFamily="34" charset="0"/>
                <a:cs typeface="Times New Roman" panose="02020603050405020304" pitchFamily="18" charset="0"/>
              </a:rPr>
              <a:t>P</a:t>
            </a:r>
            <a:r>
              <a:rPr lang="en-US" sz="1800" b="1" dirty="0">
                <a:effectLst/>
                <a:ea typeface="Calibri" panose="020F0502020204030204" pitchFamily="34" charset="0"/>
                <a:cs typeface="Times New Roman" panose="02020603050405020304" pitchFamily="18" charset="0"/>
              </a:rPr>
              <a:t>ublished</a:t>
            </a:r>
            <a:r>
              <a:rPr lang="en-US" sz="1800" dirty="0">
                <a:effectLst/>
                <a:ea typeface="Calibri" panose="020F0502020204030204" pitchFamily="34" charset="0"/>
                <a:cs typeface="Times New Roman" panose="02020603050405020304" pitchFamily="18" charset="0"/>
              </a:rPr>
              <a:t>, and Requisitions can be applied to this contract.</a:t>
            </a:r>
            <a:endParaRPr lang="en-US" dirty="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A0CC73C-58BC-692C-0650-56272E833FC6}"/>
              </a:ext>
            </a:extLst>
          </p:cNvPr>
          <p:cNvPicPr>
            <a:picLocks noChangeAspect="1"/>
          </p:cNvPicPr>
          <p:nvPr/>
        </p:nvPicPr>
        <p:blipFill>
          <a:blip r:embed="rId3"/>
          <a:stretch>
            <a:fillRect/>
          </a:stretch>
        </p:blipFill>
        <p:spPr>
          <a:xfrm>
            <a:off x="4438997" y="1311699"/>
            <a:ext cx="7192554" cy="4926166"/>
          </a:xfrm>
          <a:prstGeom prst="rect">
            <a:avLst/>
          </a:prstGeom>
          <a:ln>
            <a:solidFill>
              <a:schemeClr val="tx1"/>
            </a:solidFill>
          </a:ln>
        </p:spPr>
      </p:pic>
      <p:sp>
        <p:nvSpPr>
          <p:cNvPr id="3" name="Rectangle 2">
            <a:extLst>
              <a:ext uri="{FF2B5EF4-FFF2-40B4-BE49-F238E27FC236}">
                <a16:creationId xmlns:a16="http://schemas.microsoft.com/office/drawing/2014/main" id="{27586DF3-7C36-0FD4-7007-86D04EC6405B}"/>
              </a:ext>
            </a:extLst>
          </p:cNvPr>
          <p:cNvSpPr/>
          <p:nvPr/>
        </p:nvSpPr>
        <p:spPr bwMode="gray">
          <a:xfrm>
            <a:off x="6429550" y="2772590"/>
            <a:ext cx="1586668" cy="19619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995599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5CE0E-14EB-C23A-6C0A-B0A7B6C2400F}"/>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18D31C1C-06E8-E5B9-55CF-D1014862F54A}"/>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7329430F-1C6C-77DA-9EA0-8EBC5017CA7F}"/>
              </a:ext>
            </a:extLst>
          </p:cNvPr>
          <p:cNvSpPr txBox="1"/>
          <p:nvPr/>
        </p:nvSpPr>
        <p:spPr>
          <a:xfrm>
            <a:off x="464000" y="1511371"/>
            <a:ext cx="11075630" cy="2492990"/>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cs typeface="Calibri"/>
              </a:rPr>
              <a:t>User must complete all required tasks in the Contract Workspace task list before Publishing the contract.</a:t>
            </a:r>
          </a:p>
          <a:p>
            <a:pPr marL="457200" indent="-457200">
              <a:spcBef>
                <a:spcPts val="1200"/>
              </a:spcBef>
              <a:buFont typeface="Arial"/>
              <a:buChar char="•"/>
            </a:pPr>
            <a:r>
              <a:rPr lang="en-US" dirty="0">
                <a:cs typeface="Calibri"/>
              </a:rPr>
              <a:t>If the Contract effective date is in the future, the status will not change to Published until the start date of the contract</a:t>
            </a:r>
          </a:p>
          <a:p>
            <a:pPr marL="457200" indent="-457200">
              <a:spcBef>
                <a:spcPts val="1200"/>
              </a:spcBef>
              <a:buFont typeface="Arial"/>
              <a:buChar char="•"/>
            </a:pPr>
            <a:r>
              <a:rPr lang="en-US" dirty="0">
                <a:cs typeface="Calibri"/>
              </a:rPr>
              <a:t>Any changes to the contract will require an Amendment</a:t>
            </a:r>
            <a:endParaRPr lang="en-US" dirty="0">
              <a:cs typeface="Arial"/>
            </a:endParaRPr>
          </a:p>
          <a:p>
            <a:pPr marL="457200" indent="-457200">
              <a:spcBef>
                <a:spcPts val="1200"/>
              </a:spcBef>
              <a:buFont typeface="Arial"/>
              <a:buChar char="•"/>
            </a:pPr>
            <a:endParaRPr lang="en-US" dirty="0">
              <a:cs typeface="Calibri"/>
            </a:endParaRPr>
          </a:p>
        </p:txBody>
      </p:sp>
    </p:spTree>
    <p:extLst>
      <p:ext uri="{BB962C8B-B14F-4D97-AF65-F5344CB8AC3E}">
        <p14:creationId xmlns:p14="http://schemas.microsoft.com/office/powerpoint/2010/main" val="22070114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9CED-28B3-6218-8559-1AC803947DB6}"/>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091C2960-5A53-2343-3441-0322D046D8EB}"/>
              </a:ext>
            </a:extLst>
          </p:cNvPr>
          <p:cNvSpPr txBox="1"/>
          <p:nvPr/>
        </p:nvSpPr>
        <p:spPr>
          <a:xfrm>
            <a:off x="1136287" y="3620466"/>
            <a:ext cx="2980308"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True</a:t>
            </a:r>
            <a:endParaRPr lang="en-US" sz="160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AC971500-6F31-2D33-A91D-F3665D0607E9}"/>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CEAC9087-790F-4CAA-D686-478B0928F7D1}"/>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12BCB06-33EF-3AD4-640A-BEC025386CD1}"/>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787AA129-E807-A3DD-8F5B-305BB1EC7FE9}"/>
              </a:ext>
            </a:extLst>
          </p:cNvPr>
          <p:cNvSpPr/>
          <p:nvPr/>
        </p:nvSpPr>
        <p:spPr>
          <a:xfrm>
            <a:off x="911226" y="366913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73B3871D-B8E5-B8DC-5713-7961FD4E2F33}"/>
              </a:ext>
            </a:extLst>
          </p:cNvPr>
          <p:cNvSpPr txBox="1"/>
          <p:nvPr/>
        </p:nvSpPr>
        <p:spPr>
          <a:xfrm>
            <a:off x="767075" y="1889556"/>
            <a:ext cx="8162565" cy="1846627"/>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True or False</a:t>
            </a:r>
            <a:r>
              <a:rPr lang="en-US" sz="1600" dirty="0">
                <a:latin typeface="Verdana"/>
                <a:ea typeface="Verdana"/>
                <a:cs typeface="Calibri"/>
              </a:rPr>
              <a:t>:</a:t>
            </a:r>
          </a:p>
          <a:p>
            <a:r>
              <a:rPr lang="en-US" sz="2000" dirty="0"/>
              <a:t>The Contract MUST be published to apply Purchase Orders against the Contract. </a:t>
            </a:r>
          </a:p>
          <a:p>
            <a:endParaRPr lang="en-US" sz="2000" dirty="0"/>
          </a:p>
          <a:p>
            <a:pPr lvl="1"/>
            <a:endParaRPr lang="en-US" sz="2800" dirty="0"/>
          </a:p>
        </p:txBody>
      </p:sp>
      <p:sp>
        <p:nvSpPr>
          <p:cNvPr id="11" name="Title 10">
            <a:extLst>
              <a:ext uri="{FF2B5EF4-FFF2-40B4-BE49-F238E27FC236}">
                <a16:creationId xmlns:a16="http://schemas.microsoft.com/office/drawing/2014/main" id="{CE974EEA-A9FF-58B3-927E-937E9B1671E7}"/>
              </a:ext>
            </a:extLst>
          </p:cNvPr>
          <p:cNvSpPr>
            <a:spLocks noGrp="1"/>
          </p:cNvSpPr>
          <p:nvPr>
            <p:ph type="title"/>
          </p:nvPr>
        </p:nvSpPr>
        <p:spPr>
          <a:xfrm>
            <a:off x="24999" y="298326"/>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CB7076EA-BB7D-7CE3-B498-3427D06DF86B}"/>
              </a:ext>
            </a:extLst>
          </p:cNvPr>
          <p:cNvSpPr txBox="1"/>
          <p:nvPr/>
        </p:nvSpPr>
        <p:spPr>
          <a:xfrm>
            <a:off x="1159492" y="4454220"/>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False</a:t>
            </a:r>
            <a:endParaRPr lang="en-US" sz="2133"/>
          </a:p>
        </p:txBody>
      </p:sp>
      <p:sp>
        <p:nvSpPr>
          <p:cNvPr id="5" name="Oval 4">
            <a:extLst>
              <a:ext uri="{FF2B5EF4-FFF2-40B4-BE49-F238E27FC236}">
                <a16:creationId xmlns:a16="http://schemas.microsoft.com/office/drawing/2014/main" id="{DBBCBAD0-566A-5070-533A-82C4020F9879}"/>
              </a:ext>
            </a:extLst>
          </p:cNvPr>
          <p:cNvSpPr/>
          <p:nvPr/>
        </p:nvSpPr>
        <p:spPr>
          <a:xfrm>
            <a:off x="912396" y="4507283"/>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CD9EE6E8-02A7-FE6E-0466-8F785EE58162}"/>
              </a:ext>
            </a:extLst>
          </p:cNvPr>
          <p:cNvSpPr/>
          <p:nvPr/>
        </p:nvSpPr>
        <p:spPr>
          <a:xfrm>
            <a:off x="915755" y="3673063"/>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15BD21B0-8309-DCDB-F63D-CE8AA1B0A65E}"/>
              </a:ext>
            </a:extLst>
          </p:cNvPr>
          <p:cNvSpPr txBox="1"/>
          <p:nvPr/>
        </p:nvSpPr>
        <p:spPr>
          <a:xfrm>
            <a:off x="5879410" y="5859160"/>
            <a:ext cx="4580090" cy="369332"/>
          </a:xfrm>
          <a:prstGeom prst="rect">
            <a:avLst/>
          </a:prstGeom>
          <a:noFill/>
        </p:spPr>
        <p:txBody>
          <a:bodyPr wrap="square" rtlCol="0">
            <a:spAutoFit/>
          </a:bodyPr>
          <a:lstStyle/>
          <a:p>
            <a:r>
              <a:rPr lang="en-US" dirty="0"/>
              <a:t>Animate to show the correct answer</a:t>
            </a:r>
          </a:p>
        </p:txBody>
      </p:sp>
    </p:spTree>
    <p:extLst>
      <p:ext uri="{BB962C8B-B14F-4D97-AF65-F5344CB8AC3E}">
        <p14:creationId xmlns:p14="http://schemas.microsoft.com/office/powerpoint/2010/main" val="129991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84814" y="2632890"/>
            <a:ext cx="7861739" cy="997196"/>
          </a:xfrm>
        </p:spPr>
        <p:txBody>
          <a:bodyPr/>
          <a:lstStyle/>
          <a:p>
            <a:r>
              <a:rPr lang="en-US" dirty="0">
                <a:solidFill>
                  <a:schemeClr val="accent5"/>
                </a:solidFill>
                <a:ea typeface="+mn-lt"/>
                <a:cs typeface="+mn-lt"/>
                <a:sym typeface="+mn-lt"/>
              </a:rPr>
              <a:t>Create a Sub-Agreement</a:t>
            </a:r>
            <a:endParaRPr lang="en-US" dirty="0">
              <a:solidFill>
                <a:schemeClr val="accent5"/>
              </a:solidFill>
            </a:endParaRPr>
          </a:p>
        </p:txBody>
      </p:sp>
    </p:spTree>
    <p:extLst>
      <p:ext uri="{BB962C8B-B14F-4D97-AF65-F5344CB8AC3E}">
        <p14:creationId xmlns:p14="http://schemas.microsoft.com/office/powerpoint/2010/main" val="3739460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911FE-11C7-BF18-C3A4-22CBC75F3774}"/>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B7534327-0EDF-FA9A-1F59-1EA486D45DFF}"/>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24A3AE93-5192-A013-3818-5FB18B0FBD91}"/>
              </a:ext>
            </a:extLst>
          </p:cNvPr>
          <p:cNvSpPr txBox="1"/>
          <p:nvPr/>
        </p:nvSpPr>
        <p:spPr>
          <a:xfrm>
            <a:off x="571511" y="1357032"/>
            <a:ext cx="5114913" cy="369332"/>
          </a:xfrm>
          <a:prstGeom prst="rect">
            <a:avLst/>
          </a:prstGeom>
          <a:noFill/>
        </p:spPr>
        <p:txBody>
          <a:bodyPr wrap="square">
            <a:spAutoFit/>
          </a:bodyPr>
          <a:lstStyle/>
          <a:p>
            <a:pPr algn="just"/>
            <a:r>
              <a:rPr lang="en-US" sz="1800" dirty="0">
                <a:effectLst/>
                <a:ea typeface="Calibri" panose="020F0502020204030204" pitchFamily="34" charset="0"/>
                <a:cs typeface="Times New Roman" panose="02020603050405020304" pitchFamily="18" charset="0"/>
              </a:rPr>
              <a:t>Create a “Contract Workspace (Procurement).”</a:t>
            </a:r>
            <a:endParaRPr lang="en-US" dirty="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E967663-3CF7-CFC1-3E04-C45E4EF23A92}"/>
              </a:ext>
            </a:extLst>
          </p:cNvPr>
          <p:cNvPicPr>
            <a:picLocks noChangeAspect="1"/>
          </p:cNvPicPr>
          <p:nvPr/>
        </p:nvPicPr>
        <p:blipFill>
          <a:blip r:embed="rId3"/>
          <a:stretch>
            <a:fillRect/>
          </a:stretch>
        </p:blipFill>
        <p:spPr>
          <a:xfrm>
            <a:off x="1891828" y="2001502"/>
            <a:ext cx="10015881" cy="4561409"/>
          </a:xfrm>
          <a:prstGeom prst="rect">
            <a:avLst/>
          </a:prstGeom>
        </p:spPr>
      </p:pic>
      <p:sp>
        <p:nvSpPr>
          <p:cNvPr id="7" name="Rectangle 6">
            <a:extLst>
              <a:ext uri="{FF2B5EF4-FFF2-40B4-BE49-F238E27FC236}">
                <a16:creationId xmlns:a16="http://schemas.microsoft.com/office/drawing/2014/main" id="{83573B91-BDF6-8D7E-0B9E-BF861AF50FE4}"/>
              </a:ext>
            </a:extLst>
          </p:cNvPr>
          <p:cNvSpPr/>
          <p:nvPr/>
        </p:nvSpPr>
        <p:spPr bwMode="gray">
          <a:xfrm>
            <a:off x="7533216" y="4189942"/>
            <a:ext cx="1676400" cy="24765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6287014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D6BA-9D73-D478-5539-5166559A0E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79E750-847B-0EAD-C620-3D25674C9B8C}"/>
              </a:ext>
            </a:extLst>
          </p:cNvPr>
          <p:cNvPicPr>
            <a:picLocks noChangeAspect="1"/>
          </p:cNvPicPr>
          <p:nvPr/>
        </p:nvPicPr>
        <p:blipFill>
          <a:blip r:embed="rId3"/>
          <a:stretch>
            <a:fillRect/>
          </a:stretch>
        </p:blipFill>
        <p:spPr>
          <a:xfrm>
            <a:off x="4260530" y="985837"/>
            <a:ext cx="7003075" cy="5781675"/>
          </a:xfrm>
          <a:prstGeom prst="rect">
            <a:avLst/>
          </a:prstGeom>
        </p:spPr>
      </p:pic>
      <p:sp>
        <p:nvSpPr>
          <p:cNvPr id="4" name="Title 7">
            <a:extLst>
              <a:ext uri="{FF2B5EF4-FFF2-40B4-BE49-F238E27FC236}">
                <a16:creationId xmlns:a16="http://schemas.microsoft.com/office/drawing/2014/main" id="{A977CFC1-A434-98F0-F443-BD6CFEFAB0C7}"/>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9D1D5508-E743-663D-12CD-56DA26B7E2F6}"/>
              </a:ext>
            </a:extLst>
          </p:cNvPr>
          <p:cNvSpPr txBox="1"/>
          <p:nvPr/>
        </p:nvSpPr>
        <p:spPr>
          <a:xfrm>
            <a:off x="723900" y="2273906"/>
            <a:ext cx="4543426" cy="646331"/>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Complete the Name, Description based on what you learned in the previous module.</a:t>
            </a:r>
            <a:endParaRPr lang="en-US" dirty="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7150CA1-120E-4E02-FD5D-7472A12F47A3}"/>
              </a:ext>
            </a:extLst>
          </p:cNvPr>
          <p:cNvSpPr/>
          <p:nvPr/>
        </p:nvSpPr>
        <p:spPr bwMode="gray">
          <a:xfrm>
            <a:off x="5143499" y="5500968"/>
            <a:ext cx="2600325" cy="37119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D12AFE7F-DE80-712B-83C0-9A6194679284}"/>
              </a:ext>
            </a:extLst>
          </p:cNvPr>
          <p:cNvSpPr/>
          <p:nvPr/>
        </p:nvSpPr>
        <p:spPr bwMode="gray">
          <a:xfrm>
            <a:off x="6181725" y="6343650"/>
            <a:ext cx="942976" cy="21926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86BC2D30-CF02-EDC6-7DED-B10EC483C424}"/>
              </a:ext>
            </a:extLst>
          </p:cNvPr>
          <p:cNvSpPr txBox="1"/>
          <p:nvPr/>
        </p:nvSpPr>
        <p:spPr>
          <a:xfrm>
            <a:off x="723900" y="5225832"/>
            <a:ext cx="4029076" cy="646331"/>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In the Hierarchical Type field, click ‘</a:t>
            </a:r>
            <a:r>
              <a:rPr lang="en-US" b="1" dirty="0">
                <a:ea typeface="Calibri" panose="020F0502020204030204" pitchFamily="34" charset="0"/>
                <a:cs typeface="Times New Roman" panose="02020603050405020304" pitchFamily="18" charset="0"/>
              </a:rPr>
              <a:t>Sub Agreement</a:t>
            </a:r>
            <a:r>
              <a:rPr lang="en-US" dirty="0">
                <a:ea typeface="Calibri" panose="020F0502020204030204" pitchFamily="34" charset="0"/>
                <a:cs typeface="Times New Roman" panose="02020603050405020304" pitchFamily="18" charset="0"/>
              </a:rPr>
              <a:t>’</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17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B2DC64-BCE6-7331-F932-A6A2CF36DAB3}"/>
              </a:ext>
            </a:extLst>
          </p:cNvPr>
          <p:cNvPicPr>
            <a:picLocks noChangeAspect="1"/>
          </p:cNvPicPr>
          <p:nvPr/>
        </p:nvPicPr>
        <p:blipFill>
          <a:blip r:embed="rId3"/>
          <a:stretch>
            <a:fillRect/>
          </a:stretch>
        </p:blipFill>
        <p:spPr>
          <a:xfrm>
            <a:off x="540062" y="1372207"/>
            <a:ext cx="11087100" cy="3162300"/>
          </a:xfrm>
          <a:prstGeom prst="rect">
            <a:avLst/>
          </a:prstGeom>
          <a:ln w="9525">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9" name="Rectangle 8">
            <a:extLst>
              <a:ext uri="{FF2B5EF4-FFF2-40B4-BE49-F238E27FC236}">
                <a16:creationId xmlns:a16="http://schemas.microsoft.com/office/drawing/2014/main" id="{31AE896D-4302-CD4A-7911-C6FC79EC60D8}"/>
              </a:ext>
            </a:extLst>
          </p:cNvPr>
          <p:cNvSpPr/>
          <p:nvPr/>
        </p:nvSpPr>
        <p:spPr bwMode="gray">
          <a:xfrm>
            <a:off x="10779169" y="2250485"/>
            <a:ext cx="717194" cy="2930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A7AD3FFD-6E74-42DA-E592-9771B5FE04F8}"/>
              </a:ext>
            </a:extLst>
          </p:cNvPr>
          <p:cNvSpPr txBox="1"/>
          <p:nvPr/>
        </p:nvSpPr>
        <p:spPr>
          <a:xfrm>
            <a:off x="540061" y="5208794"/>
            <a:ext cx="7280896" cy="276999"/>
          </a:xfrm>
          <a:prstGeom prst="rect">
            <a:avLst/>
          </a:prstGeom>
          <a:noFill/>
        </p:spPr>
        <p:txBody>
          <a:bodyPr wrap="square" lIns="0" tIns="0" rIns="0" bIns="0" rtlCol="0" anchor="t">
            <a:spAutoFit/>
          </a:bodyPr>
          <a:lstStyle/>
          <a:p>
            <a:pPr rtl="0" fontAlgn="base"/>
            <a:r>
              <a:rPr lang="en-US">
                <a:solidFill>
                  <a:srgbClr val="000000"/>
                </a:solidFill>
                <a:latin typeface="+mj-lt"/>
                <a:cs typeface="Calibri"/>
              </a:rPr>
              <a:t>From the Parent realm, click </a:t>
            </a:r>
            <a:r>
              <a:rPr lang="en-US" b="1">
                <a:solidFill>
                  <a:srgbClr val="000000"/>
                </a:solidFill>
                <a:latin typeface="+mj-lt"/>
                <a:cs typeface="Calibri"/>
              </a:rPr>
              <a:t>Create and then Contract Workspace.</a:t>
            </a:r>
            <a:endParaRPr lang="en-US" b="1" i="0">
              <a:solidFill>
                <a:srgbClr val="000000"/>
              </a:solidFill>
              <a:effectLst/>
              <a:latin typeface="+mj-lt"/>
              <a:cs typeface="Calibri" panose="020F0502020204030204" pitchFamily="34" charset="0"/>
            </a:endParaRPr>
          </a:p>
        </p:txBody>
      </p:sp>
      <p:sp>
        <p:nvSpPr>
          <p:cNvPr id="7" name="Rectangle 6">
            <a:extLst>
              <a:ext uri="{FF2B5EF4-FFF2-40B4-BE49-F238E27FC236}">
                <a16:creationId xmlns:a16="http://schemas.microsoft.com/office/drawing/2014/main" id="{3533524D-E98D-8EF4-D58D-C73CAFC5DE92}"/>
              </a:ext>
            </a:extLst>
          </p:cNvPr>
          <p:cNvSpPr/>
          <p:nvPr/>
        </p:nvSpPr>
        <p:spPr bwMode="gray">
          <a:xfrm>
            <a:off x="7494685" y="3303511"/>
            <a:ext cx="2059217" cy="2930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2600260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3EF54-7A42-149D-A125-FF85A2CF0B2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39D55B8-A0C6-E62C-90FF-4A100F9FFCA3}"/>
              </a:ext>
            </a:extLst>
          </p:cNvPr>
          <p:cNvPicPr>
            <a:picLocks noChangeAspect="1"/>
          </p:cNvPicPr>
          <p:nvPr/>
        </p:nvPicPr>
        <p:blipFill>
          <a:blip r:embed="rId3"/>
          <a:stretch>
            <a:fillRect/>
          </a:stretch>
        </p:blipFill>
        <p:spPr>
          <a:xfrm>
            <a:off x="3371410" y="1227645"/>
            <a:ext cx="8744827" cy="4682618"/>
          </a:xfrm>
          <a:prstGeom prst="rect">
            <a:avLst/>
          </a:prstGeom>
        </p:spPr>
      </p:pic>
      <p:sp>
        <p:nvSpPr>
          <p:cNvPr id="4" name="Title 7">
            <a:extLst>
              <a:ext uri="{FF2B5EF4-FFF2-40B4-BE49-F238E27FC236}">
                <a16:creationId xmlns:a16="http://schemas.microsoft.com/office/drawing/2014/main" id="{DB6F17A1-C475-AB34-6500-D2452D5FE0C5}"/>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53410F1C-A8F7-5D6C-54B6-95DDD05EDFFB}"/>
              </a:ext>
            </a:extLst>
          </p:cNvPr>
          <p:cNvSpPr txBox="1"/>
          <p:nvPr/>
        </p:nvSpPr>
        <p:spPr>
          <a:xfrm>
            <a:off x="749741" y="4086275"/>
            <a:ext cx="2647510" cy="1200329"/>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Because we selected ‘Sub Agreement’ there is a new field titled ‘Parent Agreement’</a:t>
            </a:r>
            <a:endParaRPr lang="en-US" dirty="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EE155EEF-5B6C-940D-8905-5200B744C2A1}"/>
              </a:ext>
            </a:extLst>
          </p:cNvPr>
          <p:cNvSpPr/>
          <p:nvPr/>
        </p:nvSpPr>
        <p:spPr bwMode="gray">
          <a:xfrm>
            <a:off x="8791574" y="4500843"/>
            <a:ext cx="3181351" cy="37119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0B8C8434-E091-F2F0-10FC-3E11AD790409}"/>
              </a:ext>
            </a:extLst>
          </p:cNvPr>
          <p:cNvSpPr/>
          <p:nvPr/>
        </p:nvSpPr>
        <p:spPr bwMode="gray">
          <a:xfrm>
            <a:off x="4152900" y="4819650"/>
            <a:ext cx="2228850" cy="29070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1889444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179AF-38ED-9611-98DB-3A991157AE2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3318EBF-DC52-3AFE-FC75-82D1EDA885D1}"/>
              </a:ext>
            </a:extLst>
          </p:cNvPr>
          <p:cNvPicPr>
            <a:picLocks noChangeAspect="1"/>
          </p:cNvPicPr>
          <p:nvPr/>
        </p:nvPicPr>
        <p:blipFill>
          <a:blip r:embed="rId3"/>
          <a:stretch>
            <a:fillRect/>
          </a:stretch>
        </p:blipFill>
        <p:spPr>
          <a:xfrm>
            <a:off x="618685" y="1322895"/>
            <a:ext cx="8744827" cy="4682618"/>
          </a:xfrm>
          <a:prstGeom prst="rect">
            <a:avLst/>
          </a:prstGeom>
        </p:spPr>
      </p:pic>
      <p:sp>
        <p:nvSpPr>
          <p:cNvPr id="4" name="Title 7">
            <a:extLst>
              <a:ext uri="{FF2B5EF4-FFF2-40B4-BE49-F238E27FC236}">
                <a16:creationId xmlns:a16="http://schemas.microsoft.com/office/drawing/2014/main" id="{37781DB2-4DEB-469D-4400-630FAEA31089}"/>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BEEF0DA5-12CC-E7DA-0C8E-86BBB690A0C0}"/>
              </a:ext>
            </a:extLst>
          </p:cNvPr>
          <p:cNvSpPr txBox="1"/>
          <p:nvPr/>
        </p:nvSpPr>
        <p:spPr>
          <a:xfrm>
            <a:off x="8992037" y="5183985"/>
            <a:ext cx="3057088" cy="1200329"/>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The Effective and Expiration dates should be within the term dates of the parent agreement.</a:t>
            </a:r>
            <a:endParaRPr lang="en-US" dirty="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66293CB1-AE8A-C4A5-3954-EFA3CBCDAEAE}"/>
              </a:ext>
            </a:extLst>
          </p:cNvPr>
          <p:cNvSpPr/>
          <p:nvPr/>
        </p:nvSpPr>
        <p:spPr bwMode="gray">
          <a:xfrm>
            <a:off x="6250693" y="5205600"/>
            <a:ext cx="2512307" cy="87135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964174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70A27-3500-309F-9B1B-79B4BA15769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71F9B53-3416-F997-1DAB-990396092C6B}"/>
              </a:ext>
            </a:extLst>
          </p:cNvPr>
          <p:cNvPicPr>
            <a:picLocks noChangeAspect="1"/>
          </p:cNvPicPr>
          <p:nvPr/>
        </p:nvPicPr>
        <p:blipFill>
          <a:blip r:embed="rId3"/>
          <a:stretch>
            <a:fillRect/>
          </a:stretch>
        </p:blipFill>
        <p:spPr>
          <a:xfrm>
            <a:off x="2060575" y="3950438"/>
            <a:ext cx="9912350" cy="2733636"/>
          </a:xfrm>
          <a:prstGeom prst="rect">
            <a:avLst/>
          </a:prstGeom>
        </p:spPr>
      </p:pic>
      <p:pic>
        <p:nvPicPr>
          <p:cNvPr id="3" name="Picture 2">
            <a:extLst>
              <a:ext uri="{FF2B5EF4-FFF2-40B4-BE49-F238E27FC236}">
                <a16:creationId xmlns:a16="http://schemas.microsoft.com/office/drawing/2014/main" id="{9B824A4F-7815-E2A9-EFFE-07911B753235}"/>
              </a:ext>
            </a:extLst>
          </p:cNvPr>
          <p:cNvPicPr>
            <a:picLocks noChangeAspect="1"/>
          </p:cNvPicPr>
          <p:nvPr/>
        </p:nvPicPr>
        <p:blipFill>
          <a:blip r:embed="rId4"/>
          <a:stretch>
            <a:fillRect/>
          </a:stretch>
        </p:blipFill>
        <p:spPr>
          <a:xfrm>
            <a:off x="390537" y="1145496"/>
            <a:ext cx="5029636" cy="2644369"/>
          </a:xfrm>
          <a:prstGeom prst="rect">
            <a:avLst/>
          </a:prstGeom>
        </p:spPr>
      </p:pic>
      <p:sp>
        <p:nvSpPr>
          <p:cNvPr id="4" name="Title 7">
            <a:extLst>
              <a:ext uri="{FF2B5EF4-FFF2-40B4-BE49-F238E27FC236}">
                <a16:creationId xmlns:a16="http://schemas.microsoft.com/office/drawing/2014/main" id="{78FF77E0-DD7B-552D-7FE6-DD92309EB293}"/>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DE5FCB2B-0F72-3E83-8724-19B2A4DD8744}"/>
              </a:ext>
            </a:extLst>
          </p:cNvPr>
          <p:cNvSpPr txBox="1"/>
          <p:nvPr/>
        </p:nvSpPr>
        <p:spPr>
          <a:xfrm>
            <a:off x="4914900" y="2467680"/>
            <a:ext cx="2647510" cy="646331"/>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Search for the Parent Agreement</a:t>
            </a:r>
            <a:endParaRPr lang="en-US" dirty="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30ED478-BCD6-D774-BB4E-666E1354AA8A}"/>
              </a:ext>
            </a:extLst>
          </p:cNvPr>
          <p:cNvSpPr/>
          <p:nvPr/>
        </p:nvSpPr>
        <p:spPr bwMode="gray">
          <a:xfrm>
            <a:off x="2191196" y="5476875"/>
            <a:ext cx="9600754" cy="32034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98214544-8B2E-7D97-CCC5-4947DC1E2C8F}"/>
              </a:ext>
            </a:extLst>
          </p:cNvPr>
          <p:cNvSpPr/>
          <p:nvPr/>
        </p:nvSpPr>
        <p:spPr bwMode="gray">
          <a:xfrm>
            <a:off x="1895475" y="3251919"/>
            <a:ext cx="1428750" cy="25328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B1F0D56D-461E-9ED2-27B2-5C623701B7A3}"/>
              </a:ext>
            </a:extLst>
          </p:cNvPr>
          <p:cNvSpPr txBox="1"/>
          <p:nvPr/>
        </p:nvSpPr>
        <p:spPr>
          <a:xfrm>
            <a:off x="9349520" y="4089165"/>
            <a:ext cx="2647510" cy="646331"/>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Click Select to the right of the parent agreement</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89473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9075-1A69-798F-4D70-3CE8FB69C2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49B863D-07A9-28AC-325C-7CF740CA729B}"/>
              </a:ext>
            </a:extLst>
          </p:cNvPr>
          <p:cNvPicPr>
            <a:picLocks noChangeAspect="1"/>
          </p:cNvPicPr>
          <p:nvPr/>
        </p:nvPicPr>
        <p:blipFill>
          <a:blip r:embed="rId3"/>
          <a:stretch>
            <a:fillRect/>
          </a:stretch>
        </p:blipFill>
        <p:spPr>
          <a:xfrm>
            <a:off x="5581650" y="1015077"/>
            <a:ext cx="6415380" cy="5787849"/>
          </a:xfrm>
          <a:prstGeom prst="rect">
            <a:avLst/>
          </a:prstGeom>
        </p:spPr>
      </p:pic>
      <p:sp>
        <p:nvSpPr>
          <p:cNvPr id="4" name="Title 7">
            <a:extLst>
              <a:ext uri="{FF2B5EF4-FFF2-40B4-BE49-F238E27FC236}">
                <a16:creationId xmlns:a16="http://schemas.microsoft.com/office/drawing/2014/main" id="{9DFE98C9-6E44-BB1A-C7D8-B25846992F8E}"/>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E5177D19-F811-8B04-FE4C-67FA4B72032F}"/>
              </a:ext>
            </a:extLst>
          </p:cNvPr>
          <p:cNvSpPr txBox="1"/>
          <p:nvPr/>
        </p:nvSpPr>
        <p:spPr>
          <a:xfrm>
            <a:off x="2628900" y="1454115"/>
            <a:ext cx="2952750" cy="646331"/>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Complete the rest of the Contract Workspace form.</a:t>
            </a:r>
            <a:endParaRPr lang="en-US" dirty="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3BF9359-0065-D9DB-BD57-F00D06555B74}"/>
              </a:ext>
            </a:extLst>
          </p:cNvPr>
          <p:cNvSpPr/>
          <p:nvPr/>
        </p:nvSpPr>
        <p:spPr bwMode="gray">
          <a:xfrm>
            <a:off x="5524280" y="5080719"/>
            <a:ext cx="2038130" cy="34853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5F0C280A-A191-20E5-DA43-AB74EC64CC0E}"/>
              </a:ext>
            </a:extLst>
          </p:cNvPr>
          <p:cNvSpPr txBox="1"/>
          <p:nvPr/>
        </p:nvSpPr>
        <p:spPr>
          <a:xfrm>
            <a:off x="2548670" y="4931818"/>
            <a:ext cx="2647510" cy="646331"/>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Choose the appropriate template </a:t>
            </a:r>
            <a:endParaRPr lang="en-US" dirty="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977152C-1071-4EED-B584-DEB9369477AB}"/>
              </a:ext>
            </a:extLst>
          </p:cNvPr>
          <p:cNvSpPr/>
          <p:nvPr/>
        </p:nvSpPr>
        <p:spPr bwMode="gray">
          <a:xfrm>
            <a:off x="10544174" y="6445796"/>
            <a:ext cx="828235" cy="34853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2924944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9805-BA43-6BD7-D733-DB5F38EE15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04568A-67D1-938E-E287-BD7ADCF9C4C3}"/>
              </a:ext>
            </a:extLst>
          </p:cNvPr>
          <p:cNvPicPr>
            <a:picLocks noChangeAspect="1"/>
          </p:cNvPicPr>
          <p:nvPr/>
        </p:nvPicPr>
        <p:blipFill>
          <a:blip r:embed="rId3"/>
          <a:stretch>
            <a:fillRect/>
          </a:stretch>
        </p:blipFill>
        <p:spPr>
          <a:xfrm>
            <a:off x="2219325" y="1105737"/>
            <a:ext cx="9895376" cy="5335480"/>
          </a:xfrm>
          <a:prstGeom prst="rect">
            <a:avLst/>
          </a:prstGeom>
        </p:spPr>
      </p:pic>
      <p:sp>
        <p:nvSpPr>
          <p:cNvPr id="4" name="Title 7">
            <a:extLst>
              <a:ext uri="{FF2B5EF4-FFF2-40B4-BE49-F238E27FC236}">
                <a16:creationId xmlns:a16="http://schemas.microsoft.com/office/drawing/2014/main" id="{D0575E85-F866-59E9-2A21-F3A0B9C03FD3}"/>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B5E3E9EF-BD0E-6FCE-B94D-C86E9F259F03}"/>
              </a:ext>
            </a:extLst>
          </p:cNvPr>
          <p:cNvSpPr txBox="1"/>
          <p:nvPr/>
        </p:nvSpPr>
        <p:spPr>
          <a:xfrm>
            <a:off x="161924" y="1844640"/>
            <a:ext cx="2276475" cy="2862322"/>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The Sub Agreement is completed the same way as a Master Agreement.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Start on the Task tab and compete each task until this Sub Agreement is Published.</a:t>
            </a:r>
            <a:endParaRPr lang="en-US" dirty="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530C2185-C354-CE2C-4903-1C3B94288C66}"/>
              </a:ext>
            </a:extLst>
          </p:cNvPr>
          <p:cNvSpPr/>
          <p:nvPr/>
        </p:nvSpPr>
        <p:spPr bwMode="gray">
          <a:xfrm>
            <a:off x="4109818" y="2013669"/>
            <a:ext cx="586007" cy="34853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6836457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B3FA-D3A6-A712-66C9-002C17FDBA8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84AFA7C-6458-D324-F397-05588F38D0BD}"/>
              </a:ext>
            </a:extLst>
          </p:cNvPr>
          <p:cNvPicPr>
            <a:picLocks noChangeAspect="1"/>
          </p:cNvPicPr>
          <p:nvPr/>
        </p:nvPicPr>
        <p:blipFill>
          <a:blip r:embed="rId3"/>
          <a:stretch>
            <a:fillRect/>
          </a:stretch>
        </p:blipFill>
        <p:spPr>
          <a:xfrm>
            <a:off x="5958409" y="849086"/>
            <a:ext cx="4828778" cy="5800725"/>
          </a:xfrm>
          <a:prstGeom prst="rect">
            <a:avLst/>
          </a:prstGeom>
        </p:spPr>
      </p:pic>
      <p:sp>
        <p:nvSpPr>
          <p:cNvPr id="4" name="Title 7">
            <a:extLst>
              <a:ext uri="{FF2B5EF4-FFF2-40B4-BE49-F238E27FC236}">
                <a16:creationId xmlns:a16="http://schemas.microsoft.com/office/drawing/2014/main" id="{6CFA04D1-0826-2538-E4ED-3F563F6C59D5}"/>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C9CF50B6-FE3D-AD43-97A8-0F1A922A1C0A}"/>
              </a:ext>
            </a:extLst>
          </p:cNvPr>
          <p:cNvSpPr txBox="1"/>
          <p:nvPr/>
        </p:nvSpPr>
        <p:spPr>
          <a:xfrm>
            <a:off x="1265634" y="2854201"/>
            <a:ext cx="4828778" cy="1200329"/>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Notice in the </a:t>
            </a:r>
            <a:r>
              <a:rPr lang="en-US" b="1" dirty="0">
                <a:ea typeface="Calibri" panose="020F0502020204030204" pitchFamily="34" charset="0"/>
                <a:cs typeface="Times New Roman" panose="02020603050405020304" pitchFamily="18" charset="0"/>
              </a:rPr>
              <a:t>Contract Attributes </a:t>
            </a:r>
            <a:r>
              <a:rPr lang="en-US" dirty="0">
                <a:ea typeface="Calibri" panose="020F0502020204030204" pitchFamily="34" charset="0"/>
                <a:cs typeface="Times New Roman" panose="02020603050405020304" pitchFamily="18" charset="0"/>
              </a:rPr>
              <a:t>section of the Contract Workspace Overview tab, it shows the amount of the Master Agreement.</a:t>
            </a:r>
          </a:p>
          <a:p>
            <a:endParaRPr lang="en-US"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7E54F11-A6C2-39A5-403A-A8B47EF073F3}"/>
              </a:ext>
            </a:extLst>
          </p:cNvPr>
          <p:cNvSpPr/>
          <p:nvPr/>
        </p:nvSpPr>
        <p:spPr bwMode="gray">
          <a:xfrm>
            <a:off x="6267403" y="3514725"/>
            <a:ext cx="2762297" cy="26280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388909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7EDF-290F-1630-2CC7-A87E5D0142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FBD9BB-6DAF-F481-5205-2249DA08CAC2}"/>
              </a:ext>
            </a:extLst>
          </p:cNvPr>
          <p:cNvPicPr>
            <a:picLocks noChangeAspect="1"/>
          </p:cNvPicPr>
          <p:nvPr/>
        </p:nvPicPr>
        <p:blipFill>
          <a:blip r:embed="rId3"/>
          <a:stretch>
            <a:fillRect/>
          </a:stretch>
        </p:blipFill>
        <p:spPr>
          <a:xfrm>
            <a:off x="2652499" y="1552575"/>
            <a:ext cx="9347541" cy="4297864"/>
          </a:xfrm>
          <a:prstGeom prst="rect">
            <a:avLst/>
          </a:prstGeom>
        </p:spPr>
      </p:pic>
      <p:sp>
        <p:nvSpPr>
          <p:cNvPr id="4" name="Title 7">
            <a:extLst>
              <a:ext uri="{FF2B5EF4-FFF2-40B4-BE49-F238E27FC236}">
                <a16:creationId xmlns:a16="http://schemas.microsoft.com/office/drawing/2014/main" id="{F90F5D48-BCFA-DACC-9180-D08A9032A8D6}"/>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3880F050-7BB5-4974-53D2-0466A0D2E9A5}"/>
              </a:ext>
            </a:extLst>
          </p:cNvPr>
          <p:cNvSpPr txBox="1"/>
          <p:nvPr/>
        </p:nvSpPr>
        <p:spPr>
          <a:xfrm>
            <a:off x="188785" y="3429000"/>
            <a:ext cx="2295540" cy="1754326"/>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We have completed all the tasks up to Phase 4.  ‘Enable Contract for Buying’ is the Contract Terms Document.</a:t>
            </a:r>
            <a:endParaRPr lang="en-US" dirty="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C14308-1EF8-4EFE-C9A2-D4152CC03647}"/>
              </a:ext>
            </a:extLst>
          </p:cNvPr>
          <p:cNvSpPr/>
          <p:nvPr/>
        </p:nvSpPr>
        <p:spPr bwMode="gray">
          <a:xfrm>
            <a:off x="2652499" y="4920520"/>
            <a:ext cx="2762297" cy="26280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1194950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1289D-6E41-AE91-036D-19E34B9412A7}"/>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45976F98-10EB-0A0C-E666-8673F4F82B3E}"/>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D6C2245E-A496-3054-E32C-976C730175B1}"/>
              </a:ext>
            </a:extLst>
          </p:cNvPr>
          <p:cNvSpPr txBox="1"/>
          <p:nvPr/>
        </p:nvSpPr>
        <p:spPr>
          <a:xfrm>
            <a:off x="188784" y="3429000"/>
            <a:ext cx="2706815" cy="1477328"/>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To access the Contract Terms Document, click on the ‘</a:t>
            </a:r>
            <a:r>
              <a:rPr lang="en-US" b="1" dirty="0">
                <a:ea typeface="Calibri" panose="020F0502020204030204" pitchFamily="34" charset="0"/>
                <a:cs typeface="Times New Roman" panose="02020603050405020304" pitchFamily="18" charset="0"/>
              </a:rPr>
              <a:t>Documents</a:t>
            </a:r>
            <a:r>
              <a:rPr lang="en-US" dirty="0">
                <a:ea typeface="Calibri" panose="020F0502020204030204" pitchFamily="34" charset="0"/>
                <a:cs typeface="Times New Roman" panose="02020603050405020304" pitchFamily="18" charset="0"/>
              </a:rPr>
              <a:t>’ tab and open the Contract Terms Document</a:t>
            </a:r>
            <a:endParaRPr lang="en-US" dirty="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EE2A8C-A5F9-0B5F-3CAD-6674F76D1513}"/>
              </a:ext>
            </a:extLst>
          </p:cNvPr>
          <p:cNvPicPr>
            <a:picLocks noChangeAspect="1"/>
          </p:cNvPicPr>
          <p:nvPr/>
        </p:nvPicPr>
        <p:blipFill>
          <a:blip r:embed="rId3"/>
          <a:stretch>
            <a:fillRect/>
          </a:stretch>
        </p:blipFill>
        <p:spPr>
          <a:xfrm>
            <a:off x="2964562" y="1829233"/>
            <a:ext cx="9035478" cy="2874365"/>
          </a:xfrm>
          <a:prstGeom prst="rect">
            <a:avLst/>
          </a:prstGeom>
        </p:spPr>
      </p:pic>
      <p:pic>
        <p:nvPicPr>
          <p:cNvPr id="9" name="Picture 8">
            <a:extLst>
              <a:ext uri="{FF2B5EF4-FFF2-40B4-BE49-F238E27FC236}">
                <a16:creationId xmlns:a16="http://schemas.microsoft.com/office/drawing/2014/main" id="{B10E3110-A0D6-808E-5CDB-DF88F37C14C0}"/>
              </a:ext>
            </a:extLst>
          </p:cNvPr>
          <p:cNvPicPr>
            <a:picLocks noChangeAspect="1"/>
          </p:cNvPicPr>
          <p:nvPr/>
        </p:nvPicPr>
        <p:blipFill>
          <a:blip r:embed="rId4"/>
          <a:stretch>
            <a:fillRect/>
          </a:stretch>
        </p:blipFill>
        <p:spPr>
          <a:xfrm>
            <a:off x="3487332" y="4008250"/>
            <a:ext cx="1449496" cy="1754326"/>
          </a:xfrm>
          <a:prstGeom prst="rect">
            <a:avLst/>
          </a:prstGeom>
        </p:spPr>
      </p:pic>
      <p:sp>
        <p:nvSpPr>
          <p:cNvPr id="8" name="Rectangle 7">
            <a:extLst>
              <a:ext uri="{FF2B5EF4-FFF2-40B4-BE49-F238E27FC236}">
                <a16:creationId xmlns:a16="http://schemas.microsoft.com/office/drawing/2014/main" id="{F6533C8F-192D-A054-E848-9DF0099C5B66}"/>
              </a:ext>
            </a:extLst>
          </p:cNvPr>
          <p:cNvSpPr/>
          <p:nvPr/>
        </p:nvSpPr>
        <p:spPr bwMode="gray">
          <a:xfrm>
            <a:off x="3805025" y="2586943"/>
            <a:ext cx="824126" cy="44115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1A142478-270F-E131-E633-D4B085296DE4}"/>
              </a:ext>
            </a:extLst>
          </p:cNvPr>
          <p:cNvSpPr/>
          <p:nvPr/>
        </p:nvSpPr>
        <p:spPr bwMode="gray">
          <a:xfrm>
            <a:off x="3223999" y="3714750"/>
            <a:ext cx="1262275" cy="29349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3006F978-77C6-8EE2-C7E7-844D897A8126}"/>
              </a:ext>
            </a:extLst>
          </p:cNvPr>
          <p:cNvSpPr/>
          <p:nvPr/>
        </p:nvSpPr>
        <p:spPr bwMode="gray">
          <a:xfrm>
            <a:off x="3487333" y="4362450"/>
            <a:ext cx="703668" cy="24765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1836569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2C82-569A-1185-81F1-C633E1779B4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26EB8AB-5492-A7C0-EDB3-6A0477E9A3AC}"/>
              </a:ext>
            </a:extLst>
          </p:cNvPr>
          <p:cNvPicPr>
            <a:picLocks noChangeAspect="1"/>
          </p:cNvPicPr>
          <p:nvPr/>
        </p:nvPicPr>
        <p:blipFill>
          <a:blip r:embed="rId3"/>
          <a:stretch>
            <a:fillRect/>
          </a:stretch>
        </p:blipFill>
        <p:spPr>
          <a:xfrm>
            <a:off x="5312721" y="4300308"/>
            <a:ext cx="6530906" cy="2377646"/>
          </a:xfrm>
          <a:prstGeom prst="rect">
            <a:avLst/>
          </a:prstGeom>
        </p:spPr>
      </p:pic>
      <p:pic>
        <p:nvPicPr>
          <p:cNvPr id="3" name="Picture 2">
            <a:extLst>
              <a:ext uri="{FF2B5EF4-FFF2-40B4-BE49-F238E27FC236}">
                <a16:creationId xmlns:a16="http://schemas.microsoft.com/office/drawing/2014/main" id="{6EF39021-1E1A-34AC-6DDB-42107E07847C}"/>
              </a:ext>
            </a:extLst>
          </p:cNvPr>
          <p:cNvPicPr>
            <a:picLocks noChangeAspect="1"/>
          </p:cNvPicPr>
          <p:nvPr/>
        </p:nvPicPr>
        <p:blipFill>
          <a:blip r:embed="rId4"/>
          <a:stretch>
            <a:fillRect/>
          </a:stretch>
        </p:blipFill>
        <p:spPr>
          <a:xfrm>
            <a:off x="225269" y="3028102"/>
            <a:ext cx="4937213" cy="3713888"/>
          </a:xfrm>
          <a:prstGeom prst="rect">
            <a:avLst/>
          </a:prstGeom>
        </p:spPr>
      </p:pic>
      <p:sp>
        <p:nvSpPr>
          <p:cNvPr id="4" name="Title 7">
            <a:extLst>
              <a:ext uri="{FF2B5EF4-FFF2-40B4-BE49-F238E27FC236}">
                <a16:creationId xmlns:a16="http://schemas.microsoft.com/office/drawing/2014/main" id="{49C4CC6E-A94F-82B9-BF6D-0175EAAE2B6B}"/>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65978973-1E9E-9945-60A7-922715BECFC1}"/>
              </a:ext>
            </a:extLst>
          </p:cNvPr>
          <p:cNvSpPr txBox="1"/>
          <p:nvPr/>
        </p:nvSpPr>
        <p:spPr>
          <a:xfrm>
            <a:off x="225269" y="1858513"/>
            <a:ext cx="11799958" cy="369332"/>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The Contract Type cannot be more specific in the Parent Agreement than the Sub-Agreement.</a:t>
            </a:r>
          </a:p>
        </p:txBody>
      </p:sp>
      <p:sp>
        <p:nvSpPr>
          <p:cNvPr id="10" name="Rectangle 9">
            <a:extLst>
              <a:ext uri="{FF2B5EF4-FFF2-40B4-BE49-F238E27FC236}">
                <a16:creationId xmlns:a16="http://schemas.microsoft.com/office/drawing/2014/main" id="{EDE4EE91-B7E4-682F-7625-3B52159DCED0}"/>
              </a:ext>
            </a:extLst>
          </p:cNvPr>
          <p:cNvSpPr/>
          <p:nvPr/>
        </p:nvSpPr>
        <p:spPr bwMode="gray">
          <a:xfrm>
            <a:off x="5655621" y="6270155"/>
            <a:ext cx="2783529" cy="40779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38087C5A-BF15-F2D1-DBC2-47948D447F02}"/>
              </a:ext>
            </a:extLst>
          </p:cNvPr>
          <p:cNvSpPr/>
          <p:nvPr/>
        </p:nvSpPr>
        <p:spPr bwMode="gray">
          <a:xfrm>
            <a:off x="1591857" y="6296211"/>
            <a:ext cx="1632141" cy="25717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32FF514A-7BA4-A2D2-76B2-1A58A3009B78}"/>
              </a:ext>
            </a:extLst>
          </p:cNvPr>
          <p:cNvSpPr txBox="1"/>
          <p:nvPr/>
        </p:nvSpPr>
        <p:spPr>
          <a:xfrm>
            <a:off x="1057275" y="2724150"/>
            <a:ext cx="2590800"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Parent Agreement</a:t>
            </a:r>
          </a:p>
        </p:txBody>
      </p:sp>
      <p:sp>
        <p:nvSpPr>
          <p:cNvPr id="16" name="TextBox 15">
            <a:extLst>
              <a:ext uri="{FF2B5EF4-FFF2-40B4-BE49-F238E27FC236}">
                <a16:creationId xmlns:a16="http://schemas.microsoft.com/office/drawing/2014/main" id="{58885B6C-4558-2A66-9998-A539F2763506}"/>
              </a:ext>
            </a:extLst>
          </p:cNvPr>
          <p:cNvSpPr txBox="1"/>
          <p:nvPr/>
        </p:nvSpPr>
        <p:spPr>
          <a:xfrm>
            <a:off x="7282774" y="3920693"/>
            <a:ext cx="2590800"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Sub-Agreement</a:t>
            </a:r>
          </a:p>
        </p:txBody>
      </p:sp>
    </p:spTree>
    <p:extLst>
      <p:ext uri="{BB962C8B-B14F-4D97-AF65-F5344CB8AC3E}">
        <p14:creationId xmlns:p14="http://schemas.microsoft.com/office/powerpoint/2010/main" val="29667174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0D2E9-5FA0-98A9-0D61-0865B13E9B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2234EA-D8F5-40EB-81A1-DFB715F39A88}"/>
              </a:ext>
            </a:extLst>
          </p:cNvPr>
          <p:cNvPicPr>
            <a:picLocks noChangeAspect="1"/>
          </p:cNvPicPr>
          <p:nvPr/>
        </p:nvPicPr>
        <p:blipFill>
          <a:blip r:embed="rId3"/>
          <a:stretch>
            <a:fillRect/>
          </a:stretch>
        </p:blipFill>
        <p:spPr>
          <a:xfrm>
            <a:off x="2922755" y="1295400"/>
            <a:ext cx="9266070" cy="5011242"/>
          </a:xfrm>
          <a:prstGeom prst="rect">
            <a:avLst/>
          </a:prstGeom>
        </p:spPr>
      </p:pic>
      <p:sp>
        <p:nvSpPr>
          <p:cNvPr id="4" name="Title 7">
            <a:extLst>
              <a:ext uri="{FF2B5EF4-FFF2-40B4-BE49-F238E27FC236}">
                <a16:creationId xmlns:a16="http://schemas.microsoft.com/office/drawing/2014/main" id="{FC59E744-DD4E-7299-30B3-5CE245E611F4}"/>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2D23C940-4EFA-A4D3-114C-4DC94B64CC4F}"/>
              </a:ext>
            </a:extLst>
          </p:cNvPr>
          <p:cNvSpPr txBox="1"/>
          <p:nvPr/>
        </p:nvSpPr>
        <p:spPr>
          <a:xfrm>
            <a:off x="247997" y="1566698"/>
            <a:ext cx="2706815" cy="1200329"/>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Don’t forget to change the ‘Allow change orders against closed contract to ‘Yes’.</a:t>
            </a:r>
            <a:endParaRPr lang="en-US" dirty="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EF90072-D6AB-A5F3-B51D-4646B1BFE3FB}"/>
              </a:ext>
            </a:extLst>
          </p:cNvPr>
          <p:cNvSpPr/>
          <p:nvPr/>
        </p:nvSpPr>
        <p:spPr bwMode="gray">
          <a:xfrm>
            <a:off x="2954812" y="2473527"/>
            <a:ext cx="3139599" cy="29350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E359CB68-D72B-27A6-0FEC-76E070397344}"/>
              </a:ext>
            </a:extLst>
          </p:cNvPr>
          <p:cNvSpPr/>
          <p:nvPr/>
        </p:nvSpPr>
        <p:spPr bwMode="gray">
          <a:xfrm>
            <a:off x="3208029" y="3321798"/>
            <a:ext cx="2764146" cy="35205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9DDBD6A4-775D-E982-7B1F-695AC3342ADC}"/>
              </a:ext>
            </a:extLst>
          </p:cNvPr>
          <p:cNvSpPr txBox="1"/>
          <p:nvPr/>
        </p:nvSpPr>
        <p:spPr>
          <a:xfrm>
            <a:off x="247997" y="3321798"/>
            <a:ext cx="2764146" cy="2308324"/>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If you change the field titled ‘Include Sub agreement Accumulators’ to ‘Yes’ this will include the contract spend to be accumulated from Sub-Agreements to the parent agreement</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4676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E42FF-EF78-18C5-DC84-22CB0A0CF2A7}"/>
              </a:ext>
            </a:extLst>
          </p:cNvPr>
          <p:cNvPicPr>
            <a:picLocks noChangeAspect="1"/>
          </p:cNvPicPr>
          <p:nvPr/>
        </p:nvPicPr>
        <p:blipFill>
          <a:blip r:embed="rId3"/>
          <a:stretch>
            <a:fillRect/>
          </a:stretch>
        </p:blipFill>
        <p:spPr>
          <a:xfrm>
            <a:off x="3568693" y="1557409"/>
            <a:ext cx="8246584" cy="4181805"/>
          </a:xfrm>
          <a:prstGeom prst="rect">
            <a:avLst/>
          </a:prstGeom>
          <a:ln w="9525">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506916" y="374109"/>
            <a:ext cx="10873068" cy="553998"/>
          </a:xfrm>
        </p:spPr>
        <p:txBody>
          <a:bodyPr/>
          <a:lstStyle/>
          <a:p>
            <a:r>
              <a:rPr lang="en-US" sz="3600">
                <a:solidFill>
                  <a:schemeClr val="accent5"/>
                </a:solidFill>
                <a:latin typeface="+mn-lt"/>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373548" y="1557409"/>
            <a:ext cx="2968169" cy="4154984"/>
          </a:xfrm>
          <a:prstGeom prst="rect">
            <a:avLst/>
          </a:prstGeom>
          <a:noFill/>
        </p:spPr>
        <p:txBody>
          <a:bodyPr wrap="square" lIns="0" tIns="0" rIns="0" bIns="0" rtlCol="0">
            <a:spAutoFit/>
          </a:bodyPr>
          <a:lstStyle/>
          <a:p>
            <a:pPr rtl="0" fontAlgn="base"/>
            <a:r>
              <a:rPr lang="en-US" dirty="0">
                <a:solidFill>
                  <a:srgbClr val="000000"/>
                </a:solidFill>
                <a:cs typeface="Calibri" panose="020F0502020204030204" pitchFamily="34" charset="0"/>
              </a:rPr>
              <a:t>The Contract Workspace is a form with optional and required fields.  Required fields are marked with a red asterisk.</a:t>
            </a:r>
          </a:p>
          <a:p>
            <a:pPr rtl="0" fontAlgn="base"/>
            <a:endParaRPr lang="en-US" b="0" i="0" dirty="0">
              <a:solidFill>
                <a:srgbClr val="000000"/>
              </a:solidFill>
              <a:effectLst/>
              <a:cs typeface="Calibri" panose="020F0502020204030204" pitchFamily="34" charset="0"/>
            </a:endParaRPr>
          </a:p>
          <a:p>
            <a:pPr rtl="0" fontAlgn="base"/>
            <a:r>
              <a:rPr lang="en-US" b="1" dirty="0">
                <a:solidFill>
                  <a:srgbClr val="000000"/>
                </a:solidFill>
                <a:cs typeface="Calibri" panose="020F0502020204030204" pitchFamily="34" charset="0"/>
              </a:rPr>
              <a:t>Name</a:t>
            </a:r>
            <a:r>
              <a:rPr lang="en-US" dirty="0">
                <a:solidFill>
                  <a:srgbClr val="000000"/>
                </a:solidFill>
                <a:cs typeface="Calibri" panose="020F0502020204030204" pitchFamily="34" charset="0"/>
              </a:rPr>
              <a:t> – Give the Contract Workspace a descriptive name.  </a:t>
            </a:r>
          </a:p>
          <a:p>
            <a:pPr rtl="0" fontAlgn="base"/>
            <a:endParaRPr lang="en-US" dirty="0">
              <a:solidFill>
                <a:srgbClr val="000000"/>
              </a:solidFill>
              <a:cs typeface="Calibri" panose="020F0502020204030204" pitchFamily="34" charset="0"/>
            </a:endParaRPr>
          </a:p>
          <a:p>
            <a:pPr rtl="0" fontAlgn="base"/>
            <a:r>
              <a:rPr lang="en-US" dirty="0">
                <a:solidFill>
                  <a:srgbClr val="000000"/>
                </a:solidFill>
                <a:cs typeface="Calibri" panose="020F0502020204030204" pitchFamily="34" charset="0"/>
              </a:rPr>
              <a:t>The naming convention should be consistent with the rest of your team.</a:t>
            </a:r>
          </a:p>
          <a:p>
            <a:pPr rtl="0" fontAlgn="base"/>
            <a:endParaRPr lang="en-US" b="0" i="0" dirty="0">
              <a:solidFill>
                <a:srgbClr val="000000"/>
              </a:solidFill>
              <a:effectLst/>
              <a:cs typeface="Calibri" panose="020F0502020204030204" pitchFamily="34" charset="0"/>
            </a:endParaRPr>
          </a:p>
          <a:p>
            <a:pPr rtl="0" fontAlgn="base"/>
            <a:endParaRPr lang="en-US" b="0" i="0" dirty="0">
              <a:solidFill>
                <a:srgbClr val="000000"/>
              </a:solidFill>
              <a:effectLst/>
              <a:cs typeface="Calibri" panose="020F0502020204030204" pitchFamily="34" charset="0"/>
            </a:endParaRPr>
          </a:p>
        </p:txBody>
      </p:sp>
      <p:sp>
        <p:nvSpPr>
          <p:cNvPr id="7" name="Rectangle 6">
            <a:extLst>
              <a:ext uri="{FF2B5EF4-FFF2-40B4-BE49-F238E27FC236}">
                <a16:creationId xmlns:a16="http://schemas.microsoft.com/office/drawing/2014/main" id="{3533524D-E98D-8EF4-D58D-C73CAFC5DE92}"/>
              </a:ext>
            </a:extLst>
          </p:cNvPr>
          <p:cNvSpPr/>
          <p:nvPr/>
        </p:nvSpPr>
        <p:spPr bwMode="gray">
          <a:xfrm>
            <a:off x="4335421" y="2238240"/>
            <a:ext cx="4004441" cy="2930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639180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B8588-8AF1-0120-56C4-91E0F383F8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8F969D-1369-D483-8170-6D8B6C5FB98B}"/>
              </a:ext>
            </a:extLst>
          </p:cNvPr>
          <p:cNvPicPr>
            <a:picLocks noChangeAspect="1"/>
          </p:cNvPicPr>
          <p:nvPr/>
        </p:nvPicPr>
        <p:blipFill>
          <a:blip r:embed="rId3"/>
          <a:stretch>
            <a:fillRect/>
          </a:stretch>
        </p:blipFill>
        <p:spPr>
          <a:xfrm>
            <a:off x="2922755" y="1295400"/>
            <a:ext cx="9266070" cy="5011242"/>
          </a:xfrm>
          <a:prstGeom prst="rect">
            <a:avLst/>
          </a:prstGeom>
        </p:spPr>
      </p:pic>
      <p:sp>
        <p:nvSpPr>
          <p:cNvPr id="4" name="Title 7">
            <a:extLst>
              <a:ext uri="{FF2B5EF4-FFF2-40B4-BE49-F238E27FC236}">
                <a16:creationId xmlns:a16="http://schemas.microsoft.com/office/drawing/2014/main" id="{0CCC972E-2ECC-5A44-3517-5B33A651D364}"/>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10" name="Rectangle 9">
            <a:extLst>
              <a:ext uri="{FF2B5EF4-FFF2-40B4-BE49-F238E27FC236}">
                <a16:creationId xmlns:a16="http://schemas.microsoft.com/office/drawing/2014/main" id="{79242FD5-7E6C-0B64-9E02-205DE0F25943}"/>
              </a:ext>
            </a:extLst>
          </p:cNvPr>
          <p:cNvSpPr/>
          <p:nvPr/>
        </p:nvSpPr>
        <p:spPr bwMode="gray">
          <a:xfrm>
            <a:off x="10458450" y="5954584"/>
            <a:ext cx="895350" cy="35205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C8D8C9D2-641D-D100-4FB3-789B6D9B3805}"/>
              </a:ext>
            </a:extLst>
          </p:cNvPr>
          <p:cNvSpPr txBox="1"/>
          <p:nvPr/>
        </p:nvSpPr>
        <p:spPr>
          <a:xfrm>
            <a:off x="9938682" y="5462446"/>
            <a:ext cx="1596093" cy="369332"/>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Click Next.</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31797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09F9-17EA-F931-9B94-4CA14ED209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C4A229-2E59-AEC4-3A83-DE84C47E76BD}"/>
              </a:ext>
            </a:extLst>
          </p:cNvPr>
          <p:cNvPicPr>
            <a:picLocks noChangeAspect="1"/>
          </p:cNvPicPr>
          <p:nvPr/>
        </p:nvPicPr>
        <p:blipFill>
          <a:blip r:embed="rId3"/>
          <a:stretch>
            <a:fillRect/>
          </a:stretch>
        </p:blipFill>
        <p:spPr>
          <a:xfrm>
            <a:off x="390537" y="1254050"/>
            <a:ext cx="9668712" cy="4769816"/>
          </a:xfrm>
          <a:prstGeom prst="rect">
            <a:avLst/>
          </a:prstGeom>
        </p:spPr>
      </p:pic>
      <p:sp>
        <p:nvSpPr>
          <p:cNvPr id="4" name="Title 7">
            <a:extLst>
              <a:ext uri="{FF2B5EF4-FFF2-40B4-BE49-F238E27FC236}">
                <a16:creationId xmlns:a16="http://schemas.microsoft.com/office/drawing/2014/main" id="{4CB4ECC9-F3A8-494D-F36B-FA2707F05890}"/>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10" name="Rectangle 9">
            <a:extLst>
              <a:ext uri="{FF2B5EF4-FFF2-40B4-BE49-F238E27FC236}">
                <a16:creationId xmlns:a16="http://schemas.microsoft.com/office/drawing/2014/main" id="{83EFAA96-1E37-0D75-8C05-9E9B0BD93B07}"/>
              </a:ext>
            </a:extLst>
          </p:cNvPr>
          <p:cNvSpPr/>
          <p:nvPr/>
        </p:nvSpPr>
        <p:spPr bwMode="gray">
          <a:xfrm>
            <a:off x="3686174" y="4630609"/>
            <a:ext cx="2200275" cy="35205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A029A01A-1563-43C3-9A2C-27A2A912827F}"/>
              </a:ext>
            </a:extLst>
          </p:cNvPr>
          <p:cNvSpPr txBox="1"/>
          <p:nvPr/>
        </p:nvSpPr>
        <p:spPr>
          <a:xfrm>
            <a:off x="6376755" y="4613335"/>
            <a:ext cx="5548545" cy="1200329"/>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Notice that the default Maximum Limit will default from the Master Agreement.  Users might need to change the Maximum limit to the contract amount of the Sub-Agreement  </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32135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6617B-0685-72E2-AACA-58A1CD0336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4707B0-21A2-F241-6B2F-A8C5C05D9F25}"/>
              </a:ext>
            </a:extLst>
          </p:cNvPr>
          <p:cNvPicPr>
            <a:picLocks noChangeAspect="1"/>
          </p:cNvPicPr>
          <p:nvPr/>
        </p:nvPicPr>
        <p:blipFill>
          <a:blip r:embed="rId3"/>
          <a:stretch>
            <a:fillRect/>
          </a:stretch>
        </p:blipFill>
        <p:spPr>
          <a:xfrm>
            <a:off x="390537" y="1200150"/>
            <a:ext cx="8591043" cy="5210452"/>
          </a:xfrm>
          <a:prstGeom prst="rect">
            <a:avLst/>
          </a:prstGeom>
        </p:spPr>
      </p:pic>
      <p:sp>
        <p:nvSpPr>
          <p:cNvPr id="4" name="Title 7">
            <a:extLst>
              <a:ext uri="{FF2B5EF4-FFF2-40B4-BE49-F238E27FC236}">
                <a16:creationId xmlns:a16="http://schemas.microsoft.com/office/drawing/2014/main" id="{6DB6A861-1BD9-B573-1CDF-860269CDC69C}"/>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10" name="Rectangle 9">
            <a:extLst>
              <a:ext uri="{FF2B5EF4-FFF2-40B4-BE49-F238E27FC236}">
                <a16:creationId xmlns:a16="http://schemas.microsoft.com/office/drawing/2014/main" id="{B3CC612E-E4BA-D11D-6F4B-1FADF08B695D}"/>
              </a:ext>
            </a:extLst>
          </p:cNvPr>
          <p:cNvSpPr/>
          <p:nvPr/>
        </p:nvSpPr>
        <p:spPr bwMode="gray">
          <a:xfrm>
            <a:off x="6877050" y="1592134"/>
            <a:ext cx="952500" cy="35205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629A3AE2-FDF7-5AA8-96C5-87FD687E61D9}"/>
              </a:ext>
            </a:extLst>
          </p:cNvPr>
          <p:cNvSpPr txBox="1"/>
          <p:nvPr/>
        </p:nvSpPr>
        <p:spPr>
          <a:xfrm>
            <a:off x="9077325" y="1444997"/>
            <a:ext cx="3111500" cy="923330"/>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Complete each step of the 8-step wizard and then click ‘</a:t>
            </a:r>
            <a:r>
              <a:rPr lang="en-US" b="1" dirty="0">
                <a:ea typeface="Calibri" panose="020F0502020204030204" pitchFamily="34" charset="0"/>
                <a:cs typeface="Times New Roman" panose="02020603050405020304" pitchFamily="18" charset="0"/>
              </a:rPr>
              <a:t>Save</a:t>
            </a:r>
            <a:r>
              <a:rPr lang="en-US" dirty="0">
                <a:ea typeface="Calibri" panose="020F0502020204030204" pitchFamily="34" charset="0"/>
                <a:cs typeface="Times New Roman" panose="02020603050405020304" pitchFamily="18" charset="0"/>
              </a:rPr>
              <a:t>’.</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82081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3AC5E-CB69-FCC6-391C-E21E05104C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522001-6C7D-0FE0-2967-D5A82F4043D0}"/>
              </a:ext>
            </a:extLst>
          </p:cNvPr>
          <p:cNvPicPr>
            <a:picLocks noChangeAspect="1"/>
          </p:cNvPicPr>
          <p:nvPr/>
        </p:nvPicPr>
        <p:blipFill>
          <a:blip r:embed="rId3"/>
          <a:stretch>
            <a:fillRect/>
          </a:stretch>
        </p:blipFill>
        <p:spPr>
          <a:xfrm>
            <a:off x="95745" y="1183217"/>
            <a:ext cx="8591043" cy="5210452"/>
          </a:xfrm>
          <a:prstGeom prst="rect">
            <a:avLst/>
          </a:prstGeom>
        </p:spPr>
      </p:pic>
      <p:sp>
        <p:nvSpPr>
          <p:cNvPr id="4" name="Title 7">
            <a:extLst>
              <a:ext uri="{FF2B5EF4-FFF2-40B4-BE49-F238E27FC236}">
                <a16:creationId xmlns:a16="http://schemas.microsoft.com/office/drawing/2014/main" id="{64B6E1FF-D664-ECF8-289E-C2F32C91AC36}"/>
              </a:ext>
            </a:extLst>
          </p:cNvPr>
          <p:cNvSpPr>
            <a:spLocks noGrp="1"/>
          </p:cNvSpPr>
          <p:nvPr>
            <p:ph type="title"/>
          </p:nvPr>
        </p:nvSpPr>
        <p:spPr>
          <a:xfrm>
            <a:off x="390537" y="295088"/>
            <a:ext cx="10873068" cy="553998"/>
          </a:xfrm>
        </p:spPr>
        <p:txBody>
          <a:bodyPr/>
          <a:lstStyle/>
          <a:p>
            <a:r>
              <a:rPr lang="en-US" sz="3600">
                <a:solidFill>
                  <a:schemeClr val="accent5"/>
                </a:solidFill>
                <a:latin typeface="+mn-lt"/>
              </a:rPr>
              <a:t>Contract Compliance (cont’d)</a:t>
            </a:r>
          </a:p>
        </p:txBody>
      </p:sp>
      <p:sp>
        <p:nvSpPr>
          <p:cNvPr id="10" name="Rectangle 9">
            <a:extLst>
              <a:ext uri="{FF2B5EF4-FFF2-40B4-BE49-F238E27FC236}">
                <a16:creationId xmlns:a16="http://schemas.microsoft.com/office/drawing/2014/main" id="{9F240411-2D79-E11E-EE4D-5CA52D2E3978}"/>
              </a:ext>
            </a:extLst>
          </p:cNvPr>
          <p:cNvSpPr/>
          <p:nvPr/>
        </p:nvSpPr>
        <p:spPr bwMode="gray">
          <a:xfrm>
            <a:off x="1720849" y="1634467"/>
            <a:ext cx="497417" cy="28746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31162B50-B350-758E-9052-2F0C90B381C4}"/>
              </a:ext>
            </a:extLst>
          </p:cNvPr>
          <p:cNvSpPr txBox="1"/>
          <p:nvPr/>
        </p:nvSpPr>
        <p:spPr>
          <a:xfrm>
            <a:off x="8981580" y="1157817"/>
            <a:ext cx="3111500" cy="2031325"/>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Be aware that when obtaining approval from the Board of Education for this contract, the contract number to reference would be C932.  Drop the ‘R’ when referencing this contract.</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01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18A02-9ACA-3872-DA3E-39F6EB9B8BB0}"/>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27BA81AB-D00D-DF62-5C48-36FBFEDB997C}"/>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E5EC5073-C467-AC2F-3F9E-FED2E078A714}"/>
              </a:ext>
            </a:extLst>
          </p:cNvPr>
          <p:cNvSpPr txBox="1"/>
          <p:nvPr/>
        </p:nvSpPr>
        <p:spPr>
          <a:xfrm>
            <a:off x="464000" y="1511371"/>
            <a:ext cx="11075630" cy="1785104"/>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cs typeface="Calibri"/>
              </a:rPr>
              <a:t>User must complete the task in the Contract Workspace before Publishing the contract.</a:t>
            </a:r>
          </a:p>
          <a:p>
            <a:pPr marL="457200" indent="-457200">
              <a:spcBef>
                <a:spcPts val="1200"/>
              </a:spcBef>
              <a:buFont typeface="Arial"/>
              <a:buChar char="•"/>
            </a:pPr>
            <a:r>
              <a:rPr lang="en-US" dirty="0">
                <a:cs typeface="Calibri"/>
              </a:rPr>
              <a:t>When submitting the contract for Board approval, reference the CR number but Drop the R.</a:t>
            </a:r>
            <a:endParaRPr lang="en-US" dirty="0">
              <a:cs typeface="Arial"/>
            </a:endParaRPr>
          </a:p>
          <a:p>
            <a:pPr marL="457200" indent="-457200">
              <a:spcBef>
                <a:spcPts val="1200"/>
              </a:spcBef>
              <a:buFont typeface="Arial"/>
              <a:buChar char="•"/>
            </a:pPr>
            <a:endParaRPr lang="en-US" dirty="0">
              <a:cs typeface="Calibri"/>
            </a:endParaRPr>
          </a:p>
        </p:txBody>
      </p:sp>
    </p:spTree>
    <p:extLst>
      <p:ext uri="{BB962C8B-B14F-4D97-AF65-F5344CB8AC3E}">
        <p14:creationId xmlns:p14="http://schemas.microsoft.com/office/powerpoint/2010/main" val="13616644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D6396-7F56-94D3-195D-225DF0475F06}"/>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1E48AF75-AA32-344C-FF34-86FED3E76F30}"/>
              </a:ext>
            </a:extLst>
          </p:cNvPr>
          <p:cNvSpPr txBox="1"/>
          <p:nvPr/>
        </p:nvSpPr>
        <p:spPr>
          <a:xfrm>
            <a:off x="1136287" y="3620466"/>
            <a:ext cx="2980308"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True</a:t>
            </a:r>
            <a:endParaRPr lang="en-US" sz="160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4AE77CC2-23D6-B58D-617C-942DF02A1074}"/>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B6020B4E-E419-EB5B-8460-699E8F6DCD7C}"/>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51ABBE3D-D771-B956-CF8A-DDEF08C4ECF2}"/>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DB6B419-3A2F-7F74-8DA3-6A6F8D5AA6BA}"/>
              </a:ext>
            </a:extLst>
          </p:cNvPr>
          <p:cNvSpPr/>
          <p:nvPr/>
        </p:nvSpPr>
        <p:spPr>
          <a:xfrm>
            <a:off x="911226" y="366913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1629BDFE-2D6B-585C-5999-F21BDC167C13}"/>
              </a:ext>
            </a:extLst>
          </p:cNvPr>
          <p:cNvSpPr txBox="1"/>
          <p:nvPr/>
        </p:nvSpPr>
        <p:spPr>
          <a:xfrm>
            <a:off x="767075" y="1889556"/>
            <a:ext cx="8162565" cy="1538851"/>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True or False</a:t>
            </a:r>
            <a:r>
              <a:rPr lang="en-US" sz="1600" dirty="0">
                <a:latin typeface="Verdana"/>
                <a:ea typeface="Verdana"/>
                <a:cs typeface="Calibri"/>
              </a:rPr>
              <a:t>:</a:t>
            </a:r>
          </a:p>
          <a:p>
            <a:r>
              <a:rPr lang="en-US" sz="2000" dirty="0"/>
              <a:t>When choosing a Sub-Agreement, the Parent field is a required field. </a:t>
            </a:r>
          </a:p>
          <a:p>
            <a:endParaRPr lang="en-US" sz="2000" dirty="0"/>
          </a:p>
          <a:p>
            <a:pPr lvl="1"/>
            <a:endParaRPr lang="en-US" sz="2800" dirty="0"/>
          </a:p>
        </p:txBody>
      </p:sp>
      <p:sp>
        <p:nvSpPr>
          <p:cNvPr id="11" name="Title 10">
            <a:extLst>
              <a:ext uri="{FF2B5EF4-FFF2-40B4-BE49-F238E27FC236}">
                <a16:creationId xmlns:a16="http://schemas.microsoft.com/office/drawing/2014/main" id="{38AACAD4-1C8F-FBAF-E0B0-6DE3B1E21F61}"/>
              </a:ext>
            </a:extLst>
          </p:cNvPr>
          <p:cNvSpPr>
            <a:spLocks noGrp="1"/>
          </p:cNvSpPr>
          <p:nvPr>
            <p:ph type="title"/>
          </p:nvPr>
        </p:nvSpPr>
        <p:spPr>
          <a:xfrm>
            <a:off x="24999" y="298326"/>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09335BA2-3989-1447-6574-903995B4A6FB}"/>
              </a:ext>
            </a:extLst>
          </p:cNvPr>
          <p:cNvSpPr txBox="1"/>
          <p:nvPr/>
        </p:nvSpPr>
        <p:spPr>
          <a:xfrm>
            <a:off x="1159492" y="4454220"/>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False</a:t>
            </a:r>
            <a:endParaRPr lang="en-US" sz="2133"/>
          </a:p>
        </p:txBody>
      </p:sp>
      <p:sp>
        <p:nvSpPr>
          <p:cNvPr id="5" name="Oval 4">
            <a:extLst>
              <a:ext uri="{FF2B5EF4-FFF2-40B4-BE49-F238E27FC236}">
                <a16:creationId xmlns:a16="http://schemas.microsoft.com/office/drawing/2014/main" id="{2EC8D899-5F97-182C-8512-58FC21FF83BB}"/>
              </a:ext>
            </a:extLst>
          </p:cNvPr>
          <p:cNvSpPr/>
          <p:nvPr/>
        </p:nvSpPr>
        <p:spPr>
          <a:xfrm>
            <a:off x="912396" y="4507283"/>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ACA3A8CA-8A71-5467-4135-34DADCA77EAE}"/>
              </a:ext>
            </a:extLst>
          </p:cNvPr>
          <p:cNvSpPr/>
          <p:nvPr/>
        </p:nvSpPr>
        <p:spPr>
          <a:xfrm>
            <a:off x="915755" y="3673063"/>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A9A34DC-FBBE-03DA-9E17-DA17F67C1F2F}"/>
              </a:ext>
            </a:extLst>
          </p:cNvPr>
          <p:cNvSpPr txBox="1"/>
          <p:nvPr/>
        </p:nvSpPr>
        <p:spPr>
          <a:xfrm>
            <a:off x="5879410" y="5859160"/>
            <a:ext cx="4580090" cy="369332"/>
          </a:xfrm>
          <a:prstGeom prst="rect">
            <a:avLst/>
          </a:prstGeom>
          <a:noFill/>
        </p:spPr>
        <p:txBody>
          <a:bodyPr wrap="square" rtlCol="0">
            <a:spAutoFit/>
          </a:bodyPr>
          <a:lstStyle/>
          <a:p>
            <a:r>
              <a:rPr lang="en-US" dirty="0"/>
              <a:t>Animate to show the correct answer</a:t>
            </a:r>
          </a:p>
        </p:txBody>
      </p:sp>
    </p:spTree>
    <p:extLst>
      <p:ext uri="{BB962C8B-B14F-4D97-AF65-F5344CB8AC3E}">
        <p14:creationId xmlns:p14="http://schemas.microsoft.com/office/powerpoint/2010/main" val="38443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533B-BEAF-5560-C04D-16A1618837D7}"/>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24EEF9D7-99BB-480D-DB15-6795277BF85F}"/>
              </a:ext>
            </a:extLst>
          </p:cNvPr>
          <p:cNvSpPr txBox="1"/>
          <p:nvPr/>
        </p:nvSpPr>
        <p:spPr>
          <a:xfrm>
            <a:off x="1136286" y="2832543"/>
            <a:ext cx="8553825" cy="369300"/>
          </a:xfrm>
          <a:prstGeom prst="rect">
            <a:avLst/>
          </a:prstGeom>
          <a:noFill/>
          <a:ln>
            <a:noFill/>
          </a:ln>
        </p:spPr>
        <p:txBody>
          <a:bodyPr wrap="square" lIns="121888" tIns="60944" rIns="121888" bIns="60944" rtlCol="0" anchor="t">
            <a:spAutoFit/>
          </a:bodyPr>
          <a:lstStyle/>
          <a:p>
            <a:r>
              <a:rPr lang="en-US" sz="1600" dirty="0"/>
              <a:t>A – Reference the Contract Workspace number (CW)</a:t>
            </a:r>
            <a:endParaRPr lang="en-US" dirty="0"/>
          </a:p>
        </p:txBody>
      </p:sp>
      <p:pic>
        <p:nvPicPr>
          <p:cNvPr id="4" name="Graphic 3">
            <a:extLst>
              <a:ext uri="{FF2B5EF4-FFF2-40B4-BE49-F238E27FC236}">
                <a16:creationId xmlns:a16="http://schemas.microsoft.com/office/drawing/2014/main" id="{91D8F55E-22AB-7B56-64EC-AC2AA46CC705}"/>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D98A6D27-7747-C251-66A3-9DA430A40BE1}"/>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065E6002-33D1-5EF5-BFF2-ABB49C0ADBF3}"/>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AA2C3745-7ED6-BAFE-786E-A54AFE30BA27}"/>
              </a:ext>
            </a:extLst>
          </p:cNvPr>
          <p:cNvSpPr/>
          <p:nvPr/>
        </p:nvSpPr>
        <p:spPr>
          <a:xfrm>
            <a:off x="911226" y="288121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12" name="Oval 211">
            <a:extLst>
              <a:ext uri="{FF2B5EF4-FFF2-40B4-BE49-F238E27FC236}">
                <a16:creationId xmlns:a16="http://schemas.microsoft.com/office/drawing/2014/main" id="{5D988287-4BD3-0E03-3972-3E86A26957C9}"/>
              </a:ext>
            </a:extLst>
          </p:cNvPr>
          <p:cNvSpPr/>
          <p:nvPr/>
        </p:nvSpPr>
        <p:spPr>
          <a:xfrm>
            <a:off x="911226" y="3519949"/>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8D4A3348-1936-1E15-514F-24F14A40186E}"/>
              </a:ext>
            </a:extLst>
          </p:cNvPr>
          <p:cNvSpPr txBox="1"/>
          <p:nvPr/>
        </p:nvSpPr>
        <p:spPr>
          <a:xfrm>
            <a:off x="692462" y="1676742"/>
            <a:ext cx="8581666" cy="769409"/>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p>
          <a:p>
            <a:r>
              <a:rPr lang="en-US" dirty="0"/>
              <a:t>When submitting the Contract for Board of Education Approval</a:t>
            </a:r>
            <a:endParaRPr lang="en-US" dirty="0">
              <a:cs typeface="Arial"/>
            </a:endParaRPr>
          </a:p>
        </p:txBody>
      </p:sp>
      <p:sp>
        <p:nvSpPr>
          <p:cNvPr id="11" name="Title 10">
            <a:extLst>
              <a:ext uri="{FF2B5EF4-FFF2-40B4-BE49-F238E27FC236}">
                <a16:creationId xmlns:a16="http://schemas.microsoft.com/office/drawing/2014/main" id="{83B04958-D2DD-A703-F2A8-909640DA9517}"/>
              </a:ext>
            </a:extLst>
          </p:cNvPr>
          <p:cNvSpPr>
            <a:spLocks noGrp="1"/>
          </p:cNvSpPr>
          <p:nvPr>
            <p:ph type="title"/>
          </p:nvPr>
        </p:nvSpPr>
        <p:spPr>
          <a:xfrm>
            <a:off x="24999" y="256098"/>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4F7AF2D0-3053-5896-DAE5-298572E2179A}"/>
              </a:ext>
            </a:extLst>
          </p:cNvPr>
          <p:cNvSpPr txBox="1"/>
          <p:nvPr/>
        </p:nvSpPr>
        <p:spPr>
          <a:xfrm>
            <a:off x="1136286" y="4050601"/>
            <a:ext cx="8513563" cy="615521"/>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latin typeface="+mn-lt"/>
                <a:cs typeface="+mn-cs"/>
              </a:rPr>
              <a:t>C – Reference the Contract Compliance number but drop the R and Reference the (C) number</a:t>
            </a:r>
          </a:p>
        </p:txBody>
      </p:sp>
      <p:sp>
        <p:nvSpPr>
          <p:cNvPr id="5" name="Oval 4">
            <a:extLst>
              <a:ext uri="{FF2B5EF4-FFF2-40B4-BE49-F238E27FC236}">
                <a16:creationId xmlns:a16="http://schemas.microsoft.com/office/drawing/2014/main" id="{B31CDA61-F046-50AF-FEAF-1C5CCC0AD786}"/>
              </a:ext>
            </a:extLst>
          </p:cNvPr>
          <p:cNvSpPr/>
          <p:nvPr/>
        </p:nvSpPr>
        <p:spPr>
          <a:xfrm>
            <a:off x="911226" y="40947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688ACF32-1D72-A80E-005F-586063354300}"/>
              </a:ext>
            </a:extLst>
          </p:cNvPr>
          <p:cNvSpPr/>
          <p:nvPr/>
        </p:nvSpPr>
        <p:spPr>
          <a:xfrm>
            <a:off x="911226" y="4105051"/>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77C6AD9-8209-830A-A132-912418F3BB55}"/>
              </a:ext>
            </a:extLst>
          </p:cNvPr>
          <p:cNvSpPr txBox="1"/>
          <p:nvPr/>
        </p:nvSpPr>
        <p:spPr>
          <a:xfrm>
            <a:off x="5069759" y="6021641"/>
            <a:ext cx="4580090" cy="369332"/>
          </a:xfrm>
          <a:prstGeom prst="rect">
            <a:avLst/>
          </a:prstGeom>
          <a:noFill/>
        </p:spPr>
        <p:txBody>
          <a:bodyPr wrap="square" rtlCol="0">
            <a:spAutoFit/>
          </a:bodyPr>
          <a:lstStyle/>
          <a:p>
            <a:r>
              <a:rPr lang="en-US"/>
              <a:t>Animate to show the correct answer</a:t>
            </a:r>
          </a:p>
        </p:txBody>
      </p:sp>
      <p:sp>
        <p:nvSpPr>
          <p:cNvPr id="10" name="TextBox 9">
            <a:extLst>
              <a:ext uri="{FF2B5EF4-FFF2-40B4-BE49-F238E27FC236}">
                <a16:creationId xmlns:a16="http://schemas.microsoft.com/office/drawing/2014/main" id="{E273EADF-C230-BA5D-498E-997E185C08D3}"/>
              </a:ext>
            </a:extLst>
          </p:cNvPr>
          <p:cNvSpPr txBox="1"/>
          <p:nvPr/>
        </p:nvSpPr>
        <p:spPr>
          <a:xfrm>
            <a:off x="1131940" y="3465145"/>
            <a:ext cx="8553825" cy="369300"/>
          </a:xfrm>
          <a:prstGeom prst="rect">
            <a:avLst/>
          </a:prstGeom>
          <a:noFill/>
          <a:ln>
            <a:noFill/>
          </a:ln>
        </p:spPr>
        <p:txBody>
          <a:bodyPr wrap="square" lIns="121888" tIns="60944" rIns="121888" bIns="60944" rtlCol="0" anchor="t">
            <a:spAutoFit/>
          </a:bodyPr>
          <a:lstStyle/>
          <a:p>
            <a:r>
              <a:rPr lang="en-US" sz="1600" dirty="0"/>
              <a:t>B – Reference the Contract Compliance number (CR)</a:t>
            </a:r>
          </a:p>
        </p:txBody>
      </p:sp>
      <p:sp>
        <p:nvSpPr>
          <p:cNvPr id="6" name="TextBox 5">
            <a:extLst>
              <a:ext uri="{FF2B5EF4-FFF2-40B4-BE49-F238E27FC236}">
                <a16:creationId xmlns:a16="http://schemas.microsoft.com/office/drawing/2014/main" id="{B5EB3B8B-846B-BE16-C58D-DC0CF4866CB9}"/>
              </a:ext>
            </a:extLst>
          </p:cNvPr>
          <p:cNvSpPr txBox="1"/>
          <p:nvPr/>
        </p:nvSpPr>
        <p:spPr>
          <a:xfrm>
            <a:off x="1141544" y="4858733"/>
            <a:ext cx="8513563"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latin typeface="+mn-lt"/>
                <a:cs typeface="+mn-cs"/>
              </a:rPr>
              <a:t>D – Reference the Purchase Order Number</a:t>
            </a:r>
          </a:p>
        </p:txBody>
      </p:sp>
      <p:sp>
        <p:nvSpPr>
          <p:cNvPr id="7" name="Oval 6">
            <a:extLst>
              <a:ext uri="{FF2B5EF4-FFF2-40B4-BE49-F238E27FC236}">
                <a16:creationId xmlns:a16="http://schemas.microsoft.com/office/drawing/2014/main" id="{E737CD4A-3B15-A885-F5EE-2E157B967ED7}"/>
              </a:ext>
            </a:extLst>
          </p:cNvPr>
          <p:cNvSpPr/>
          <p:nvPr/>
        </p:nvSpPr>
        <p:spPr>
          <a:xfrm>
            <a:off x="916484" y="490289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Tree>
    <p:extLst>
      <p:ext uri="{BB962C8B-B14F-4D97-AF65-F5344CB8AC3E}">
        <p14:creationId xmlns:p14="http://schemas.microsoft.com/office/powerpoint/2010/main" val="37462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CF20-9BCB-F6D3-FB09-C57D1666798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004AF7A-C045-853B-B58B-035D2C320A02}"/>
              </a:ext>
            </a:extLst>
          </p:cNvPr>
          <p:cNvSpPr>
            <a:spLocks noGrp="1"/>
          </p:cNvSpPr>
          <p:nvPr>
            <p:ph type="body" sz="quarter" idx="14"/>
          </p:nvPr>
        </p:nvSpPr>
        <p:spPr>
          <a:xfrm>
            <a:off x="384814" y="2632890"/>
            <a:ext cx="7861739" cy="997196"/>
          </a:xfrm>
        </p:spPr>
        <p:txBody>
          <a:bodyPr/>
          <a:lstStyle/>
          <a:p>
            <a:r>
              <a:rPr lang="en-US">
                <a:solidFill>
                  <a:schemeClr val="accent5"/>
                </a:solidFill>
                <a:ea typeface="+mn-lt"/>
                <a:cs typeface="+mn-lt"/>
                <a:sym typeface="+mn-lt"/>
              </a:rPr>
              <a:t>Create a Contract Amendment and Update Contract Terms Document</a:t>
            </a:r>
            <a:endParaRPr lang="en-US">
              <a:solidFill>
                <a:schemeClr val="accent5"/>
              </a:solidFill>
            </a:endParaRPr>
          </a:p>
        </p:txBody>
      </p:sp>
    </p:spTree>
    <p:extLst>
      <p:ext uri="{BB962C8B-B14F-4D97-AF65-F5344CB8AC3E}">
        <p14:creationId xmlns:p14="http://schemas.microsoft.com/office/powerpoint/2010/main" val="934363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57878" y="346456"/>
            <a:ext cx="10873068" cy="553998"/>
          </a:xfrm>
        </p:spPr>
        <p:txBody>
          <a:bodyPr/>
          <a:lstStyle/>
          <a:p>
            <a:r>
              <a:rPr lang="en-US" sz="3600">
                <a:solidFill>
                  <a:schemeClr val="accent5"/>
                </a:solidFill>
                <a:latin typeface="+mn-lt"/>
              </a:rPr>
              <a:t>Amend a Contract</a:t>
            </a:r>
          </a:p>
        </p:txBody>
      </p:sp>
      <p:sp>
        <p:nvSpPr>
          <p:cNvPr id="5" name="TextBox 4">
            <a:extLst>
              <a:ext uri="{FF2B5EF4-FFF2-40B4-BE49-F238E27FC236}">
                <a16:creationId xmlns:a16="http://schemas.microsoft.com/office/drawing/2014/main" id="{03F1C15D-62CC-A489-16E1-52CC13620990}"/>
              </a:ext>
            </a:extLst>
          </p:cNvPr>
          <p:cNvSpPr txBox="1"/>
          <p:nvPr/>
        </p:nvSpPr>
        <p:spPr>
          <a:xfrm>
            <a:off x="557275" y="1683074"/>
            <a:ext cx="3551588" cy="646331"/>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Select the desired Contract that requires the amendment.  </a:t>
            </a:r>
            <a:endParaRPr lang="en-US" dirty="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79A865-DB9A-7DC9-1026-4EDD74008483}"/>
              </a:ext>
            </a:extLst>
          </p:cNvPr>
          <p:cNvPicPr>
            <a:picLocks noChangeAspect="1"/>
          </p:cNvPicPr>
          <p:nvPr/>
        </p:nvPicPr>
        <p:blipFill>
          <a:blip r:embed="rId3"/>
          <a:stretch>
            <a:fillRect/>
          </a:stretch>
        </p:blipFill>
        <p:spPr>
          <a:xfrm>
            <a:off x="435264" y="2285532"/>
            <a:ext cx="11095682" cy="1196444"/>
          </a:xfrm>
          <a:prstGeom prst="rect">
            <a:avLst/>
          </a:prstGeom>
        </p:spPr>
      </p:pic>
      <p:pic>
        <p:nvPicPr>
          <p:cNvPr id="8" name="Picture 7">
            <a:extLst>
              <a:ext uri="{FF2B5EF4-FFF2-40B4-BE49-F238E27FC236}">
                <a16:creationId xmlns:a16="http://schemas.microsoft.com/office/drawing/2014/main" id="{487E4D4F-E7E0-F373-1D2F-E940DCC29817}"/>
              </a:ext>
            </a:extLst>
          </p:cNvPr>
          <p:cNvPicPr>
            <a:picLocks noChangeAspect="1"/>
          </p:cNvPicPr>
          <p:nvPr/>
        </p:nvPicPr>
        <p:blipFill>
          <a:blip r:embed="rId4"/>
          <a:stretch>
            <a:fillRect/>
          </a:stretch>
        </p:blipFill>
        <p:spPr>
          <a:xfrm>
            <a:off x="435265" y="3854012"/>
            <a:ext cx="11095682" cy="1320914"/>
          </a:xfrm>
          <a:prstGeom prst="rect">
            <a:avLst/>
          </a:prstGeom>
        </p:spPr>
      </p:pic>
      <p:sp>
        <p:nvSpPr>
          <p:cNvPr id="9" name="Rectangle 8">
            <a:extLst>
              <a:ext uri="{FF2B5EF4-FFF2-40B4-BE49-F238E27FC236}">
                <a16:creationId xmlns:a16="http://schemas.microsoft.com/office/drawing/2014/main" id="{4653EA2E-5EF4-3C66-A5D1-55913EE057C8}"/>
              </a:ext>
            </a:extLst>
          </p:cNvPr>
          <p:cNvSpPr/>
          <p:nvPr/>
        </p:nvSpPr>
        <p:spPr bwMode="gray">
          <a:xfrm>
            <a:off x="435264" y="4514468"/>
            <a:ext cx="10722263" cy="35258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620867DB-0B39-2F5E-0FE6-B224368E0AFC}"/>
              </a:ext>
            </a:extLst>
          </p:cNvPr>
          <p:cNvSpPr txBox="1"/>
          <p:nvPr/>
        </p:nvSpPr>
        <p:spPr>
          <a:xfrm>
            <a:off x="657877" y="5409947"/>
            <a:ext cx="4338995" cy="646331"/>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To amend a contract, the contract must be in “</a:t>
            </a:r>
            <a:r>
              <a:rPr lang="en-US" sz="1800" b="1" i="0" dirty="0">
                <a:solidFill>
                  <a:srgbClr val="000000"/>
                </a:solidFill>
                <a:effectLst/>
                <a:highlight>
                  <a:srgbClr val="FFFFFF"/>
                </a:highlight>
                <a:ea typeface="Calibri" panose="020F0502020204030204" pitchFamily="34" charset="0"/>
                <a:cs typeface="Calibri" panose="020F0502020204030204" pitchFamily="34" charset="0"/>
              </a:rPr>
              <a:t>Published</a:t>
            </a:r>
            <a:r>
              <a:rPr lang="en-US" sz="1800" b="0" i="0" dirty="0">
                <a:solidFill>
                  <a:srgbClr val="000000"/>
                </a:solidFill>
                <a:effectLst/>
                <a:highlight>
                  <a:srgbClr val="FFFFFF"/>
                </a:highlight>
                <a:ea typeface="Calibri" panose="020F0502020204030204" pitchFamily="34" charset="0"/>
                <a:cs typeface="Calibri" panose="020F0502020204030204" pitchFamily="34" charset="0"/>
              </a:rPr>
              <a:t>” status</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1842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40414" y="370206"/>
            <a:ext cx="10873068" cy="553998"/>
          </a:xfrm>
        </p:spPr>
        <p:txBody>
          <a:bodyPr/>
          <a:lstStyle/>
          <a:p>
            <a:r>
              <a:rPr lang="en-US" sz="3600">
                <a:solidFill>
                  <a:schemeClr val="accent5"/>
                </a:solidFill>
                <a:latin typeface="+mn-lt"/>
              </a:rPr>
              <a:t>Amend a Contract (cont’d)</a:t>
            </a:r>
          </a:p>
        </p:txBody>
      </p:sp>
      <p:grpSp>
        <p:nvGrpSpPr>
          <p:cNvPr id="9" name="Group 8">
            <a:extLst>
              <a:ext uri="{FF2B5EF4-FFF2-40B4-BE49-F238E27FC236}">
                <a16:creationId xmlns:a16="http://schemas.microsoft.com/office/drawing/2014/main" id="{C803297A-1735-0A1B-2FE2-968EF623328B}"/>
              </a:ext>
            </a:extLst>
          </p:cNvPr>
          <p:cNvGrpSpPr/>
          <p:nvPr/>
        </p:nvGrpSpPr>
        <p:grpSpPr>
          <a:xfrm>
            <a:off x="302710" y="1321682"/>
            <a:ext cx="11583404" cy="5166112"/>
            <a:chOff x="302710" y="2377349"/>
            <a:chExt cx="11583404" cy="5166112"/>
          </a:xfrm>
        </p:grpSpPr>
        <p:pic>
          <p:nvPicPr>
            <p:cNvPr id="6" name="Picture 5">
              <a:extLst>
                <a:ext uri="{FF2B5EF4-FFF2-40B4-BE49-F238E27FC236}">
                  <a16:creationId xmlns:a16="http://schemas.microsoft.com/office/drawing/2014/main" id="{CE15D33E-CCF3-5568-B1B5-15EB3155E529}"/>
                </a:ext>
              </a:extLst>
            </p:cNvPr>
            <p:cNvPicPr>
              <a:picLocks noChangeAspect="1"/>
            </p:cNvPicPr>
            <p:nvPr/>
          </p:nvPicPr>
          <p:blipFill>
            <a:blip r:embed="rId3"/>
            <a:stretch>
              <a:fillRect/>
            </a:stretch>
          </p:blipFill>
          <p:spPr>
            <a:xfrm>
              <a:off x="302710" y="2377349"/>
              <a:ext cx="11583404" cy="2103302"/>
            </a:xfrm>
            <a:prstGeom prst="rect">
              <a:avLst/>
            </a:prstGeom>
          </p:spPr>
        </p:pic>
        <p:pic>
          <p:nvPicPr>
            <p:cNvPr id="8" name="Picture 7">
              <a:extLst>
                <a:ext uri="{FF2B5EF4-FFF2-40B4-BE49-F238E27FC236}">
                  <a16:creationId xmlns:a16="http://schemas.microsoft.com/office/drawing/2014/main" id="{5999D963-5A0C-0C64-74E8-8EACAD38474F}"/>
                </a:ext>
              </a:extLst>
            </p:cNvPr>
            <p:cNvPicPr>
              <a:picLocks noChangeAspect="1"/>
            </p:cNvPicPr>
            <p:nvPr/>
          </p:nvPicPr>
          <p:blipFill>
            <a:blip r:embed="rId4"/>
            <a:stretch>
              <a:fillRect/>
            </a:stretch>
          </p:blipFill>
          <p:spPr>
            <a:xfrm>
              <a:off x="302710" y="4708575"/>
              <a:ext cx="11522439" cy="2834886"/>
            </a:xfrm>
            <a:prstGeom prst="rect">
              <a:avLst/>
            </a:prstGeom>
          </p:spPr>
        </p:pic>
      </p:grpSp>
      <p:sp>
        <p:nvSpPr>
          <p:cNvPr id="5" name="TextBox 4">
            <a:extLst>
              <a:ext uri="{FF2B5EF4-FFF2-40B4-BE49-F238E27FC236}">
                <a16:creationId xmlns:a16="http://schemas.microsoft.com/office/drawing/2014/main" id="{03F1C15D-62CC-A489-16E1-52CC13620990}"/>
              </a:ext>
            </a:extLst>
          </p:cNvPr>
          <p:cNvSpPr txBox="1"/>
          <p:nvPr/>
        </p:nvSpPr>
        <p:spPr>
          <a:xfrm>
            <a:off x="7921870" y="3652908"/>
            <a:ext cx="3551588" cy="2031325"/>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On the Contract Workspace Overview Tab, scroll down to the Contract Attributes section.</a:t>
            </a:r>
          </a:p>
          <a:p>
            <a:endParaRPr lang="en-US" b="1" dirty="0">
              <a:ea typeface="Calibri" panose="020F0502020204030204" pitchFamily="34" charset="0"/>
              <a:cs typeface="Times New Roman" panose="02020603050405020304" pitchFamily="18" charset="0"/>
            </a:endParaRPr>
          </a:p>
          <a:p>
            <a:r>
              <a:rPr lang="en-US" sz="1800" dirty="0">
                <a:effectLst/>
                <a:ea typeface="Calibri" panose="020F0502020204030204" pitchFamily="34" charset="0"/>
                <a:cs typeface="Times New Roman" panose="02020603050405020304" pitchFamily="18" charset="0"/>
              </a:rPr>
              <a:t>Click </a:t>
            </a:r>
            <a:r>
              <a:rPr lang="en-US" sz="1800" b="1" dirty="0">
                <a:effectLst/>
                <a:ea typeface="Calibri" panose="020F0502020204030204" pitchFamily="34" charset="0"/>
                <a:cs typeface="Times New Roman" panose="02020603050405020304" pitchFamily="18" charset="0"/>
              </a:rPr>
              <a:t>Actions</a:t>
            </a:r>
            <a:r>
              <a:rPr lang="en-US" sz="1800" dirty="0">
                <a:effectLst/>
                <a:ea typeface="Calibri" panose="020F0502020204030204" pitchFamily="34" charset="0"/>
                <a:cs typeface="Times New Roman" panose="02020603050405020304" pitchFamily="18" charset="0"/>
              </a:rPr>
              <a:t>, and then click </a:t>
            </a:r>
            <a:r>
              <a:rPr lang="en-US" sz="1800" b="1" dirty="0">
                <a:effectLst/>
                <a:ea typeface="Calibri" panose="020F0502020204030204" pitchFamily="34" charset="0"/>
                <a:cs typeface="Times New Roman" panose="02020603050405020304" pitchFamily="18" charset="0"/>
              </a:rPr>
              <a:t>Amend</a:t>
            </a:r>
            <a:br>
              <a:rPr lang="en-US" sz="1800" b="1" dirty="0">
                <a:effectLst/>
                <a:ea typeface="Calibri" panose="020F0502020204030204" pitchFamily="34" charset="0"/>
                <a:cs typeface="Times New Roman" panose="02020603050405020304" pitchFamily="18" charset="0"/>
              </a:rPr>
            </a:br>
            <a:endParaRPr lang="en-US" dirty="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227C2BF-C6C8-C057-59AA-8B99F48D3343}"/>
              </a:ext>
            </a:extLst>
          </p:cNvPr>
          <p:cNvSpPr/>
          <p:nvPr/>
        </p:nvSpPr>
        <p:spPr bwMode="gray">
          <a:xfrm>
            <a:off x="5615711" y="4763851"/>
            <a:ext cx="803563" cy="35258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8E78FFEF-F98B-0820-1FF4-2A6D58F3551A}"/>
              </a:ext>
            </a:extLst>
          </p:cNvPr>
          <p:cNvSpPr/>
          <p:nvPr/>
        </p:nvSpPr>
        <p:spPr bwMode="gray">
          <a:xfrm>
            <a:off x="5361716" y="3740728"/>
            <a:ext cx="803563" cy="24425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474451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E42FF-EF78-18C5-DC84-22CB0A0CF2A7}"/>
              </a:ext>
            </a:extLst>
          </p:cNvPr>
          <p:cNvPicPr>
            <a:picLocks noChangeAspect="1"/>
          </p:cNvPicPr>
          <p:nvPr/>
        </p:nvPicPr>
        <p:blipFill>
          <a:blip r:embed="rId3"/>
          <a:stretch>
            <a:fillRect/>
          </a:stretch>
        </p:blipFill>
        <p:spPr>
          <a:xfrm>
            <a:off x="3195145" y="1458760"/>
            <a:ext cx="8837120" cy="4481264"/>
          </a:xfrm>
          <a:prstGeom prst="rect">
            <a:avLst/>
          </a:prstGeom>
          <a:ln w="9525">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428263" y="1819739"/>
            <a:ext cx="2619738" cy="3877985"/>
          </a:xfrm>
          <a:prstGeom prst="rect">
            <a:avLst/>
          </a:prstGeom>
          <a:noFill/>
        </p:spPr>
        <p:txBody>
          <a:bodyPr wrap="square" lIns="0" tIns="0" rIns="0" bIns="0" rtlCol="0" anchor="t">
            <a:spAutoFit/>
          </a:bodyPr>
          <a:lstStyle/>
          <a:p>
            <a:pPr fontAlgn="base"/>
            <a:r>
              <a:rPr lang="en-US">
                <a:solidFill>
                  <a:srgbClr val="000000"/>
                </a:solidFill>
                <a:cs typeface="Calibri"/>
              </a:rPr>
              <a:t>Copy from Contract is a big time-saver. If there is a contract already created that is similar, you have the option to copy that contract and change the fields that need to be changed.  </a:t>
            </a:r>
            <a:endParaRPr lang="en-US">
              <a:solidFill>
                <a:srgbClr val="000000"/>
              </a:solidFill>
              <a:cs typeface="Calibri" panose="020F0502020204030204" pitchFamily="34" charset="0"/>
            </a:endParaRPr>
          </a:p>
          <a:p>
            <a:pPr rtl="0" fontAlgn="base"/>
            <a:endParaRPr lang="en-US">
              <a:solidFill>
                <a:srgbClr val="000000"/>
              </a:solidFill>
              <a:cs typeface="Calibri" panose="020F0502020204030204" pitchFamily="34" charset="0"/>
            </a:endParaRPr>
          </a:p>
          <a:p>
            <a:pPr rtl="0" fontAlgn="base"/>
            <a:r>
              <a:rPr lang="en-US">
                <a:solidFill>
                  <a:srgbClr val="000000"/>
                </a:solidFill>
                <a:cs typeface="Calibri"/>
              </a:rPr>
              <a:t>The only two fields that cannot be changed is “Test Project” and the “Template” that was selected.</a:t>
            </a:r>
            <a:endParaRPr lang="en-US" b="0" i="0">
              <a:solidFill>
                <a:srgbClr val="000000"/>
              </a:solidFill>
              <a:effectLst/>
              <a:cs typeface="Calibri"/>
            </a:endParaRPr>
          </a:p>
        </p:txBody>
      </p:sp>
      <p:sp>
        <p:nvSpPr>
          <p:cNvPr id="7" name="Rectangle 6">
            <a:extLst>
              <a:ext uri="{FF2B5EF4-FFF2-40B4-BE49-F238E27FC236}">
                <a16:creationId xmlns:a16="http://schemas.microsoft.com/office/drawing/2014/main" id="{3533524D-E98D-8EF4-D58D-C73CAFC5DE92}"/>
              </a:ext>
            </a:extLst>
          </p:cNvPr>
          <p:cNvSpPr/>
          <p:nvPr/>
        </p:nvSpPr>
        <p:spPr bwMode="gray">
          <a:xfrm>
            <a:off x="3700450" y="3917482"/>
            <a:ext cx="2574226" cy="36447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4658063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24530" y="409167"/>
            <a:ext cx="10873068" cy="615553"/>
          </a:xfrm>
        </p:spPr>
        <p:txBody>
          <a:bodyPr/>
          <a:lstStyle/>
          <a:p>
            <a:r>
              <a:rPr lang="en-US" sz="4000" b="0">
                <a:solidFill>
                  <a:schemeClr val="accent5"/>
                </a:solidFill>
                <a:latin typeface="+mn-lt"/>
              </a:rPr>
              <a:t>Amend a Contract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271015" y="1223385"/>
            <a:ext cx="4112168" cy="5549211"/>
          </a:xfrm>
          <a:prstGeom prst="rect">
            <a:avLst/>
          </a:prstGeom>
          <a:noFill/>
        </p:spPr>
        <p:txBody>
          <a:bodyPr wrap="square">
            <a:spAutoFit/>
          </a:bodyPr>
          <a:lstStyle/>
          <a:p>
            <a:pPr marL="0" marR="0">
              <a:lnSpc>
                <a:spcPct val="107000"/>
              </a:lnSpc>
              <a:spcBef>
                <a:spcPts val="0"/>
              </a:spcBef>
              <a:spcAft>
                <a:spcPts val="800"/>
              </a:spcAft>
            </a:pPr>
            <a:r>
              <a:rPr lang="en-US" sz="1600" kern="100" dirty="0">
                <a:effectLst/>
                <a:ea typeface="Calibri" panose="020F0502020204030204" pitchFamily="34" charset="0"/>
                <a:cs typeface="Times New Roman" panose="02020603050405020304" pitchFamily="18" charset="0"/>
              </a:rPr>
              <a:t>Amendment type is typically “Amendment” type.</a:t>
            </a:r>
            <a:endParaRPr lang="en-US" sz="1600" kern="100"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kern="100" dirty="0">
                <a:effectLst/>
                <a:ea typeface="Calibri" panose="020F0502020204030204" pitchFamily="34" charset="0"/>
                <a:cs typeface="Times New Roman" panose="02020603050405020304" pitchFamily="18" charset="0"/>
              </a:rPr>
              <a:t>Renewal</a:t>
            </a:r>
            <a:r>
              <a:rPr lang="en-US" sz="1600" kern="100" dirty="0">
                <a:effectLst/>
                <a:ea typeface="Calibri" panose="020F0502020204030204" pitchFamily="34" charset="0"/>
                <a:cs typeface="Times New Roman" panose="02020603050405020304" pitchFamily="18" charset="0"/>
              </a:rPr>
              <a:t> is to update the Term Dates on the Contract.</a:t>
            </a:r>
          </a:p>
          <a:p>
            <a:pPr marL="0" marR="0">
              <a:lnSpc>
                <a:spcPct val="107000"/>
              </a:lnSpc>
              <a:spcBef>
                <a:spcPts val="0"/>
              </a:spcBef>
              <a:spcAft>
                <a:spcPts val="800"/>
              </a:spcAft>
            </a:pPr>
            <a:r>
              <a:rPr lang="en-US" sz="1600" b="1" kern="100" dirty="0">
                <a:ea typeface="Calibri" panose="020F0502020204030204" pitchFamily="34" charset="0"/>
                <a:cs typeface="Times New Roman" panose="02020603050405020304" pitchFamily="18" charset="0"/>
              </a:rPr>
              <a:t>Amendment</a:t>
            </a:r>
            <a:r>
              <a:rPr lang="en-US" sz="1600" kern="100" dirty="0">
                <a:ea typeface="Calibri" panose="020F0502020204030204" pitchFamily="34" charset="0"/>
                <a:cs typeface="Times New Roman" panose="02020603050405020304" pitchFamily="18" charset="0"/>
              </a:rPr>
              <a:t> allows you to change all contract fields with very few exceptions</a:t>
            </a:r>
          </a:p>
          <a:p>
            <a:pPr marL="0" marR="0">
              <a:lnSpc>
                <a:spcPct val="107000"/>
              </a:lnSpc>
              <a:spcBef>
                <a:spcPts val="0"/>
              </a:spcBef>
              <a:spcAft>
                <a:spcPts val="800"/>
              </a:spcAft>
            </a:pPr>
            <a:r>
              <a:rPr lang="en-US" sz="1600" b="1" kern="100" dirty="0">
                <a:effectLst/>
                <a:ea typeface="Calibri" panose="020F0502020204030204" pitchFamily="34" charset="0"/>
                <a:cs typeface="Times New Roman" panose="02020603050405020304" pitchFamily="18" charset="0"/>
              </a:rPr>
              <a:t>A</a:t>
            </a:r>
            <a:r>
              <a:rPr lang="en-US" sz="1600" b="1" kern="100" dirty="0">
                <a:ea typeface="Calibri" panose="020F0502020204030204" pitchFamily="34" charset="0"/>
                <a:cs typeface="Times New Roman" panose="02020603050405020304" pitchFamily="18" charset="0"/>
              </a:rPr>
              <a:t>dministrative</a:t>
            </a:r>
            <a:r>
              <a:rPr lang="en-US" sz="1600" kern="100" dirty="0">
                <a:ea typeface="Calibri" panose="020F0502020204030204" pitchFamily="34" charset="0"/>
                <a:cs typeface="Times New Roman" panose="02020603050405020304" pitchFamily="18" charset="0"/>
              </a:rPr>
              <a:t> allows you to change high level items such as the contract title, add team members, etc.  Very restrictive</a:t>
            </a:r>
          </a:p>
          <a:p>
            <a:pPr marL="0" marR="0">
              <a:lnSpc>
                <a:spcPct val="107000"/>
              </a:lnSpc>
              <a:spcBef>
                <a:spcPts val="0"/>
              </a:spcBef>
              <a:spcAft>
                <a:spcPts val="800"/>
              </a:spcAft>
            </a:pPr>
            <a:r>
              <a:rPr lang="en-US" sz="1600" b="1" kern="100" dirty="0">
                <a:effectLst/>
                <a:ea typeface="Calibri" panose="020F0502020204030204" pitchFamily="34" charset="0"/>
                <a:cs typeface="Times New Roman" panose="02020603050405020304" pitchFamily="18" charset="0"/>
              </a:rPr>
              <a:t>Termination</a:t>
            </a:r>
            <a:r>
              <a:rPr lang="en-US" sz="1600" kern="100" dirty="0">
                <a:effectLst/>
                <a:ea typeface="Calibri" panose="020F0502020204030204" pitchFamily="34" charset="0"/>
                <a:cs typeface="Times New Roman" panose="02020603050405020304" pitchFamily="18" charset="0"/>
              </a:rPr>
              <a:t> is used to terminate a contract.  For example, if a supplier can no longer live up to the agreement.</a:t>
            </a:r>
          </a:p>
          <a:p>
            <a:pPr marL="0" marR="0">
              <a:lnSpc>
                <a:spcPct val="107000"/>
              </a:lnSpc>
              <a:spcBef>
                <a:spcPts val="0"/>
              </a:spcBef>
              <a:spcAft>
                <a:spcPts val="800"/>
              </a:spcAft>
            </a:pPr>
            <a:endParaRPr lang="en-US" sz="1600" kern="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kern="100" dirty="0">
                <a:effectLst/>
                <a:ea typeface="Calibri" panose="020F0502020204030204" pitchFamily="34" charset="0"/>
                <a:cs typeface="Times New Roman" panose="02020603050405020304" pitchFamily="18" charset="0"/>
              </a:rPr>
              <a:t>Please make sure to update the Contract Amendment Reason comment as indicated.</a:t>
            </a:r>
          </a:p>
          <a:p>
            <a:r>
              <a:rPr lang="en-US" sz="1600" dirty="0">
                <a:effectLst/>
                <a:ea typeface="Calibri" panose="020F0502020204030204" pitchFamily="34" charset="0"/>
                <a:cs typeface="Times New Roman" panose="02020603050405020304" pitchFamily="18" charset="0"/>
              </a:rPr>
              <a:t>Then, click </a:t>
            </a:r>
            <a:r>
              <a:rPr lang="en-US" sz="1600" b="1" dirty="0">
                <a:effectLst/>
                <a:ea typeface="Calibri" panose="020F0502020204030204" pitchFamily="34" charset="0"/>
                <a:cs typeface="Times New Roman" panose="02020603050405020304" pitchFamily="18" charset="0"/>
              </a:rPr>
              <a:t>Ok</a:t>
            </a:r>
            <a:r>
              <a:rPr lang="en-US" sz="1600" dirty="0">
                <a:effectLst/>
                <a:ea typeface="Calibri" panose="020F0502020204030204" pitchFamily="34" charset="0"/>
                <a:cs typeface="Times New Roman" panose="02020603050405020304" pitchFamily="18" charset="0"/>
              </a:rPr>
              <a:t>.</a:t>
            </a:r>
            <a:r>
              <a:rPr lang="en-US" sz="1600" b="1" dirty="0">
                <a:effectLst/>
                <a:ea typeface="Calibri" panose="020F0502020204030204" pitchFamily="34" charset="0"/>
                <a:cs typeface="Times New Roman" panose="02020603050405020304" pitchFamily="18" charset="0"/>
              </a:rPr>
              <a:t/>
            </a:r>
            <a:br>
              <a:rPr lang="en-US" sz="1600" b="1" dirty="0">
                <a:effectLst/>
                <a:ea typeface="Calibri" panose="020F0502020204030204" pitchFamily="34" charset="0"/>
                <a:cs typeface="Times New Roman" panose="02020603050405020304" pitchFamily="18" charset="0"/>
              </a:rPr>
            </a:br>
            <a:endParaRPr lang="en-US" dirty="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585DC8A1-EB6F-F947-2003-E0C2AF514469}"/>
              </a:ext>
            </a:extLst>
          </p:cNvPr>
          <p:cNvGrpSpPr/>
          <p:nvPr/>
        </p:nvGrpSpPr>
        <p:grpSpPr>
          <a:xfrm>
            <a:off x="4484779" y="1371622"/>
            <a:ext cx="7559695" cy="5319199"/>
            <a:chOff x="4256519" y="1371622"/>
            <a:chExt cx="7559695" cy="5319199"/>
          </a:xfrm>
        </p:grpSpPr>
        <p:pic>
          <p:nvPicPr>
            <p:cNvPr id="6" name="Picture 5">
              <a:extLst>
                <a:ext uri="{FF2B5EF4-FFF2-40B4-BE49-F238E27FC236}">
                  <a16:creationId xmlns:a16="http://schemas.microsoft.com/office/drawing/2014/main" id="{88BA6B6E-AF75-A928-B9F3-0F169B7EB808}"/>
                </a:ext>
              </a:extLst>
            </p:cNvPr>
            <p:cNvPicPr>
              <a:picLocks noChangeAspect="1"/>
            </p:cNvPicPr>
            <p:nvPr/>
          </p:nvPicPr>
          <p:blipFill>
            <a:blip r:embed="rId3"/>
            <a:stretch>
              <a:fillRect/>
            </a:stretch>
          </p:blipFill>
          <p:spPr>
            <a:xfrm>
              <a:off x="4256519" y="1371622"/>
              <a:ext cx="7559695" cy="2156647"/>
            </a:xfrm>
            <a:prstGeom prst="rect">
              <a:avLst/>
            </a:prstGeom>
          </p:spPr>
        </p:pic>
        <p:pic>
          <p:nvPicPr>
            <p:cNvPr id="8" name="Picture 7">
              <a:extLst>
                <a:ext uri="{FF2B5EF4-FFF2-40B4-BE49-F238E27FC236}">
                  <a16:creationId xmlns:a16="http://schemas.microsoft.com/office/drawing/2014/main" id="{DD08D0A1-DC56-276F-1BF1-8E75E5650955}"/>
                </a:ext>
              </a:extLst>
            </p:cNvPr>
            <p:cNvPicPr>
              <a:picLocks noChangeAspect="1"/>
            </p:cNvPicPr>
            <p:nvPr/>
          </p:nvPicPr>
          <p:blipFill>
            <a:blip r:embed="rId4"/>
            <a:stretch>
              <a:fillRect/>
            </a:stretch>
          </p:blipFill>
          <p:spPr>
            <a:xfrm>
              <a:off x="6261192" y="3528247"/>
              <a:ext cx="1181202" cy="1280271"/>
            </a:xfrm>
            <a:prstGeom prst="rect">
              <a:avLst/>
            </a:prstGeom>
          </p:spPr>
        </p:pic>
        <p:pic>
          <p:nvPicPr>
            <p:cNvPr id="10" name="Picture 9">
              <a:extLst>
                <a:ext uri="{FF2B5EF4-FFF2-40B4-BE49-F238E27FC236}">
                  <a16:creationId xmlns:a16="http://schemas.microsoft.com/office/drawing/2014/main" id="{3D6C62F4-CAD9-E444-0034-F6A1138868E4}"/>
                </a:ext>
              </a:extLst>
            </p:cNvPr>
            <p:cNvPicPr>
              <a:picLocks noChangeAspect="1"/>
            </p:cNvPicPr>
            <p:nvPr/>
          </p:nvPicPr>
          <p:blipFill>
            <a:blip r:embed="rId5"/>
            <a:stretch>
              <a:fillRect/>
            </a:stretch>
          </p:blipFill>
          <p:spPr>
            <a:xfrm>
              <a:off x="4256519" y="4808518"/>
              <a:ext cx="7521592" cy="1882303"/>
            </a:xfrm>
            <a:prstGeom prst="rect">
              <a:avLst/>
            </a:prstGeom>
          </p:spPr>
        </p:pic>
      </p:grpSp>
    </p:spTree>
    <p:extLst>
      <p:ext uri="{BB962C8B-B14F-4D97-AF65-F5344CB8AC3E}">
        <p14:creationId xmlns:p14="http://schemas.microsoft.com/office/powerpoint/2010/main" val="17274225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23789" y="492295"/>
            <a:ext cx="10873068" cy="615553"/>
          </a:xfrm>
        </p:spPr>
        <p:txBody>
          <a:bodyPr/>
          <a:lstStyle/>
          <a:p>
            <a:r>
              <a:rPr lang="en-US" sz="4000">
                <a:solidFill>
                  <a:schemeClr val="accent5"/>
                </a:solidFill>
                <a:latin typeface="+mn-lt"/>
              </a:rPr>
              <a:t>Amend a Contract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278327" y="2082792"/>
            <a:ext cx="3551588" cy="2943306"/>
          </a:xfrm>
          <a:prstGeom prst="rect">
            <a:avLst/>
          </a:prstGeom>
          <a:noFill/>
        </p:spPr>
        <p:txBody>
          <a:bodyPr wrap="square">
            <a:spAutoFit/>
          </a:bodyPr>
          <a:lstStyle/>
          <a:p>
            <a:pPr marL="0" marR="0">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For example, if you want to add money to the existing contract, locate the </a:t>
            </a:r>
            <a:r>
              <a:rPr lang="en-US" sz="1800" b="1" dirty="0">
                <a:effectLst/>
                <a:ea typeface="Calibri" panose="020F0502020204030204" pitchFamily="34" charset="0"/>
                <a:cs typeface="Times New Roman" panose="02020603050405020304" pitchFamily="18" charset="0"/>
              </a:rPr>
              <a:t>Contract Amount </a:t>
            </a:r>
            <a:r>
              <a:rPr lang="en-US" sz="1800" dirty="0">
                <a:effectLst/>
                <a:ea typeface="Calibri" panose="020F0502020204030204" pitchFamily="34" charset="0"/>
                <a:cs typeface="Times New Roman" panose="02020603050405020304" pitchFamily="18" charset="0"/>
              </a:rPr>
              <a:t>field in the </a:t>
            </a:r>
            <a:r>
              <a:rPr lang="en-US" sz="1800" b="1" dirty="0">
                <a:effectLst/>
                <a:ea typeface="Calibri" panose="020F0502020204030204" pitchFamily="34" charset="0"/>
                <a:cs typeface="Times New Roman" panose="02020603050405020304" pitchFamily="18" charset="0"/>
              </a:rPr>
              <a:t>Contract Attributes </a:t>
            </a:r>
            <a:r>
              <a:rPr lang="en-US" sz="1800" dirty="0">
                <a:effectLst/>
                <a:ea typeface="Calibri" panose="020F0502020204030204" pitchFamily="34" charset="0"/>
                <a:cs typeface="Times New Roman" panose="02020603050405020304" pitchFamily="18" charset="0"/>
              </a:rPr>
              <a:t>section of the Overview Tab.</a:t>
            </a:r>
          </a:p>
          <a:p>
            <a:pPr marL="0" marR="0">
              <a:lnSpc>
                <a:spcPct val="107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ea typeface="Calibri" panose="020F0502020204030204" pitchFamily="34" charset="0"/>
                <a:cs typeface="Times New Roman" panose="02020603050405020304" pitchFamily="18" charset="0"/>
              </a:rPr>
              <a:t>Click Actions, and then Edit Attributes</a:t>
            </a:r>
            <a:br>
              <a:rPr lang="en-US" sz="1800" b="1" dirty="0">
                <a:effectLst/>
                <a:ea typeface="Calibri" panose="020F0502020204030204" pitchFamily="34" charset="0"/>
                <a:cs typeface="Times New Roman" panose="02020603050405020304" pitchFamily="18" charset="0"/>
              </a:rPr>
            </a:br>
            <a:endParaRPr lang="en-US" dirty="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4108B14-B83F-D8D4-49B2-29131CDB4BEE}"/>
              </a:ext>
            </a:extLst>
          </p:cNvPr>
          <p:cNvPicPr>
            <a:picLocks noChangeAspect="1"/>
          </p:cNvPicPr>
          <p:nvPr/>
        </p:nvPicPr>
        <p:blipFill>
          <a:blip r:embed="rId3"/>
          <a:stretch>
            <a:fillRect/>
          </a:stretch>
        </p:blipFill>
        <p:spPr>
          <a:xfrm>
            <a:off x="4317319" y="1699173"/>
            <a:ext cx="5715495" cy="4549534"/>
          </a:xfrm>
          <a:prstGeom prst="rect">
            <a:avLst/>
          </a:prstGeom>
        </p:spPr>
      </p:pic>
      <p:pic>
        <p:nvPicPr>
          <p:cNvPr id="8" name="Picture 7">
            <a:extLst>
              <a:ext uri="{FF2B5EF4-FFF2-40B4-BE49-F238E27FC236}">
                <a16:creationId xmlns:a16="http://schemas.microsoft.com/office/drawing/2014/main" id="{595AE4DF-2A98-24C1-3C84-DC9640EBCA85}"/>
              </a:ext>
            </a:extLst>
          </p:cNvPr>
          <p:cNvPicPr>
            <a:picLocks noChangeAspect="1"/>
          </p:cNvPicPr>
          <p:nvPr/>
        </p:nvPicPr>
        <p:blipFill>
          <a:blip r:embed="rId4"/>
          <a:stretch>
            <a:fillRect/>
          </a:stretch>
        </p:blipFill>
        <p:spPr>
          <a:xfrm>
            <a:off x="9292888" y="2125885"/>
            <a:ext cx="1767993" cy="1996613"/>
          </a:xfrm>
          <a:prstGeom prst="rect">
            <a:avLst/>
          </a:prstGeom>
        </p:spPr>
      </p:pic>
      <p:sp>
        <p:nvSpPr>
          <p:cNvPr id="9" name="Rectangle 8">
            <a:extLst>
              <a:ext uri="{FF2B5EF4-FFF2-40B4-BE49-F238E27FC236}">
                <a16:creationId xmlns:a16="http://schemas.microsoft.com/office/drawing/2014/main" id="{9EFCE6B7-6000-B791-96F1-B9A863BDD7A7}"/>
              </a:ext>
            </a:extLst>
          </p:cNvPr>
          <p:cNvSpPr/>
          <p:nvPr/>
        </p:nvSpPr>
        <p:spPr bwMode="gray">
          <a:xfrm>
            <a:off x="9028565" y="1745663"/>
            <a:ext cx="1491653" cy="67425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F56E467F-6229-7DD4-ECBB-91980085080C}"/>
              </a:ext>
            </a:extLst>
          </p:cNvPr>
          <p:cNvSpPr/>
          <p:nvPr/>
        </p:nvSpPr>
        <p:spPr bwMode="gray">
          <a:xfrm>
            <a:off x="5331922" y="3528292"/>
            <a:ext cx="2620586" cy="34481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7015247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32241" y="358332"/>
            <a:ext cx="10873068" cy="553998"/>
          </a:xfrm>
        </p:spPr>
        <p:txBody>
          <a:bodyPr/>
          <a:lstStyle/>
          <a:p>
            <a:r>
              <a:rPr lang="en-US" sz="3600">
                <a:solidFill>
                  <a:schemeClr val="accent5"/>
                </a:solidFill>
                <a:latin typeface="+mn-lt"/>
              </a:rPr>
              <a:t>Amend a Contract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432241" y="1398756"/>
            <a:ext cx="3551588" cy="1857368"/>
          </a:xfrm>
          <a:prstGeom prst="rect">
            <a:avLst/>
          </a:prstGeom>
          <a:noFill/>
        </p:spPr>
        <p:txBody>
          <a:bodyPr wrap="square">
            <a:spAutoFit/>
          </a:bodyPr>
          <a:lstStyle/>
          <a:p>
            <a:pPr marL="0" marR="0">
              <a:lnSpc>
                <a:spcPct val="107000"/>
              </a:lnSpc>
              <a:spcBef>
                <a:spcPts val="0"/>
              </a:spcBef>
              <a:spcAft>
                <a:spcPts val="800"/>
              </a:spcAft>
            </a:pPr>
            <a:r>
              <a:rPr lang="en-US" sz="1800">
                <a:effectLst/>
                <a:ea typeface="Calibri" panose="020F0502020204030204" pitchFamily="34" charset="0"/>
                <a:cs typeface="Times New Roman" panose="02020603050405020304" pitchFamily="18" charset="0"/>
              </a:rPr>
              <a:t>In addition to adjusting the price, you have the option to modify other contract attributes.</a:t>
            </a:r>
            <a:br>
              <a:rPr lang="en-US" sz="1800">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endParaRPr lang="en-US">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921D471-CC35-4DB7-D411-F78A645AE6A9}"/>
              </a:ext>
            </a:extLst>
          </p:cNvPr>
          <p:cNvSpPr/>
          <p:nvPr/>
        </p:nvSpPr>
        <p:spPr bwMode="gray">
          <a:xfrm>
            <a:off x="4609707" y="2809188"/>
            <a:ext cx="3157980" cy="33936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10558AA6-518A-B67A-1091-EF28EAF0F6DF}"/>
              </a:ext>
            </a:extLst>
          </p:cNvPr>
          <p:cNvPicPr>
            <a:picLocks noChangeAspect="1"/>
          </p:cNvPicPr>
          <p:nvPr/>
        </p:nvPicPr>
        <p:blipFill>
          <a:blip r:embed="rId3"/>
          <a:stretch>
            <a:fillRect/>
          </a:stretch>
        </p:blipFill>
        <p:spPr>
          <a:xfrm>
            <a:off x="3983829" y="1266982"/>
            <a:ext cx="8165737" cy="4842637"/>
          </a:xfrm>
          <a:prstGeom prst="rect">
            <a:avLst/>
          </a:prstGeom>
        </p:spPr>
      </p:pic>
      <p:sp>
        <p:nvSpPr>
          <p:cNvPr id="8" name="Rectangle 7">
            <a:extLst>
              <a:ext uri="{FF2B5EF4-FFF2-40B4-BE49-F238E27FC236}">
                <a16:creationId xmlns:a16="http://schemas.microsoft.com/office/drawing/2014/main" id="{D5BF4A7C-E0EF-BC36-E23D-EDE0F7E1F624}"/>
              </a:ext>
            </a:extLst>
          </p:cNvPr>
          <p:cNvSpPr/>
          <p:nvPr/>
        </p:nvSpPr>
        <p:spPr bwMode="gray">
          <a:xfrm>
            <a:off x="4676139" y="4345949"/>
            <a:ext cx="3091547" cy="34481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6046098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28077" y="459044"/>
            <a:ext cx="10873068" cy="553998"/>
          </a:xfrm>
        </p:spPr>
        <p:txBody>
          <a:bodyPr/>
          <a:lstStyle/>
          <a:p>
            <a:r>
              <a:rPr lang="en-US" sz="3600">
                <a:solidFill>
                  <a:schemeClr val="accent5"/>
                </a:solidFill>
              </a:rPr>
              <a:t>Amend a Contract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428077" y="1367725"/>
            <a:ext cx="3551588" cy="1857368"/>
          </a:xfrm>
          <a:prstGeom prst="rect">
            <a:avLst/>
          </a:prstGeom>
          <a:noFill/>
        </p:spPr>
        <p:txBody>
          <a:bodyPr wrap="square">
            <a:spAutoFit/>
          </a:bodyPr>
          <a:lstStyle/>
          <a:p>
            <a:pPr marL="0" marR="0">
              <a:lnSpc>
                <a:spcPct val="107000"/>
              </a:lnSpc>
              <a:spcBef>
                <a:spcPts val="0"/>
              </a:spcBef>
              <a:spcAft>
                <a:spcPts val="800"/>
              </a:spcAft>
            </a:pPr>
            <a:r>
              <a:rPr lang="en-US" sz="1800">
                <a:effectLst/>
                <a:ea typeface="Calibri" panose="020F0502020204030204" pitchFamily="34" charset="0"/>
                <a:cs typeface="Times New Roman" panose="02020603050405020304" pitchFamily="18" charset="0"/>
              </a:rPr>
              <a:t>Under the documents tab, open contract terms by clicking on the down arrow as shown.</a:t>
            </a:r>
            <a:br>
              <a:rPr lang="en-US" sz="1800">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E274215-1695-CDF3-F319-2A4097D47DCC}"/>
              </a:ext>
            </a:extLst>
          </p:cNvPr>
          <p:cNvPicPr>
            <a:picLocks noChangeAspect="1"/>
          </p:cNvPicPr>
          <p:nvPr/>
        </p:nvPicPr>
        <p:blipFill>
          <a:blip r:embed="rId3"/>
          <a:stretch>
            <a:fillRect/>
          </a:stretch>
        </p:blipFill>
        <p:spPr>
          <a:xfrm>
            <a:off x="4298868" y="1398757"/>
            <a:ext cx="6752896" cy="4847664"/>
          </a:xfrm>
          <a:prstGeom prst="rect">
            <a:avLst/>
          </a:prstGeom>
          <a:ln w="9525">
            <a:solidFill>
              <a:schemeClr val="tx1"/>
            </a:solidFill>
          </a:ln>
        </p:spPr>
      </p:pic>
    </p:spTree>
    <p:extLst>
      <p:ext uri="{BB962C8B-B14F-4D97-AF65-F5344CB8AC3E}">
        <p14:creationId xmlns:p14="http://schemas.microsoft.com/office/powerpoint/2010/main" val="36771133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90290" y="334581"/>
            <a:ext cx="10873068" cy="553998"/>
          </a:xfrm>
        </p:spPr>
        <p:txBody>
          <a:bodyPr/>
          <a:lstStyle/>
          <a:p>
            <a:r>
              <a:rPr lang="en-US" sz="3600">
                <a:solidFill>
                  <a:schemeClr val="accent5"/>
                </a:solidFill>
                <a:latin typeface="+mn-lt"/>
              </a:rPr>
              <a:t>Update the Contract Terms Document </a:t>
            </a:r>
          </a:p>
        </p:txBody>
      </p:sp>
      <p:sp>
        <p:nvSpPr>
          <p:cNvPr id="5" name="TextBox 4">
            <a:extLst>
              <a:ext uri="{FF2B5EF4-FFF2-40B4-BE49-F238E27FC236}">
                <a16:creationId xmlns:a16="http://schemas.microsoft.com/office/drawing/2014/main" id="{03F1C15D-62CC-A489-16E1-52CC13620990}"/>
              </a:ext>
            </a:extLst>
          </p:cNvPr>
          <p:cNvSpPr txBox="1"/>
          <p:nvPr/>
        </p:nvSpPr>
        <p:spPr>
          <a:xfrm>
            <a:off x="490290" y="1187531"/>
            <a:ext cx="3551588" cy="5416804"/>
          </a:xfrm>
          <a:prstGeom prst="rect">
            <a:avLst/>
          </a:prstGeom>
          <a:noFill/>
        </p:spPr>
        <p:txBody>
          <a:bodyPr wrap="square">
            <a:spAutoFit/>
          </a:bodyPr>
          <a:lstStyle/>
          <a:p>
            <a:pPr>
              <a:lnSpc>
                <a:spcPct val="107000"/>
              </a:lnSpc>
              <a:spcAft>
                <a:spcPts val="800"/>
              </a:spcAft>
            </a:pPr>
            <a:r>
              <a:rPr lang="en-US" sz="1800" kern="100">
                <a:effectLst/>
                <a:ea typeface="Calibri" panose="020F0502020204030204" pitchFamily="34" charset="0"/>
                <a:cs typeface="Times New Roman" panose="02020603050405020304" pitchFamily="18" charset="0"/>
              </a:rPr>
              <a:t>Upon clicking Open, the system </a:t>
            </a:r>
            <a:r>
              <a:rPr lang="en-US" kern="100">
                <a:ea typeface="Calibri" panose="020F0502020204030204" pitchFamily="34" charset="0"/>
                <a:cs typeface="Times New Roman" panose="02020603050405020304" pitchFamily="18" charset="0"/>
              </a:rPr>
              <a:t>brings you to</a:t>
            </a:r>
            <a:r>
              <a:rPr lang="en-US" sz="1800" kern="100">
                <a:effectLst/>
                <a:ea typeface="Calibri" panose="020F0502020204030204" pitchFamily="34" charset="0"/>
                <a:cs typeface="Times New Roman" panose="02020603050405020304" pitchFamily="18" charset="0"/>
              </a:rPr>
              <a:t> the contract compliance term document associated with the contract workspace.</a:t>
            </a:r>
          </a:p>
          <a:p>
            <a:pPr>
              <a:lnSpc>
                <a:spcPct val="107000"/>
              </a:lnSpc>
              <a:spcAft>
                <a:spcPts val="800"/>
              </a:spcAft>
            </a:pPr>
            <a:endParaRPr lang="en-US" sz="1800" kern="100">
              <a:effectLst/>
              <a:ea typeface="Calibri" panose="020F0502020204030204" pitchFamily="34" charset="0"/>
              <a:cs typeface="Times New Roman" panose="02020603050405020304" pitchFamily="18" charset="0"/>
            </a:endParaRPr>
          </a:p>
          <a:p>
            <a:pPr>
              <a:lnSpc>
                <a:spcPct val="107000"/>
              </a:lnSpc>
              <a:spcAft>
                <a:spcPts val="800"/>
              </a:spcAft>
            </a:pPr>
            <a:r>
              <a:rPr lang="en-US" sz="1800" kern="100">
                <a:effectLst/>
                <a:ea typeface="Calibri" panose="020F0502020204030204" pitchFamily="34" charset="0"/>
                <a:cs typeface="Times New Roman" panose="02020603050405020304" pitchFamily="18" charset="0"/>
              </a:rPr>
              <a:t>Please Note: Since this training module covers only a limited amendment process, we strongly advise reviewing the Ariba training </a:t>
            </a:r>
            <a:r>
              <a:rPr lang="en-US" kern="100">
                <a:ea typeface="Calibri" panose="020F0502020204030204" pitchFamily="34" charset="0"/>
                <a:cs typeface="Times New Roman" panose="02020603050405020304" pitchFamily="18" charset="0"/>
              </a:rPr>
              <a:t>simulation </a:t>
            </a:r>
            <a:r>
              <a:rPr lang="en-US" sz="1800" kern="100">
                <a:effectLst/>
                <a:ea typeface="Calibri" panose="020F0502020204030204" pitchFamily="34" charset="0"/>
                <a:cs typeface="Times New Roman" panose="02020603050405020304" pitchFamily="18" charset="0"/>
              </a:rPr>
              <a:t>on creating the contract compliance document before proceeding to update it.</a:t>
            </a:r>
          </a:p>
          <a:p>
            <a:pPr marL="0" marR="0">
              <a:lnSpc>
                <a:spcPct val="107000"/>
              </a:lnSpc>
              <a:spcBef>
                <a:spcPts val="0"/>
              </a:spcBef>
              <a:spcAft>
                <a:spcPts val="800"/>
              </a:spcAft>
            </a:pP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endParaRPr lang="en-US">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457433-9E26-48CE-794A-F0833036CA9D}"/>
              </a:ext>
            </a:extLst>
          </p:cNvPr>
          <p:cNvPicPr>
            <a:picLocks noChangeAspect="1"/>
          </p:cNvPicPr>
          <p:nvPr/>
        </p:nvPicPr>
        <p:blipFill>
          <a:blip r:embed="rId3"/>
          <a:stretch>
            <a:fillRect/>
          </a:stretch>
        </p:blipFill>
        <p:spPr>
          <a:xfrm>
            <a:off x="4690155" y="1187531"/>
            <a:ext cx="6941396" cy="5058889"/>
          </a:xfrm>
          <a:prstGeom prst="rect">
            <a:avLst/>
          </a:prstGeom>
          <a:ln w="9525">
            <a:solidFill>
              <a:schemeClr val="tx1"/>
            </a:solidFill>
          </a:ln>
        </p:spPr>
      </p:pic>
    </p:spTree>
    <p:extLst>
      <p:ext uri="{BB962C8B-B14F-4D97-AF65-F5344CB8AC3E}">
        <p14:creationId xmlns:p14="http://schemas.microsoft.com/office/powerpoint/2010/main" val="407478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73664" y="453333"/>
            <a:ext cx="10873068" cy="553998"/>
          </a:xfrm>
        </p:spPr>
        <p:txBody>
          <a:bodyPr/>
          <a:lstStyle/>
          <a:p>
            <a:r>
              <a:rPr lang="en-US" sz="3600">
                <a:solidFill>
                  <a:schemeClr val="accent5"/>
                </a:solidFill>
                <a:latin typeface="+mn-lt"/>
              </a:rPr>
              <a:t>Update the Contract Terms Document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473664" y="1367725"/>
            <a:ext cx="3551588" cy="4128759"/>
          </a:xfrm>
          <a:prstGeom prst="rect">
            <a:avLst/>
          </a:prstGeom>
          <a:noFill/>
        </p:spPr>
        <p:txBody>
          <a:bodyPr wrap="square">
            <a:spAutoFit/>
          </a:bodyPr>
          <a:lstStyle/>
          <a:p>
            <a:pPr>
              <a:lnSpc>
                <a:spcPct val="107000"/>
              </a:lnSpc>
              <a:spcAft>
                <a:spcPts val="800"/>
              </a:spcAft>
            </a:pPr>
            <a:r>
              <a:rPr lang="en-US" sz="1800">
                <a:effectLst/>
                <a:ea typeface="Calibri" panose="020F0502020204030204" pitchFamily="34" charset="0"/>
                <a:cs typeface="Times New Roman" panose="02020603050405020304" pitchFamily="18" charset="0"/>
              </a:rPr>
              <a:t>Within the Pricing Term section, you'll observe the items already included in the contract. Here, you can modify the item details as needed. </a:t>
            </a:r>
          </a:p>
          <a:p>
            <a:pPr>
              <a:lnSpc>
                <a:spcPct val="107000"/>
              </a:lnSpc>
              <a:spcAft>
                <a:spcPts val="800"/>
              </a:spcAft>
            </a:pPr>
            <a:endParaRPr lang="en-US" sz="1800">
              <a:effectLst/>
              <a:ea typeface="Calibri" panose="020F0502020204030204" pitchFamily="34" charset="0"/>
              <a:cs typeface="Times New Roman" panose="02020603050405020304" pitchFamily="18" charset="0"/>
            </a:endParaRPr>
          </a:p>
          <a:p>
            <a:pPr>
              <a:lnSpc>
                <a:spcPct val="107000"/>
              </a:lnSpc>
              <a:spcAft>
                <a:spcPts val="800"/>
              </a:spcAft>
            </a:pPr>
            <a:r>
              <a:rPr lang="en-US" sz="1800">
                <a:effectLst/>
                <a:ea typeface="Calibri" panose="020F0502020204030204" pitchFamily="34" charset="0"/>
                <a:cs typeface="Times New Roman" panose="02020603050405020304" pitchFamily="18" charset="0"/>
              </a:rPr>
              <a:t>In this instance, let's introduce an additional item to support the price adjustment in the contract.</a:t>
            </a:r>
            <a:br>
              <a:rPr lang="en-US" sz="1800">
                <a:effectLst/>
                <a:ea typeface="Calibri" panose="020F0502020204030204" pitchFamily="34" charset="0"/>
                <a:cs typeface="Times New Roman" panose="02020603050405020304" pitchFamily="18" charset="0"/>
              </a:rPr>
            </a:br>
            <a:r>
              <a:rPr lang="en-US" sz="1800">
                <a:effectLst/>
                <a:ea typeface="Calibri" panose="020F0502020204030204" pitchFamily="34" charset="0"/>
                <a:cs typeface="Times New Roman" panose="02020603050405020304" pitchFamily="18" charset="0"/>
              </a:rPr>
              <a:t>Click on </a:t>
            </a:r>
            <a:r>
              <a:rPr lang="en-US" sz="1800" b="1">
                <a:effectLst/>
                <a:ea typeface="Calibri" panose="020F0502020204030204" pitchFamily="34" charset="0"/>
                <a:cs typeface="Times New Roman" panose="02020603050405020304" pitchFamily="18" charset="0"/>
              </a:rPr>
              <a:t>Add items </a:t>
            </a:r>
            <a:r>
              <a:rPr lang="en-US" sz="1800">
                <a:effectLst/>
                <a:ea typeface="Calibri" panose="020F0502020204030204" pitchFamily="34" charset="0"/>
                <a:cs typeface="Times New Roman" panose="02020603050405020304" pitchFamily="18" charset="0"/>
              </a:rPr>
              <a:t>as indicated.</a:t>
            </a:r>
            <a:br>
              <a:rPr lang="en-US" sz="1800">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E6C1B2C-06F0-7F27-9117-BD1E4E049338}"/>
              </a:ext>
            </a:extLst>
          </p:cNvPr>
          <p:cNvPicPr>
            <a:picLocks noChangeAspect="1"/>
          </p:cNvPicPr>
          <p:nvPr/>
        </p:nvPicPr>
        <p:blipFill>
          <a:blip r:embed="rId3"/>
          <a:stretch>
            <a:fillRect/>
          </a:stretch>
        </p:blipFill>
        <p:spPr>
          <a:xfrm>
            <a:off x="4761407" y="1398757"/>
            <a:ext cx="6870144" cy="4728911"/>
          </a:xfrm>
          <a:prstGeom prst="rect">
            <a:avLst/>
          </a:prstGeom>
          <a:ln w="9525">
            <a:solidFill>
              <a:schemeClr val="tx1"/>
            </a:solidFill>
          </a:ln>
        </p:spPr>
      </p:pic>
    </p:spTree>
    <p:extLst>
      <p:ext uri="{BB962C8B-B14F-4D97-AF65-F5344CB8AC3E}">
        <p14:creationId xmlns:p14="http://schemas.microsoft.com/office/powerpoint/2010/main" val="37238436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57286" y="475669"/>
            <a:ext cx="10873068" cy="553998"/>
          </a:xfrm>
        </p:spPr>
        <p:txBody>
          <a:bodyPr/>
          <a:lstStyle/>
          <a:p>
            <a:r>
              <a:rPr lang="en-US" sz="3600">
                <a:solidFill>
                  <a:schemeClr val="accent5"/>
                </a:solidFill>
                <a:latin typeface="+mn-lt"/>
              </a:rPr>
              <a:t>Update the Contract Terms Document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718488" y="1398757"/>
            <a:ext cx="3551588" cy="1552669"/>
          </a:xfrm>
          <a:prstGeom prst="rect">
            <a:avLst/>
          </a:prstGeom>
          <a:noFill/>
        </p:spPr>
        <p:txBody>
          <a:bodyPr wrap="square">
            <a:spAutoFit/>
          </a:bodyPr>
          <a:lstStyle/>
          <a:p>
            <a:pPr>
              <a:lnSpc>
                <a:spcPct val="107000"/>
              </a:lnSpc>
              <a:spcAft>
                <a:spcPts val="800"/>
              </a:spcAft>
            </a:pPr>
            <a:r>
              <a:rPr lang="en-US" sz="1800">
                <a:effectLst/>
                <a:ea typeface="Calibri" panose="020F0502020204030204" pitchFamily="34" charset="0"/>
                <a:cs typeface="Times New Roman" panose="02020603050405020304" pitchFamily="18" charset="0"/>
              </a:rPr>
              <a:t>After clicking </a:t>
            </a:r>
            <a:r>
              <a:rPr lang="en-US" sz="1800" b="1">
                <a:effectLst/>
                <a:ea typeface="Calibri" panose="020F0502020204030204" pitchFamily="34" charset="0"/>
                <a:cs typeface="Times New Roman" panose="02020603050405020304" pitchFamily="18" charset="0"/>
              </a:rPr>
              <a:t>Done</a:t>
            </a:r>
            <a:r>
              <a:rPr lang="en-US" sz="1800">
                <a:effectLst/>
                <a:ea typeface="Calibri" panose="020F0502020204030204" pitchFamily="34" charset="0"/>
                <a:cs typeface="Times New Roman" panose="02020603050405020304" pitchFamily="18" charset="0"/>
              </a:rPr>
              <a:t>, the new line item will be promptly updated among the materials and services listed under the pricing terms section. </a:t>
            </a:r>
            <a:endParaRPr lang="en-US">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6E068F9-775B-CEB9-69C1-A13F917EBEE1}"/>
              </a:ext>
            </a:extLst>
          </p:cNvPr>
          <p:cNvPicPr>
            <a:picLocks noChangeAspect="1"/>
          </p:cNvPicPr>
          <p:nvPr/>
        </p:nvPicPr>
        <p:blipFill>
          <a:blip r:embed="rId3"/>
          <a:stretch>
            <a:fillRect/>
          </a:stretch>
        </p:blipFill>
        <p:spPr>
          <a:xfrm>
            <a:off x="4761407" y="1398757"/>
            <a:ext cx="6870144" cy="4823913"/>
          </a:xfrm>
          <a:prstGeom prst="rect">
            <a:avLst/>
          </a:prstGeom>
          <a:ln w="9525">
            <a:solidFill>
              <a:schemeClr val="tx1"/>
            </a:solidFill>
          </a:ln>
        </p:spPr>
      </p:pic>
    </p:spTree>
    <p:extLst>
      <p:ext uri="{BB962C8B-B14F-4D97-AF65-F5344CB8AC3E}">
        <p14:creationId xmlns:p14="http://schemas.microsoft.com/office/powerpoint/2010/main" val="28934255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20379" y="377333"/>
            <a:ext cx="10873068" cy="553998"/>
          </a:xfrm>
        </p:spPr>
        <p:txBody>
          <a:bodyPr/>
          <a:lstStyle/>
          <a:p>
            <a:r>
              <a:rPr lang="en-US" sz="3600">
                <a:solidFill>
                  <a:schemeClr val="accent5"/>
                </a:solidFill>
              </a:rPr>
              <a:t>Update the Contract Terms Document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420379" y="1398756"/>
            <a:ext cx="3939458" cy="663580"/>
          </a:xfrm>
          <a:prstGeom prst="rect">
            <a:avLst/>
          </a:prstGeom>
          <a:noFill/>
        </p:spPr>
        <p:txBody>
          <a:bodyPr wrap="square" lIns="91440" tIns="45720" rIns="91440" bIns="45720" anchor="t">
            <a:spAutoFit/>
          </a:bodyPr>
          <a:lstStyle/>
          <a:p>
            <a:pPr algn="just">
              <a:lnSpc>
                <a:spcPct val="107000"/>
              </a:lnSpc>
              <a:spcAft>
                <a:spcPts val="800"/>
              </a:spcAft>
            </a:pPr>
            <a:r>
              <a:rPr lang="en-US" sz="1800">
                <a:effectLst/>
                <a:ea typeface="Calibri"/>
                <a:cs typeface="Times New Roman"/>
              </a:rPr>
              <a:t>Now, click </a:t>
            </a:r>
            <a:r>
              <a:rPr lang="en-US" sz="1800" b="1">
                <a:effectLst/>
                <a:ea typeface="Calibri"/>
                <a:cs typeface="Times New Roman"/>
              </a:rPr>
              <a:t>Save </a:t>
            </a:r>
            <a:r>
              <a:rPr lang="en-US" sz="1800">
                <a:effectLst/>
                <a:ea typeface="Calibri"/>
                <a:cs typeface="Times New Roman"/>
              </a:rPr>
              <a:t>as indicated to save the contract compliance document.</a:t>
            </a:r>
            <a:r>
              <a:rPr lang="en-US">
                <a:ea typeface="Calibri"/>
                <a:cs typeface="Times New Roman"/>
              </a:rPr>
              <a:t> </a:t>
            </a: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141C4C8-4A20-F439-014D-076845FB2680}"/>
              </a:ext>
            </a:extLst>
          </p:cNvPr>
          <p:cNvPicPr>
            <a:picLocks noChangeAspect="1"/>
          </p:cNvPicPr>
          <p:nvPr/>
        </p:nvPicPr>
        <p:blipFill>
          <a:blip r:embed="rId3"/>
          <a:stretch>
            <a:fillRect/>
          </a:stretch>
        </p:blipFill>
        <p:spPr>
          <a:xfrm>
            <a:off x="4559525" y="1398756"/>
            <a:ext cx="7208921" cy="4788287"/>
          </a:xfrm>
          <a:prstGeom prst="rect">
            <a:avLst/>
          </a:prstGeom>
          <a:ln w="9525">
            <a:solidFill>
              <a:schemeClr val="tx1"/>
            </a:solidFill>
          </a:ln>
        </p:spPr>
      </p:pic>
    </p:spTree>
    <p:extLst>
      <p:ext uri="{BB962C8B-B14F-4D97-AF65-F5344CB8AC3E}">
        <p14:creationId xmlns:p14="http://schemas.microsoft.com/office/powerpoint/2010/main" val="18821122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523541" y="429583"/>
            <a:ext cx="10873068" cy="553998"/>
          </a:xfrm>
        </p:spPr>
        <p:txBody>
          <a:bodyPr/>
          <a:lstStyle/>
          <a:p>
            <a:r>
              <a:rPr lang="en-US" sz="3600">
                <a:solidFill>
                  <a:schemeClr val="accent5"/>
                </a:solidFill>
                <a:latin typeface="+mn-lt"/>
              </a:rPr>
              <a:t>Update the Contract Terms Document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817920" y="1398757"/>
            <a:ext cx="3551588" cy="3934988"/>
          </a:xfrm>
          <a:prstGeom prst="rect">
            <a:avLst/>
          </a:prstGeom>
          <a:noFill/>
        </p:spPr>
        <p:txBody>
          <a:bodyPr wrap="square" lIns="91440" tIns="45720" rIns="91440" bIns="45720" anchor="t">
            <a:spAutoFit/>
          </a:bodyPr>
          <a:lstStyle/>
          <a:p>
            <a:pPr>
              <a:lnSpc>
                <a:spcPct val="107000"/>
              </a:lnSpc>
              <a:spcAft>
                <a:spcPts val="800"/>
              </a:spcAft>
            </a:pPr>
            <a:r>
              <a:rPr lang="en-US" sz="1800">
                <a:effectLst/>
                <a:ea typeface="Calibri"/>
                <a:cs typeface="Times New Roman"/>
              </a:rPr>
              <a:t>Make sure that you are on the Overview tab of the contract workspace.</a:t>
            </a:r>
          </a:p>
          <a:p>
            <a:pPr>
              <a:lnSpc>
                <a:spcPct val="107000"/>
              </a:lnSpc>
              <a:spcAft>
                <a:spcPts val="800"/>
              </a:spcAft>
            </a:pPr>
            <a:endParaRPr lang="en-US">
              <a:ea typeface="Calibri" panose="020F0502020204030204" pitchFamily="34" charset="0"/>
              <a:cs typeface="Times New Roman" panose="02020603050405020304" pitchFamily="18" charset="0"/>
            </a:endParaRPr>
          </a:p>
          <a:p>
            <a:pPr>
              <a:lnSpc>
                <a:spcPct val="107000"/>
              </a:lnSpc>
              <a:spcAft>
                <a:spcPts val="800"/>
              </a:spcAft>
            </a:pPr>
            <a:r>
              <a:rPr lang="en-US" sz="1800">
                <a:effectLst/>
                <a:ea typeface="Calibri"/>
                <a:cs typeface="Times New Roman"/>
              </a:rPr>
              <a:t>Scroll down to the Contract Attributes section, </a:t>
            </a:r>
            <a:r>
              <a:rPr lang="en-US">
                <a:ea typeface="Calibri"/>
                <a:cs typeface="Times New Roman"/>
              </a:rPr>
              <a:t>and then click Actions</a:t>
            </a:r>
          </a:p>
          <a:p>
            <a:pPr>
              <a:lnSpc>
                <a:spcPct val="107000"/>
              </a:lnSpc>
              <a:spcAft>
                <a:spcPts val="800"/>
              </a:spcAft>
            </a:pPr>
            <a:r>
              <a:rPr lang="en-US" sz="1800">
                <a:effectLst/>
                <a:ea typeface="Calibri"/>
                <a:cs typeface="Times New Roman"/>
              </a:rPr>
              <a:t>Next, Click </a:t>
            </a:r>
            <a:r>
              <a:rPr lang="en-US" sz="1800" b="1">
                <a:effectLst/>
                <a:ea typeface="Calibri"/>
                <a:cs typeface="Times New Roman"/>
              </a:rPr>
              <a:t>Publish </a:t>
            </a:r>
            <a:r>
              <a:rPr lang="en-US" sz="1800">
                <a:effectLst/>
                <a:ea typeface="Calibri"/>
                <a:cs typeface="Times New Roman"/>
              </a:rPr>
              <a:t>to publish the contract amendment.</a:t>
            </a:r>
            <a:r>
              <a:rPr lang="en-US" sz="1800">
                <a:effectLst/>
                <a:ea typeface="Calibri" panose="020F0502020204030204" pitchFamily="34" charset="0"/>
                <a:cs typeface="Times New Roman" panose="02020603050405020304" pitchFamily="18" charset="0"/>
              </a:rPr>
              <a:t/>
            </a:r>
            <a:br>
              <a:rPr lang="en-US" sz="1800">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endParaRPr lang="en-US">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A027D57-3D13-0150-3352-2129690D57AE}"/>
              </a:ext>
            </a:extLst>
          </p:cNvPr>
          <p:cNvPicPr>
            <a:picLocks noChangeAspect="1"/>
          </p:cNvPicPr>
          <p:nvPr/>
        </p:nvPicPr>
        <p:blipFill>
          <a:blip r:embed="rId3"/>
          <a:stretch>
            <a:fillRect/>
          </a:stretch>
        </p:blipFill>
        <p:spPr>
          <a:xfrm>
            <a:off x="4927661" y="1398757"/>
            <a:ext cx="6703889" cy="4752661"/>
          </a:xfrm>
          <a:prstGeom prst="rect">
            <a:avLst/>
          </a:prstGeom>
          <a:ln w="9525">
            <a:solidFill>
              <a:schemeClr val="tx1"/>
            </a:solidFill>
          </a:ln>
        </p:spPr>
      </p:pic>
    </p:spTree>
    <p:extLst>
      <p:ext uri="{BB962C8B-B14F-4D97-AF65-F5344CB8AC3E}">
        <p14:creationId xmlns:p14="http://schemas.microsoft.com/office/powerpoint/2010/main" val="28991181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44115" y="492295"/>
            <a:ext cx="10873068" cy="553998"/>
          </a:xfrm>
        </p:spPr>
        <p:txBody>
          <a:bodyPr/>
          <a:lstStyle/>
          <a:p>
            <a:r>
              <a:rPr lang="en-US" sz="3600">
                <a:solidFill>
                  <a:schemeClr val="accent5"/>
                </a:solidFill>
                <a:latin typeface="+mn-lt"/>
              </a:rPr>
              <a:t>Update the Contract Terms Document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444115" y="1398757"/>
            <a:ext cx="3551588" cy="2145396"/>
          </a:xfrm>
          <a:prstGeom prst="rect">
            <a:avLst/>
          </a:prstGeom>
          <a:noFill/>
        </p:spPr>
        <p:txBody>
          <a:bodyPr wrap="square">
            <a:spAutoFit/>
          </a:bodyPr>
          <a:lstStyle/>
          <a:p>
            <a:pPr>
              <a:lnSpc>
                <a:spcPct val="107000"/>
              </a:lnSpc>
              <a:spcAft>
                <a:spcPts val="800"/>
              </a:spcAft>
            </a:pPr>
            <a:r>
              <a:rPr lang="en-US" sz="1800">
                <a:effectLst/>
                <a:ea typeface="Calibri" panose="020F0502020204030204" pitchFamily="34" charset="0"/>
                <a:cs typeface="Times New Roman" panose="02020603050405020304" pitchFamily="18" charset="0"/>
              </a:rPr>
              <a:t>Upon approval, the contract will be updated with the contract status as "Published" along with the new version as shown on the screen.</a:t>
            </a:r>
            <a:br>
              <a:rPr lang="en-US" sz="1800">
                <a:effectLst/>
                <a:ea typeface="Calibri" panose="020F0502020204030204" pitchFamily="34" charset="0"/>
                <a:cs typeface="Times New Roman" panose="02020603050405020304" pitchFamily="18" charset="0"/>
              </a:rPr>
            </a:br>
            <a:r>
              <a:rPr lang="en-US" sz="1800" b="1">
                <a:effectLst/>
                <a:ea typeface="Calibri" panose="020F0502020204030204" pitchFamily="34" charset="0"/>
                <a:cs typeface="Times New Roman" panose="02020603050405020304" pitchFamily="18" charset="0"/>
              </a:rPr>
              <a:t/>
            </a:r>
            <a:br>
              <a:rPr lang="en-US" sz="1800" b="1">
                <a:effectLst/>
                <a:ea typeface="Calibri" panose="020F0502020204030204" pitchFamily="34" charset="0"/>
                <a:cs typeface="Times New Roman" panose="02020603050405020304" pitchFamily="18" charset="0"/>
              </a:rPr>
            </a:b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6E8225A-5FA0-100F-AF59-4713E8E14009}"/>
              </a:ext>
            </a:extLst>
          </p:cNvPr>
          <p:cNvPicPr>
            <a:picLocks noChangeAspect="1"/>
          </p:cNvPicPr>
          <p:nvPr/>
        </p:nvPicPr>
        <p:blipFill>
          <a:blip r:embed="rId3"/>
          <a:stretch>
            <a:fillRect/>
          </a:stretch>
        </p:blipFill>
        <p:spPr>
          <a:xfrm>
            <a:off x="4405146" y="1398757"/>
            <a:ext cx="6912037" cy="5132672"/>
          </a:xfrm>
          <a:prstGeom prst="rect">
            <a:avLst/>
          </a:prstGeom>
          <a:ln w="9525">
            <a:solidFill>
              <a:schemeClr val="tx1"/>
            </a:solidFill>
          </a:ln>
        </p:spPr>
      </p:pic>
    </p:spTree>
    <p:extLst>
      <p:ext uri="{BB962C8B-B14F-4D97-AF65-F5344CB8AC3E}">
        <p14:creationId xmlns:p14="http://schemas.microsoft.com/office/powerpoint/2010/main" val="1377281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183678" y="1337267"/>
            <a:ext cx="3155809" cy="4924425"/>
          </a:xfrm>
          <a:prstGeom prst="rect">
            <a:avLst/>
          </a:prstGeom>
          <a:noFill/>
        </p:spPr>
        <p:txBody>
          <a:bodyPr wrap="square" lIns="0" tIns="0" rIns="0" bIns="0" rtlCol="0" anchor="t">
            <a:spAutoFit/>
          </a:bodyPr>
          <a:lstStyle/>
          <a:p>
            <a:pPr rtl="0" fontAlgn="base"/>
            <a:r>
              <a:rPr lang="en-US" sz="1600" b="0" i="0" dirty="0">
                <a:solidFill>
                  <a:srgbClr val="000000"/>
                </a:solidFill>
                <a:effectLst/>
                <a:latin typeface="+mj-lt"/>
                <a:cs typeface="Calibri"/>
              </a:rPr>
              <a:t>In the </a:t>
            </a:r>
            <a:r>
              <a:rPr lang="en-US" sz="1600" b="1" i="0" dirty="0">
                <a:solidFill>
                  <a:srgbClr val="000000"/>
                </a:solidFill>
                <a:effectLst/>
                <a:latin typeface="+mj-lt"/>
                <a:cs typeface="Calibri"/>
              </a:rPr>
              <a:t>Hierarchical Type </a:t>
            </a:r>
            <a:r>
              <a:rPr lang="en-US" sz="1600" b="0" i="0" dirty="0">
                <a:solidFill>
                  <a:srgbClr val="000000"/>
                </a:solidFill>
                <a:effectLst/>
                <a:latin typeface="+mj-lt"/>
                <a:cs typeface="Calibri"/>
              </a:rPr>
              <a:t>field</a:t>
            </a:r>
            <a:r>
              <a:rPr lang="en-US" sz="1600" dirty="0">
                <a:solidFill>
                  <a:srgbClr val="000000"/>
                </a:solidFill>
                <a:latin typeface="+mj-lt"/>
                <a:cs typeface="Calibri"/>
              </a:rPr>
              <a:t>,</a:t>
            </a:r>
            <a:r>
              <a:rPr lang="en-US" sz="1600" b="0" i="0" dirty="0">
                <a:solidFill>
                  <a:srgbClr val="000000"/>
                </a:solidFill>
                <a:effectLst/>
                <a:latin typeface="+mj-lt"/>
                <a:cs typeface="Calibri"/>
              </a:rPr>
              <a:t> there are 3 types of Contracts:</a:t>
            </a:r>
          </a:p>
          <a:p>
            <a:pPr rtl="0" fontAlgn="base"/>
            <a:endParaRPr lang="en-US" sz="1600" b="0" i="0" dirty="0">
              <a:solidFill>
                <a:srgbClr val="000000"/>
              </a:solidFill>
              <a:effectLst/>
              <a:latin typeface="+mj-lt"/>
              <a:cs typeface="Calibri" panose="020F0502020204030204" pitchFamily="34" charset="0"/>
            </a:endParaRPr>
          </a:p>
          <a:p>
            <a:pPr rtl="0" fontAlgn="base"/>
            <a:r>
              <a:rPr lang="en-US" sz="1600" b="1" i="0" dirty="0">
                <a:solidFill>
                  <a:srgbClr val="000000"/>
                </a:solidFill>
                <a:effectLst/>
                <a:latin typeface="+mj-lt"/>
                <a:cs typeface="Calibri"/>
              </a:rPr>
              <a:t>Stand-alone Agreement</a:t>
            </a:r>
            <a:r>
              <a:rPr lang="en-US" sz="1600" b="0" i="0" dirty="0">
                <a:solidFill>
                  <a:srgbClr val="000000"/>
                </a:solidFill>
                <a:effectLst/>
                <a:latin typeface="+mj-lt"/>
                <a:cs typeface="Calibri"/>
              </a:rPr>
              <a:t>: </a:t>
            </a:r>
            <a:r>
              <a:rPr lang="en-US" sz="1600" dirty="0">
                <a:solidFill>
                  <a:srgbClr val="000000"/>
                </a:solidFill>
                <a:latin typeface="+mj-lt"/>
                <a:cs typeface="Calibri"/>
              </a:rPr>
              <a:t>Not</a:t>
            </a:r>
            <a:r>
              <a:rPr lang="en-US" sz="1600" b="0" i="0" dirty="0">
                <a:solidFill>
                  <a:srgbClr val="000000"/>
                </a:solidFill>
                <a:effectLst/>
                <a:latin typeface="+mj-lt"/>
                <a:cs typeface="Calibri"/>
              </a:rPr>
              <a:t> part of any hierarchy. Can be created independently for contracts that will not have </a:t>
            </a:r>
            <a:r>
              <a:rPr lang="en-US" sz="1600" dirty="0">
                <a:solidFill>
                  <a:srgbClr val="000000"/>
                </a:solidFill>
                <a:latin typeface="+mj-lt"/>
                <a:cs typeface="Calibri"/>
              </a:rPr>
              <a:t>sub</a:t>
            </a:r>
            <a:r>
              <a:rPr lang="en-US" sz="1600" b="0" i="0" dirty="0">
                <a:solidFill>
                  <a:srgbClr val="000000"/>
                </a:solidFill>
                <a:effectLst/>
                <a:latin typeface="+mj-lt"/>
                <a:cs typeface="Calibri"/>
              </a:rPr>
              <a:t> agreements.</a:t>
            </a:r>
          </a:p>
          <a:p>
            <a:pPr rtl="0" fontAlgn="base"/>
            <a:r>
              <a:rPr lang="en-US" sz="1600" b="1" i="0" dirty="0">
                <a:solidFill>
                  <a:srgbClr val="000000"/>
                </a:solidFill>
                <a:effectLst/>
                <a:latin typeface="+mj-lt"/>
                <a:cs typeface="Calibri"/>
              </a:rPr>
              <a:t>Master Agreement</a:t>
            </a:r>
            <a:r>
              <a:rPr lang="en-US" sz="1600" b="0" i="0" dirty="0">
                <a:solidFill>
                  <a:srgbClr val="000000"/>
                </a:solidFill>
                <a:effectLst/>
                <a:latin typeface="+mj-lt"/>
                <a:cs typeface="Calibri"/>
              </a:rPr>
              <a:t>: Is the top-most contract in a hierarchy. It can have multiple Sub-Agreements</a:t>
            </a:r>
            <a:r>
              <a:rPr lang="en-US" sz="1600" dirty="0">
                <a:solidFill>
                  <a:srgbClr val="000000"/>
                </a:solidFill>
                <a:latin typeface="+mj-lt"/>
                <a:cs typeface="Calibri"/>
              </a:rPr>
              <a:t>.,</a:t>
            </a:r>
            <a:endParaRPr lang="en-US" sz="1600" b="0" i="0" dirty="0">
              <a:solidFill>
                <a:srgbClr val="000000"/>
              </a:solidFill>
              <a:effectLst/>
              <a:latin typeface="+mj-lt"/>
              <a:cs typeface="Calibri"/>
            </a:endParaRPr>
          </a:p>
          <a:p>
            <a:pPr rtl="0" fontAlgn="base"/>
            <a:r>
              <a:rPr lang="en-US" sz="1600" b="1" i="0" dirty="0">
                <a:solidFill>
                  <a:srgbClr val="000000"/>
                </a:solidFill>
                <a:effectLst/>
                <a:latin typeface="+mj-lt"/>
                <a:cs typeface="Calibri"/>
              </a:rPr>
              <a:t>Sub-Agreement</a:t>
            </a:r>
            <a:r>
              <a:rPr lang="en-US" sz="1600" b="0" i="0" dirty="0">
                <a:solidFill>
                  <a:srgbClr val="000000"/>
                </a:solidFill>
                <a:effectLst/>
                <a:latin typeface="+mj-lt"/>
                <a:cs typeface="Calibri"/>
              </a:rPr>
              <a:t>: Is a contract associated with a parent contract in a hierarchy which is Master-Agreement.</a:t>
            </a:r>
          </a:p>
          <a:p>
            <a:pPr rtl="0" fontAlgn="base"/>
            <a:endParaRPr lang="en-US" sz="1600" b="0" i="0" dirty="0">
              <a:solidFill>
                <a:srgbClr val="000000"/>
              </a:solidFill>
              <a:effectLst/>
              <a:latin typeface="+mj-lt"/>
              <a:cs typeface="Calibri" panose="020F0502020204030204" pitchFamily="34" charset="0"/>
            </a:endParaRPr>
          </a:p>
          <a:p>
            <a:pPr fontAlgn="base"/>
            <a:r>
              <a:rPr lang="en-US" sz="1600" b="0" i="0" dirty="0">
                <a:solidFill>
                  <a:srgbClr val="000000"/>
                </a:solidFill>
                <a:effectLst/>
                <a:latin typeface="+mj-lt"/>
                <a:cs typeface="Calibri"/>
              </a:rPr>
              <a:t>if you are unsure, the safest selection is to choose a </a:t>
            </a:r>
            <a:r>
              <a:rPr lang="en-US" sz="1600" b="1" i="0" dirty="0">
                <a:solidFill>
                  <a:srgbClr val="000000"/>
                </a:solidFill>
                <a:effectLst/>
                <a:latin typeface="+mj-lt"/>
                <a:cs typeface="Calibri"/>
              </a:rPr>
              <a:t>Master </a:t>
            </a:r>
            <a:r>
              <a:rPr lang="en-US" sz="1600" b="1" dirty="0">
                <a:solidFill>
                  <a:srgbClr val="000000"/>
                </a:solidFill>
                <a:latin typeface="+mj-lt"/>
                <a:cs typeface="Calibri"/>
              </a:rPr>
              <a:t>A</a:t>
            </a:r>
            <a:r>
              <a:rPr lang="en-US" sz="1600" b="1" i="0" dirty="0">
                <a:solidFill>
                  <a:srgbClr val="000000"/>
                </a:solidFill>
                <a:effectLst/>
                <a:latin typeface="+mj-lt"/>
                <a:cs typeface="Calibri"/>
              </a:rPr>
              <a:t>greement.</a:t>
            </a:r>
            <a:r>
              <a:rPr lang="en-US" sz="1600" dirty="0">
                <a:solidFill>
                  <a:srgbClr val="000000"/>
                </a:solidFill>
                <a:latin typeface="+mj-lt"/>
                <a:cs typeface="Calibri"/>
              </a:rPr>
              <a:t> </a:t>
            </a:r>
            <a:r>
              <a:rPr lang="en-US" sz="1600" b="0" i="0" dirty="0">
                <a:solidFill>
                  <a:srgbClr val="000000"/>
                </a:solidFill>
                <a:effectLst/>
                <a:latin typeface="+mj-lt"/>
                <a:cs typeface="Calibri"/>
              </a:rPr>
              <a:t>That way if there are more agreements in the future you can add them as sub agreements.</a:t>
            </a:r>
          </a:p>
        </p:txBody>
      </p:sp>
      <p:sp>
        <p:nvSpPr>
          <p:cNvPr id="7" name="Rectangle 6">
            <a:extLst>
              <a:ext uri="{FF2B5EF4-FFF2-40B4-BE49-F238E27FC236}">
                <a16:creationId xmlns:a16="http://schemas.microsoft.com/office/drawing/2014/main" id="{3533524D-E98D-8EF4-D58D-C73CAFC5DE92}"/>
              </a:ext>
            </a:extLst>
          </p:cNvPr>
          <p:cNvSpPr/>
          <p:nvPr/>
        </p:nvSpPr>
        <p:spPr bwMode="gray">
          <a:xfrm>
            <a:off x="3700450" y="3668110"/>
            <a:ext cx="2574226" cy="36447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5C1970C0-3575-EAAC-CC41-97E96C0A3564}"/>
              </a:ext>
            </a:extLst>
          </p:cNvPr>
          <p:cNvPicPr>
            <a:picLocks noChangeAspect="1"/>
          </p:cNvPicPr>
          <p:nvPr/>
        </p:nvPicPr>
        <p:blipFill>
          <a:blip r:embed="rId3"/>
          <a:stretch>
            <a:fillRect/>
          </a:stretch>
        </p:blipFill>
        <p:spPr>
          <a:xfrm>
            <a:off x="3477425" y="1604526"/>
            <a:ext cx="8527722" cy="4389908"/>
          </a:xfrm>
          <a:prstGeom prst="rect">
            <a:avLst/>
          </a:prstGeom>
          <a:ln>
            <a:solidFill>
              <a:schemeClr val="tx1"/>
            </a:solidFill>
          </a:ln>
        </p:spPr>
      </p:pic>
      <p:sp>
        <p:nvSpPr>
          <p:cNvPr id="6" name="Arrow: Right 5">
            <a:extLst>
              <a:ext uri="{FF2B5EF4-FFF2-40B4-BE49-F238E27FC236}">
                <a16:creationId xmlns:a16="http://schemas.microsoft.com/office/drawing/2014/main" id="{01C5AB75-5E9A-8839-5664-4F43C653AA1F}"/>
              </a:ext>
            </a:extLst>
          </p:cNvPr>
          <p:cNvSpPr/>
          <p:nvPr/>
        </p:nvSpPr>
        <p:spPr bwMode="gray">
          <a:xfrm>
            <a:off x="3455203" y="2511972"/>
            <a:ext cx="389691" cy="220718"/>
          </a:xfrm>
          <a:prstGeom prst="rightArrow">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199413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3200876"/>
          </a:xfrm>
          <a:prstGeom prst="rect">
            <a:avLst/>
          </a:prstGeom>
          <a:noFill/>
        </p:spPr>
        <p:txBody>
          <a:bodyPr wrap="square" lIns="0" tIns="0" rIns="0" bIns="0" rtlCol="0" anchor="t">
            <a:spAutoFit/>
          </a:bodyPr>
          <a:lstStyle/>
          <a:p>
            <a:pPr fontAlgn="base"/>
            <a:r>
              <a:rPr lang="en-US" sz="3200">
                <a:solidFill>
                  <a:srgbClr val="000000"/>
                </a:solidFill>
                <a:latin typeface="+mj-lt"/>
                <a:cs typeface="Calibri"/>
              </a:rPr>
              <a:t>Key Takeaways</a:t>
            </a:r>
          </a:p>
          <a:p>
            <a:pPr marL="457200" indent="-457200">
              <a:spcBef>
                <a:spcPts val="1200"/>
              </a:spcBef>
              <a:buFont typeface="Arial"/>
              <a:buChar char="•"/>
            </a:pPr>
            <a:r>
              <a:rPr lang="en-US">
                <a:cs typeface="Calibri"/>
              </a:rPr>
              <a:t>An Amendment is ANY change to a contract.  e.g. Adding money, extending the term dates, canceling a contract, closing a contract, making corrections to the contract language, etc.</a:t>
            </a:r>
          </a:p>
          <a:p>
            <a:pPr marL="457200" indent="-457200">
              <a:spcBef>
                <a:spcPts val="1200"/>
              </a:spcBef>
              <a:buFont typeface="Arial"/>
              <a:buChar char="•"/>
            </a:pPr>
            <a:r>
              <a:rPr lang="en-US">
                <a:cs typeface="Calibri"/>
              </a:rPr>
              <a:t>To Amend a Contract, access the Contract and make sure that you are on the contract </a:t>
            </a:r>
            <a:r>
              <a:rPr lang="en-US" b="1">
                <a:cs typeface="Calibri"/>
              </a:rPr>
              <a:t>Overview </a:t>
            </a:r>
            <a:r>
              <a:rPr lang="en-US">
                <a:cs typeface="Calibri"/>
              </a:rPr>
              <a:t>tab. Scroll down to the Contract Attributes section and click </a:t>
            </a:r>
            <a:r>
              <a:rPr lang="en-US" b="1">
                <a:cs typeface="Calibri"/>
              </a:rPr>
              <a:t>Actions</a:t>
            </a:r>
            <a:r>
              <a:rPr lang="en-US">
                <a:cs typeface="Calibri"/>
              </a:rPr>
              <a:t>.  Next, click </a:t>
            </a:r>
            <a:r>
              <a:rPr lang="en-US" b="1">
                <a:cs typeface="Calibri"/>
              </a:rPr>
              <a:t>Amend.</a:t>
            </a:r>
          </a:p>
          <a:p>
            <a:pPr marL="457200" indent="-457200">
              <a:spcBef>
                <a:spcPts val="1200"/>
              </a:spcBef>
              <a:buFont typeface="Arial"/>
              <a:buChar char="•"/>
            </a:pPr>
            <a:r>
              <a:rPr lang="en-US">
                <a:cs typeface="Calibri"/>
              </a:rPr>
              <a:t>Choose the Amendment type. The most common is</a:t>
            </a:r>
            <a:r>
              <a:rPr lang="en-US" b="1">
                <a:cs typeface="Calibri"/>
              </a:rPr>
              <a:t> Amendment.</a:t>
            </a:r>
          </a:p>
          <a:p>
            <a:pPr marL="457200" indent="-457200">
              <a:spcBef>
                <a:spcPts val="1200"/>
              </a:spcBef>
              <a:buFont typeface="Arial"/>
              <a:buChar char="•"/>
            </a:pPr>
            <a:r>
              <a:rPr lang="en-US">
                <a:cs typeface="Calibri"/>
              </a:rPr>
              <a:t>Using the </a:t>
            </a:r>
            <a:r>
              <a:rPr lang="en-US" b="1">
                <a:cs typeface="Calibri"/>
              </a:rPr>
              <a:t>Action </a:t>
            </a:r>
            <a:r>
              <a:rPr lang="en-US">
                <a:cs typeface="Calibri"/>
              </a:rPr>
              <a:t>buttons, update or edit the required fields.</a:t>
            </a:r>
          </a:p>
          <a:p>
            <a:pPr marL="457200" indent="-457200">
              <a:spcBef>
                <a:spcPts val="1200"/>
              </a:spcBef>
              <a:buFont typeface="Arial"/>
              <a:buChar char="•"/>
            </a:pPr>
            <a:r>
              <a:rPr lang="en-US">
                <a:cs typeface="Calibri"/>
              </a:rPr>
              <a:t>Once finished, return to the Contract Attributes section and click "</a:t>
            </a:r>
            <a:r>
              <a:rPr lang="en-US" b="1">
                <a:cs typeface="Calibri"/>
              </a:rPr>
              <a:t>Publish</a:t>
            </a:r>
            <a:r>
              <a:rPr lang="en-US">
                <a:cs typeface="Calibri"/>
              </a:rPr>
              <a:t>."</a:t>
            </a:r>
          </a:p>
        </p:txBody>
      </p:sp>
    </p:spTree>
    <p:extLst>
      <p:ext uri="{BB962C8B-B14F-4D97-AF65-F5344CB8AC3E}">
        <p14:creationId xmlns:p14="http://schemas.microsoft.com/office/powerpoint/2010/main" val="38399998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473666" y="470371"/>
            <a:ext cx="10873068" cy="553998"/>
          </a:xfrm>
        </p:spPr>
        <p:txBody>
          <a:bodyPr/>
          <a:lstStyle/>
          <a:p>
            <a:r>
              <a:rPr lang="en-US" sz="3600">
                <a:solidFill>
                  <a:schemeClr val="accent5"/>
                </a:solidFill>
                <a:latin typeface="+mn-lt"/>
              </a:rPr>
              <a:t>Contract Migration</a:t>
            </a:r>
          </a:p>
        </p:txBody>
      </p:sp>
      <p:sp>
        <p:nvSpPr>
          <p:cNvPr id="2" name="TextBox 1">
            <a:extLst>
              <a:ext uri="{FF2B5EF4-FFF2-40B4-BE49-F238E27FC236}">
                <a16:creationId xmlns:a16="http://schemas.microsoft.com/office/drawing/2014/main" id="{43BCB92F-2C9A-D515-4898-821275C24CF0}"/>
              </a:ext>
            </a:extLst>
          </p:cNvPr>
          <p:cNvSpPr txBox="1"/>
          <p:nvPr/>
        </p:nvSpPr>
        <p:spPr>
          <a:xfrm>
            <a:off x="473666" y="1688808"/>
            <a:ext cx="11268818" cy="2054217"/>
          </a:xfrm>
          <a:prstGeom prst="rect">
            <a:avLst/>
          </a:prstGeom>
          <a:noFill/>
        </p:spPr>
        <p:txBody>
          <a:bodyPr wrap="square" lIns="91440" tIns="45720" rIns="91440" bIns="45720" anchor="t">
            <a:spAutoFit/>
          </a:bodyPr>
          <a:lstStyle/>
          <a:p>
            <a:pPr algn="just">
              <a:lnSpc>
                <a:spcPct val="107000"/>
              </a:lnSpc>
              <a:spcAft>
                <a:spcPts val="800"/>
              </a:spcAft>
            </a:pPr>
            <a:r>
              <a:rPr lang="en-US"/>
              <a:t>All the migrated contracts from SRM will be a 10-digit number series that starts with “</a:t>
            </a:r>
            <a:r>
              <a:rPr lang="en-US" b="1"/>
              <a:t>44</a:t>
            </a:r>
            <a:r>
              <a:rPr lang="en-US"/>
              <a:t>XXXXXXXX”</a:t>
            </a:r>
          </a:p>
          <a:p>
            <a:pPr algn="just">
              <a:lnSpc>
                <a:spcPct val="107000"/>
              </a:lnSpc>
              <a:spcAft>
                <a:spcPts val="800"/>
              </a:spcAft>
            </a:pPr>
            <a:endParaRPr lang="en-US"/>
          </a:p>
          <a:p>
            <a:pPr algn="just">
              <a:lnSpc>
                <a:spcPct val="107000"/>
              </a:lnSpc>
              <a:spcAft>
                <a:spcPts val="800"/>
              </a:spcAft>
            </a:pPr>
            <a:r>
              <a:rPr lang="en-US"/>
              <a:t>Since Ariba Contract Workspace only supports a single contract type, any migrated contracts from SRM that include both commodity and item-level contract type associated in one contract will be split into two separate contract IDs in Ariba. These will retain the same 10-digit numbers and will be appended with "CC" for commodity-based contracts and "IT" for item-based contracts.</a:t>
            </a:r>
            <a:endParaRPr lang="en-US">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12801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7" y="3208823"/>
            <a:ext cx="2980308"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A – Draft Status</a:t>
            </a:r>
            <a:endParaRPr lang="en-US" sz="160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32371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619033" y="1628293"/>
            <a:ext cx="8162565" cy="1354185"/>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a:t>Multiple Choice</a:t>
            </a:r>
            <a:r>
              <a:rPr lang="en-US" sz="1600">
                <a:latin typeface="Verdana"/>
                <a:ea typeface="Verdana"/>
                <a:cs typeface="Calibri"/>
              </a:rPr>
              <a:t>:</a:t>
            </a:r>
          </a:p>
          <a:p>
            <a:r>
              <a:rPr lang="en-US" sz="2000"/>
              <a:t>To create a Contract Amendment, the status of the Contract Workspace must be in: </a:t>
            </a:r>
          </a:p>
          <a:p>
            <a:pPr>
              <a:defRPr/>
            </a:pPr>
            <a:endParaRPr lang="en-US" sz="1600">
              <a:latin typeface="Verdana" panose="020B0604030504040204" pitchFamily="34" charset="0"/>
              <a:ea typeface="Verdana" panose="020B060403050404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51732" y="228610"/>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59492" y="4042577"/>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C – Publishing Status </a:t>
            </a:r>
            <a:endParaRPr lang="en-US" sz="2133"/>
          </a:p>
        </p:txBody>
      </p:sp>
      <p:sp>
        <p:nvSpPr>
          <p:cNvPr id="5" name="Oval 4">
            <a:extLst>
              <a:ext uri="{FF2B5EF4-FFF2-40B4-BE49-F238E27FC236}">
                <a16:creationId xmlns:a16="http://schemas.microsoft.com/office/drawing/2014/main" id="{8C77C0BA-8DB5-C710-800A-29F07EF5EEDC}"/>
              </a:ext>
            </a:extLst>
          </p:cNvPr>
          <p:cNvSpPr/>
          <p:nvPr/>
        </p:nvSpPr>
        <p:spPr>
          <a:xfrm>
            <a:off x="911226" y="40849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7EAD1D62-DC3D-A1AA-0B1C-09E34B7B7018}"/>
              </a:ext>
            </a:extLst>
          </p:cNvPr>
          <p:cNvSpPr txBox="1"/>
          <p:nvPr/>
        </p:nvSpPr>
        <p:spPr>
          <a:xfrm>
            <a:off x="4423144" y="5220586"/>
            <a:ext cx="4580090" cy="369332"/>
          </a:xfrm>
          <a:prstGeom prst="rect">
            <a:avLst/>
          </a:prstGeom>
          <a:noFill/>
        </p:spPr>
        <p:txBody>
          <a:bodyPr wrap="square" rtlCol="0">
            <a:spAutoFit/>
          </a:bodyPr>
          <a:lstStyle/>
          <a:p>
            <a:r>
              <a:rPr lang="en-US"/>
              <a:t>Animate to show the correct answer</a:t>
            </a:r>
          </a:p>
        </p:txBody>
      </p:sp>
      <p:sp>
        <p:nvSpPr>
          <p:cNvPr id="6" name="TextBox 5">
            <a:extLst>
              <a:ext uri="{FF2B5EF4-FFF2-40B4-BE49-F238E27FC236}">
                <a16:creationId xmlns:a16="http://schemas.microsoft.com/office/drawing/2014/main" id="{8C78F93A-A2F6-D1A9-2E4B-A80E9DD63291}"/>
              </a:ext>
            </a:extLst>
          </p:cNvPr>
          <p:cNvSpPr txBox="1"/>
          <p:nvPr/>
        </p:nvSpPr>
        <p:spPr>
          <a:xfrm>
            <a:off x="1141547" y="3634483"/>
            <a:ext cx="2980308"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B – Pending Status</a:t>
            </a:r>
            <a:endParaRPr lang="en-US" sz="160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CCFCDF34-B80D-7096-737E-C946C40B683D}"/>
              </a:ext>
            </a:extLst>
          </p:cNvPr>
          <p:cNvSpPr/>
          <p:nvPr/>
        </p:nvSpPr>
        <p:spPr>
          <a:xfrm>
            <a:off x="916486" y="36628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5DE15780-E2F1-2EDC-3436-6B05B55D594D}"/>
              </a:ext>
            </a:extLst>
          </p:cNvPr>
          <p:cNvSpPr txBox="1"/>
          <p:nvPr/>
        </p:nvSpPr>
        <p:spPr>
          <a:xfrm>
            <a:off x="1154242" y="4457734"/>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D – Published Status </a:t>
            </a:r>
            <a:endParaRPr lang="en-US" sz="2133"/>
          </a:p>
        </p:txBody>
      </p:sp>
      <p:sp>
        <p:nvSpPr>
          <p:cNvPr id="12" name="Oval 11">
            <a:extLst>
              <a:ext uri="{FF2B5EF4-FFF2-40B4-BE49-F238E27FC236}">
                <a16:creationId xmlns:a16="http://schemas.microsoft.com/office/drawing/2014/main" id="{15EC84E3-CDAF-01FF-68B7-F138029DF94A}"/>
              </a:ext>
            </a:extLst>
          </p:cNvPr>
          <p:cNvSpPr/>
          <p:nvPr/>
        </p:nvSpPr>
        <p:spPr>
          <a:xfrm>
            <a:off x="916486" y="4540034"/>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BDD4FE00-0D02-0C7B-2841-814B582DB064}"/>
              </a:ext>
            </a:extLst>
          </p:cNvPr>
          <p:cNvSpPr/>
          <p:nvPr/>
        </p:nvSpPr>
        <p:spPr>
          <a:xfrm>
            <a:off x="905864" y="45346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02621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7" y="3208823"/>
            <a:ext cx="3961230"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A – Renewal Amendment</a:t>
            </a:r>
            <a:endParaRPr lang="en-US" sz="160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32371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619033" y="1628293"/>
            <a:ext cx="8162565" cy="1046408"/>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a:t>Multiple Choice</a:t>
            </a:r>
            <a:r>
              <a:rPr lang="en-US" sz="1600">
                <a:latin typeface="Verdana"/>
                <a:ea typeface="Verdana"/>
                <a:cs typeface="Calibri"/>
              </a:rPr>
              <a:t>:</a:t>
            </a:r>
          </a:p>
          <a:p>
            <a:r>
              <a:rPr lang="en-US" sz="2000"/>
              <a:t>The most common contract amendment type is: </a:t>
            </a:r>
          </a:p>
          <a:p>
            <a:pPr>
              <a:defRPr/>
            </a:pPr>
            <a:endParaRPr lang="en-US" sz="1600">
              <a:latin typeface="Verdana" panose="020B0604030504040204" pitchFamily="34" charset="0"/>
              <a:ea typeface="Verdana" panose="020B060403050404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51732" y="228610"/>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59492" y="4042577"/>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C – </a:t>
            </a:r>
            <a:r>
              <a:rPr lang="en-US" sz="1600">
                <a:latin typeface="Verdana"/>
                <a:ea typeface="Verdana"/>
                <a:cs typeface="Calibri"/>
              </a:rPr>
              <a:t>Administrative Amendment </a:t>
            </a:r>
            <a:endParaRPr lang="en-US" sz="2133"/>
          </a:p>
        </p:txBody>
      </p:sp>
      <p:sp>
        <p:nvSpPr>
          <p:cNvPr id="5" name="Oval 4">
            <a:extLst>
              <a:ext uri="{FF2B5EF4-FFF2-40B4-BE49-F238E27FC236}">
                <a16:creationId xmlns:a16="http://schemas.microsoft.com/office/drawing/2014/main" id="{8C77C0BA-8DB5-C710-800A-29F07EF5EEDC}"/>
              </a:ext>
            </a:extLst>
          </p:cNvPr>
          <p:cNvSpPr/>
          <p:nvPr/>
        </p:nvSpPr>
        <p:spPr>
          <a:xfrm>
            <a:off x="911226" y="40849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7EAD1D62-DC3D-A1AA-0B1C-09E34B7B7018}"/>
              </a:ext>
            </a:extLst>
          </p:cNvPr>
          <p:cNvSpPr txBox="1"/>
          <p:nvPr/>
        </p:nvSpPr>
        <p:spPr>
          <a:xfrm>
            <a:off x="4423144" y="5220586"/>
            <a:ext cx="4580090" cy="369332"/>
          </a:xfrm>
          <a:prstGeom prst="rect">
            <a:avLst/>
          </a:prstGeom>
          <a:noFill/>
        </p:spPr>
        <p:txBody>
          <a:bodyPr wrap="square" rtlCol="0">
            <a:spAutoFit/>
          </a:bodyPr>
          <a:lstStyle/>
          <a:p>
            <a:r>
              <a:rPr lang="en-US"/>
              <a:t>Animate to show the correct answer</a:t>
            </a:r>
          </a:p>
        </p:txBody>
      </p:sp>
      <p:sp>
        <p:nvSpPr>
          <p:cNvPr id="6" name="TextBox 5">
            <a:extLst>
              <a:ext uri="{FF2B5EF4-FFF2-40B4-BE49-F238E27FC236}">
                <a16:creationId xmlns:a16="http://schemas.microsoft.com/office/drawing/2014/main" id="{8C78F93A-A2F6-D1A9-2E4B-A80E9DD63291}"/>
              </a:ext>
            </a:extLst>
          </p:cNvPr>
          <p:cNvSpPr txBox="1"/>
          <p:nvPr/>
        </p:nvSpPr>
        <p:spPr>
          <a:xfrm>
            <a:off x="1141547" y="3634483"/>
            <a:ext cx="4691694"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B – Amendment </a:t>
            </a:r>
            <a:r>
              <a:rPr lang="en-US" sz="1600" err="1">
                <a:latin typeface="Verdana"/>
                <a:ea typeface="Verdana"/>
                <a:cs typeface="Calibri"/>
              </a:rPr>
              <a:t>Amendment</a:t>
            </a:r>
            <a:r>
              <a:rPr lang="en-US" sz="1600">
                <a:latin typeface="Verdana"/>
                <a:ea typeface="Verdana"/>
                <a:cs typeface="Calibri"/>
              </a:rPr>
              <a:t> </a:t>
            </a:r>
            <a:endParaRPr lang="en-US" sz="160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CCFCDF34-B80D-7096-737E-C946C40B683D}"/>
              </a:ext>
            </a:extLst>
          </p:cNvPr>
          <p:cNvSpPr/>
          <p:nvPr/>
        </p:nvSpPr>
        <p:spPr>
          <a:xfrm>
            <a:off x="916486" y="36628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5DE15780-E2F1-2EDC-3436-6B05B55D594D}"/>
              </a:ext>
            </a:extLst>
          </p:cNvPr>
          <p:cNvSpPr txBox="1"/>
          <p:nvPr/>
        </p:nvSpPr>
        <p:spPr>
          <a:xfrm>
            <a:off x="1154242" y="4457734"/>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D – Termination Amendment  </a:t>
            </a:r>
            <a:endParaRPr lang="en-US" sz="2133"/>
          </a:p>
        </p:txBody>
      </p:sp>
      <p:sp>
        <p:nvSpPr>
          <p:cNvPr id="12" name="Oval 11">
            <a:extLst>
              <a:ext uri="{FF2B5EF4-FFF2-40B4-BE49-F238E27FC236}">
                <a16:creationId xmlns:a16="http://schemas.microsoft.com/office/drawing/2014/main" id="{15EC84E3-CDAF-01FF-68B7-F138029DF94A}"/>
              </a:ext>
            </a:extLst>
          </p:cNvPr>
          <p:cNvSpPr/>
          <p:nvPr/>
        </p:nvSpPr>
        <p:spPr>
          <a:xfrm>
            <a:off x="916485" y="3658131"/>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BDD4FE00-0D02-0C7B-2841-814B582DB064}"/>
              </a:ext>
            </a:extLst>
          </p:cNvPr>
          <p:cNvSpPr/>
          <p:nvPr/>
        </p:nvSpPr>
        <p:spPr>
          <a:xfrm>
            <a:off x="905864" y="45346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Tree>
    <p:extLst>
      <p:ext uri="{BB962C8B-B14F-4D97-AF65-F5344CB8AC3E}">
        <p14:creationId xmlns:p14="http://schemas.microsoft.com/office/powerpoint/2010/main" val="372201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A5F84-7F10-CFC9-22C4-23F9DAC0ADE8}"/>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0280CAA0-3D71-7C16-B8E6-80BB4367337C}"/>
              </a:ext>
            </a:extLst>
          </p:cNvPr>
          <p:cNvSpPr txBox="1"/>
          <p:nvPr/>
        </p:nvSpPr>
        <p:spPr>
          <a:xfrm>
            <a:off x="1136286" y="3208823"/>
            <a:ext cx="7774661"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A – Users can also update the Contract Compliance Terms Document </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1EA3D106-3878-8988-8DD8-748F1459EAE7}"/>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4BA33676-DB50-B5BE-500B-BC5191DDCD03}"/>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49A94C8A-B84B-8583-7633-B2F3AC6CF53D}"/>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D8668AD1-C050-9FFE-B5DF-96C8E826D8A1}"/>
              </a:ext>
            </a:extLst>
          </p:cNvPr>
          <p:cNvSpPr/>
          <p:nvPr/>
        </p:nvSpPr>
        <p:spPr>
          <a:xfrm>
            <a:off x="911226" y="32371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F0108F1C-184F-498A-9A75-9F5B1C7BC296}"/>
              </a:ext>
            </a:extLst>
          </p:cNvPr>
          <p:cNvSpPr txBox="1"/>
          <p:nvPr/>
        </p:nvSpPr>
        <p:spPr>
          <a:xfrm>
            <a:off x="619033" y="1628293"/>
            <a:ext cx="8162565" cy="1046408"/>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r>
              <a:rPr lang="en-US" sz="1600" dirty="0">
                <a:latin typeface="Verdana"/>
                <a:ea typeface="Verdana"/>
                <a:cs typeface="Calibri"/>
              </a:rPr>
              <a:t>:</a:t>
            </a:r>
          </a:p>
          <a:p>
            <a:r>
              <a:rPr lang="en-US" sz="2000" dirty="0"/>
              <a:t>When Amending a Contract </a:t>
            </a:r>
          </a:p>
          <a:p>
            <a:pPr>
              <a:defRPr/>
            </a:pP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27A5596B-6FBF-0746-A76C-62A6C8904395}"/>
              </a:ext>
            </a:extLst>
          </p:cNvPr>
          <p:cNvSpPr>
            <a:spLocks noGrp="1"/>
          </p:cNvSpPr>
          <p:nvPr>
            <p:ph type="title"/>
          </p:nvPr>
        </p:nvSpPr>
        <p:spPr>
          <a:xfrm>
            <a:off x="51732" y="228610"/>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BCD4ED34-4FE9-34B4-B5FD-E834C46201F5}"/>
              </a:ext>
            </a:extLst>
          </p:cNvPr>
          <p:cNvSpPr txBox="1"/>
          <p:nvPr/>
        </p:nvSpPr>
        <p:spPr>
          <a:xfrm>
            <a:off x="1159492" y="4042577"/>
            <a:ext cx="7622106"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C – </a:t>
            </a:r>
            <a:r>
              <a:rPr lang="en-US" sz="1600" dirty="0">
                <a:latin typeface="Verdana"/>
                <a:ea typeface="Verdana"/>
                <a:cs typeface="Calibri"/>
              </a:rPr>
              <a:t>Users can add additional Documents to the Contract Workspace</a:t>
            </a:r>
            <a:endParaRPr lang="en-US" sz="2133" dirty="0"/>
          </a:p>
        </p:txBody>
      </p:sp>
      <p:sp>
        <p:nvSpPr>
          <p:cNvPr id="5" name="Oval 4">
            <a:extLst>
              <a:ext uri="{FF2B5EF4-FFF2-40B4-BE49-F238E27FC236}">
                <a16:creationId xmlns:a16="http://schemas.microsoft.com/office/drawing/2014/main" id="{7E5DD486-4C3E-419D-5B96-93F24C787F23}"/>
              </a:ext>
            </a:extLst>
          </p:cNvPr>
          <p:cNvSpPr/>
          <p:nvPr/>
        </p:nvSpPr>
        <p:spPr>
          <a:xfrm>
            <a:off x="911226" y="40849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B1E261B6-0783-2F8A-138D-2FA7D240F3DF}"/>
              </a:ext>
            </a:extLst>
          </p:cNvPr>
          <p:cNvSpPr txBox="1"/>
          <p:nvPr/>
        </p:nvSpPr>
        <p:spPr>
          <a:xfrm>
            <a:off x="4423144" y="5220586"/>
            <a:ext cx="4580090" cy="369332"/>
          </a:xfrm>
          <a:prstGeom prst="rect">
            <a:avLst/>
          </a:prstGeom>
          <a:noFill/>
        </p:spPr>
        <p:txBody>
          <a:bodyPr wrap="square" rtlCol="0">
            <a:spAutoFit/>
          </a:bodyPr>
          <a:lstStyle/>
          <a:p>
            <a:r>
              <a:rPr lang="en-US"/>
              <a:t>Animate to show the correct answer</a:t>
            </a:r>
          </a:p>
        </p:txBody>
      </p:sp>
      <p:sp>
        <p:nvSpPr>
          <p:cNvPr id="6" name="TextBox 5">
            <a:extLst>
              <a:ext uri="{FF2B5EF4-FFF2-40B4-BE49-F238E27FC236}">
                <a16:creationId xmlns:a16="http://schemas.microsoft.com/office/drawing/2014/main" id="{5113AE27-F670-9421-3E8B-27CFB61810CC}"/>
              </a:ext>
            </a:extLst>
          </p:cNvPr>
          <p:cNvSpPr txBox="1"/>
          <p:nvPr/>
        </p:nvSpPr>
        <p:spPr>
          <a:xfrm>
            <a:off x="1141547" y="3606775"/>
            <a:ext cx="5887326"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B – Users should obtain all necessary approvals </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A8074481-06E2-D2AA-03D4-DF682AEC7637}"/>
              </a:ext>
            </a:extLst>
          </p:cNvPr>
          <p:cNvSpPr/>
          <p:nvPr/>
        </p:nvSpPr>
        <p:spPr>
          <a:xfrm>
            <a:off x="916486" y="36628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80B21142-0DA7-61A6-937F-F63BC03A8F0C}"/>
              </a:ext>
            </a:extLst>
          </p:cNvPr>
          <p:cNvSpPr txBox="1"/>
          <p:nvPr/>
        </p:nvSpPr>
        <p:spPr>
          <a:xfrm>
            <a:off x="1154242" y="4457734"/>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D – All of the above  </a:t>
            </a:r>
            <a:endParaRPr lang="en-US" sz="2133" dirty="0"/>
          </a:p>
        </p:txBody>
      </p:sp>
      <p:sp>
        <p:nvSpPr>
          <p:cNvPr id="12" name="Oval 11">
            <a:extLst>
              <a:ext uri="{FF2B5EF4-FFF2-40B4-BE49-F238E27FC236}">
                <a16:creationId xmlns:a16="http://schemas.microsoft.com/office/drawing/2014/main" id="{8DF7507E-08F1-3761-13C1-6A2DD5BB42CA}"/>
              </a:ext>
            </a:extLst>
          </p:cNvPr>
          <p:cNvSpPr/>
          <p:nvPr/>
        </p:nvSpPr>
        <p:spPr>
          <a:xfrm>
            <a:off x="907249" y="4526336"/>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8A8E192A-9073-10A6-6024-26E31C72861F}"/>
              </a:ext>
            </a:extLst>
          </p:cNvPr>
          <p:cNvSpPr/>
          <p:nvPr/>
        </p:nvSpPr>
        <p:spPr>
          <a:xfrm>
            <a:off x="905864" y="45346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40919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57A1-535E-C2CE-310E-C5E638D06D64}"/>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2963D8FA-46B3-9A80-3AFB-B6972CDE54AF}"/>
              </a:ext>
            </a:extLst>
          </p:cNvPr>
          <p:cNvSpPr txBox="1"/>
          <p:nvPr/>
        </p:nvSpPr>
        <p:spPr>
          <a:xfrm>
            <a:off x="1136286" y="3181115"/>
            <a:ext cx="8377169"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A – The Contract Owner (LAUSD Purchasing person that created the Contract)</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20D49C65-1B68-830D-23CC-53F79873DF98}"/>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882A41D9-D187-3950-05EC-CA54F10F49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61200FAC-CA98-0ABE-93F5-75D224D9D76D}"/>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8E88D191-7C6A-15BA-F365-154644A782CE}"/>
              </a:ext>
            </a:extLst>
          </p:cNvPr>
          <p:cNvSpPr/>
          <p:nvPr/>
        </p:nvSpPr>
        <p:spPr>
          <a:xfrm>
            <a:off x="911226" y="32371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054E381B-96C2-1502-CB73-946F00C346E6}"/>
              </a:ext>
            </a:extLst>
          </p:cNvPr>
          <p:cNvSpPr txBox="1"/>
          <p:nvPr/>
        </p:nvSpPr>
        <p:spPr>
          <a:xfrm>
            <a:off x="619033" y="1628293"/>
            <a:ext cx="8162565" cy="1046408"/>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r>
              <a:rPr lang="en-US" sz="1600" dirty="0">
                <a:latin typeface="Verdana"/>
                <a:ea typeface="Verdana"/>
                <a:cs typeface="Calibri"/>
              </a:rPr>
              <a:t>:</a:t>
            </a:r>
          </a:p>
          <a:p>
            <a:r>
              <a:rPr lang="en-US" sz="2000" dirty="0"/>
              <a:t>One field that you </a:t>
            </a:r>
            <a:r>
              <a:rPr lang="en-US" sz="2000" u="sng" dirty="0"/>
              <a:t>cannot change </a:t>
            </a:r>
            <a:r>
              <a:rPr lang="en-US" sz="2000" dirty="0"/>
              <a:t>with an Amendment is:</a:t>
            </a:r>
          </a:p>
          <a:p>
            <a:pPr>
              <a:defRPr/>
            </a:pP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9310AE6B-9836-9E6C-F4C2-7A0BD3042297}"/>
              </a:ext>
            </a:extLst>
          </p:cNvPr>
          <p:cNvSpPr>
            <a:spLocks noGrp="1"/>
          </p:cNvSpPr>
          <p:nvPr>
            <p:ph type="title"/>
          </p:nvPr>
        </p:nvSpPr>
        <p:spPr>
          <a:xfrm>
            <a:off x="51732" y="228610"/>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7394F8AF-BD8E-3235-BE30-083260A739C8}"/>
              </a:ext>
            </a:extLst>
          </p:cNvPr>
          <p:cNvSpPr txBox="1"/>
          <p:nvPr/>
        </p:nvSpPr>
        <p:spPr>
          <a:xfrm>
            <a:off x="1159492" y="4042577"/>
            <a:ext cx="7622106"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C – </a:t>
            </a:r>
            <a:r>
              <a:rPr lang="en-US" sz="1600" dirty="0">
                <a:latin typeface="Verdana"/>
                <a:ea typeface="Verdana"/>
                <a:cs typeface="Calibri"/>
              </a:rPr>
              <a:t>The Supplier</a:t>
            </a:r>
            <a:endParaRPr lang="en-US" sz="2133" dirty="0"/>
          </a:p>
        </p:txBody>
      </p:sp>
      <p:sp>
        <p:nvSpPr>
          <p:cNvPr id="5" name="Oval 4">
            <a:extLst>
              <a:ext uri="{FF2B5EF4-FFF2-40B4-BE49-F238E27FC236}">
                <a16:creationId xmlns:a16="http://schemas.microsoft.com/office/drawing/2014/main" id="{146E377E-680B-2FA1-4C60-41B82A188A51}"/>
              </a:ext>
            </a:extLst>
          </p:cNvPr>
          <p:cNvSpPr/>
          <p:nvPr/>
        </p:nvSpPr>
        <p:spPr>
          <a:xfrm>
            <a:off x="911226" y="40849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B52106B5-F057-177B-C727-29DDECF7F83B}"/>
              </a:ext>
            </a:extLst>
          </p:cNvPr>
          <p:cNvSpPr txBox="1"/>
          <p:nvPr/>
        </p:nvSpPr>
        <p:spPr>
          <a:xfrm>
            <a:off x="4423144" y="5220586"/>
            <a:ext cx="4580090" cy="369332"/>
          </a:xfrm>
          <a:prstGeom prst="rect">
            <a:avLst/>
          </a:prstGeom>
          <a:noFill/>
        </p:spPr>
        <p:txBody>
          <a:bodyPr wrap="square" rtlCol="0">
            <a:spAutoFit/>
          </a:bodyPr>
          <a:lstStyle/>
          <a:p>
            <a:r>
              <a:rPr lang="en-US"/>
              <a:t>Animate to show the correct answer</a:t>
            </a:r>
          </a:p>
        </p:txBody>
      </p:sp>
      <p:sp>
        <p:nvSpPr>
          <p:cNvPr id="6" name="TextBox 5">
            <a:extLst>
              <a:ext uri="{FF2B5EF4-FFF2-40B4-BE49-F238E27FC236}">
                <a16:creationId xmlns:a16="http://schemas.microsoft.com/office/drawing/2014/main" id="{488DFAA5-AE6D-863B-AB01-1146FEF7B4F8}"/>
              </a:ext>
            </a:extLst>
          </p:cNvPr>
          <p:cNvSpPr txBox="1"/>
          <p:nvPr/>
        </p:nvSpPr>
        <p:spPr>
          <a:xfrm>
            <a:off x="1141547" y="3606775"/>
            <a:ext cx="5887326"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B – The Vendor Payment Terms</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8E6FBBF9-F96B-A5BA-105F-97B56CD9120E}"/>
              </a:ext>
            </a:extLst>
          </p:cNvPr>
          <p:cNvSpPr/>
          <p:nvPr/>
        </p:nvSpPr>
        <p:spPr>
          <a:xfrm>
            <a:off x="916486" y="36628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6016AB14-A6B7-A6AE-3789-27A0F5D0E76B}"/>
              </a:ext>
            </a:extLst>
          </p:cNvPr>
          <p:cNvSpPr txBox="1"/>
          <p:nvPr/>
        </p:nvSpPr>
        <p:spPr>
          <a:xfrm>
            <a:off x="1154242" y="4457734"/>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D – The Contract Expiration date  </a:t>
            </a:r>
            <a:endParaRPr lang="en-US" sz="2133" dirty="0"/>
          </a:p>
        </p:txBody>
      </p:sp>
      <p:sp>
        <p:nvSpPr>
          <p:cNvPr id="12" name="Oval 11">
            <a:extLst>
              <a:ext uri="{FF2B5EF4-FFF2-40B4-BE49-F238E27FC236}">
                <a16:creationId xmlns:a16="http://schemas.microsoft.com/office/drawing/2014/main" id="{70A26DE2-A66D-1015-BFCC-EC7B45F47EF5}"/>
              </a:ext>
            </a:extLst>
          </p:cNvPr>
          <p:cNvSpPr/>
          <p:nvPr/>
        </p:nvSpPr>
        <p:spPr>
          <a:xfrm>
            <a:off x="907249" y="4082995"/>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F187556A-46C1-B123-18A6-D8A61E16D54C}"/>
              </a:ext>
            </a:extLst>
          </p:cNvPr>
          <p:cNvSpPr/>
          <p:nvPr/>
        </p:nvSpPr>
        <p:spPr>
          <a:xfrm>
            <a:off x="905864" y="453467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3882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19133-C8AA-F317-6A9E-F51DDA6369E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C265DB-B220-3501-C5E5-83A82A748066}"/>
              </a:ext>
            </a:extLst>
          </p:cNvPr>
          <p:cNvSpPr>
            <a:spLocks noGrp="1"/>
          </p:cNvSpPr>
          <p:nvPr>
            <p:ph type="body" sz="quarter" idx="14"/>
          </p:nvPr>
        </p:nvSpPr>
        <p:spPr>
          <a:xfrm>
            <a:off x="384814" y="2632889"/>
            <a:ext cx="8471319" cy="1702043"/>
          </a:xfrm>
        </p:spPr>
        <p:txBody>
          <a:bodyPr/>
          <a:lstStyle/>
          <a:p>
            <a:r>
              <a:rPr lang="en-US" dirty="0">
                <a:solidFill>
                  <a:schemeClr val="accent5"/>
                </a:solidFill>
                <a:ea typeface="+mn-lt"/>
                <a:cs typeface="+mn-lt"/>
                <a:sym typeface="+mn-lt"/>
              </a:rPr>
              <a:t>Novation</a:t>
            </a:r>
          </a:p>
          <a:p>
            <a:endParaRPr lang="en-US" dirty="0">
              <a:solidFill>
                <a:schemeClr val="accent5"/>
              </a:solidFill>
              <a:ea typeface="+mn-lt"/>
              <a:cs typeface="+mn-lt"/>
              <a:sym typeface="+mn-lt"/>
            </a:endParaRPr>
          </a:p>
          <a:p>
            <a:r>
              <a:rPr lang="en-US" sz="2800" dirty="0">
                <a:solidFill>
                  <a:schemeClr val="accent5"/>
                </a:solidFill>
                <a:ea typeface="+mn-lt"/>
                <a:cs typeface="+mn-lt"/>
                <a:sym typeface="+mn-lt"/>
              </a:rPr>
              <a:t>If a Parent Company on a Master Agreement is acquired by another company</a:t>
            </a:r>
            <a:endParaRPr lang="en-US" sz="2800" dirty="0">
              <a:solidFill>
                <a:schemeClr val="accent5"/>
              </a:solidFill>
            </a:endParaRPr>
          </a:p>
        </p:txBody>
      </p:sp>
    </p:spTree>
    <p:extLst>
      <p:ext uri="{BB962C8B-B14F-4D97-AF65-F5344CB8AC3E}">
        <p14:creationId xmlns:p14="http://schemas.microsoft.com/office/powerpoint/2010/main" val="34187180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4E9E-F432-1030-87C7-6E434A251351}"/>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D30C4B9A-9718-BC58-29E1-C6B9A7083293}"/>
              </a:ext>
            </a:extLst>
          </p:cNvPr>
          <p:cNvSpPr>
            <a:spLocks noGrp="1"/>
          </p:cNvSpPr>
          <p:nvPr>
            <p:ph type="title"/>
          </p:nvPr>
        </p:nvSpPr>
        <p:spPr>
          <a:xfrm>
            <a:off x="444115" y="492295"/>
            <a:ext cx="10873068" cy="553998"/>
          </a:xfrm>
        </p:spPr>
        <p:txBody>
          <a:bodyPr/>
          <a:lstStyle/>
          <a:p>
            <a:r>
              <a:rPr lang="en-US" sz="3600" dirty="0">
                <a:solidFill>
                  <a:schemeClr val="accent5"/>
                </a:solidFill>
                <a:latin typeface="+mn-lt"/>
              </a:rPr>
              <a:t>Acquisition of a Parent Company</a:t>
            </a:r>
          </a:p>
        </p:txBody>
      </p:sp>
      <p:sp>
        <p:nvSpPr>
          <p:cNvPr id="5" name="TextBox 4">
            <a:extLst>
              <a:ext uri="{FF2B5EF4-FFF2-40B4-BE49-F238E27FC236}">
                <a16:creationId xmlns:a16="http://schemas.microsoft.com/office/drawing/2014/main" id="{DFD25F0C-9779-6092-8E3C-AA402C8DEB7B}"/>
              </a:ext>
            </a:extLst>
          </p:cNvPr>
          <p:cNvSpPr txBox="1"/>
          <p:nvPr/>
        </p:nvSpPr>
        <p:spPr>
          <a:xfrm>
            <a:off x="630381" y="1376797"/>
            <a:ext cx="3551588" cy="959943"/>
          </a:xfrm>
          <a:prstGeom prst="rect">
            <a:avLst/>
          </a:prstGeom>
          <a:noFill/>
        </p:spPr>
        <p:txBody>
          <a:bodyPr wrap="square">
            <a:spAutoFit/>
          </a:bodyPr>
          <a:lstStyle/>
          <a:p>
            <a:pPr>
              <a:lnSpc>
                <a:spcPct val="107000"/>
              </a:lnSpc>
              <a:spcAft>
                <a:spcPts val="800"/>
              </a:spcAft>
            </a:pPr>
            <a:r>
              <a:rPr lang="en-US" sz="1800" b="1" dirty="0">
                <a:effectLst/>
                <a:ea typeface="Calibri" panose="020F0502020204030204" pitchFamily="34" charset="0"/>
                <a:cs typeface="Times New Roman" panose="02020603050405020304" pitchFamily="18" charset="0"/>
              </a:rPr>
              <a:t>Original hierarchy </a:t>
            </a:r>
            <a:br>
              <a:rPr lang="en-US" sz="1800" b="1" dirty="0">
                <a:effectLst/>
                <a:ea typeface="Calibri" panose="020F0502020204030204" pitchFamily="34" charset="0"/>
                <a:cs typeface="Times New Roman" panose="02020603050405020304" pitchFamily="18" charset="0"/>
              </a:rPr>
            </a:br>
            <a:r>
              <a:rPr lang="en-US" sz="1800" b="1" dirty="0">
                <a:effectLst/>
                <a:ea typeface="Calibri" panose="020F0502020204030204" pitchFamily="34" charset="0"/>
                <a:cs typeface="Times New Roman" panose="02020603050405020304" pitchFamily="18" charset="0"/>
              </a:rPr>
              <a:t/>
            </a:r>
            <a:br>
              <a:rPr lang="en-US" sz="1800" b="1" dirty="0">
                <a:effectLst/>
                <a:ea typeface="Calibri" panose="020F0502020204030204" pitchFamily="34" charset="0"/>
                <a:cs typeface="Times New Roman" panose="02020603050405020304" pitchFamily="18" charset="0"/>
              </a:rPr>
            </a:br>
            <a:endParaRPr lang="en-US" b="1" dirty="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F86F4120-11A3-1749-EF93-D655C3E401AC}"/>
              </a:ext>
            </a:extLst>
          </p:cNvPr>
          <p:cNvSpPr/>
          <p:nvPr/>
        </p:nvSpPr>
        <p:spPr bwMode="gray">
          <a:xfrm>
            <a:off x="550333" y="2082799"/>
            <a:ext cx="2438400" cy="846667"/>
          </a:xfrm>
          <a:prstGeom prst="rect">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800" b="0" i="0" u="none" strike="noStrike" kern="0" cap="none" spc="0" normalizeH="0" baseline="0" noProof="0" dirty="0">
                <a:ln>
                  <a:noFill/>
                </a:ln>
                <a:effectLst/>
                <a:uLnTx/>
                <a:uFillTx/>
                <a:ea typeface="Arial Unicode MS" pitchFamily="34" charset="-128"/>
                <a:cs typeface="Arial Unicode MS" pitchFamily="34" charset="-128"/>
              </a:rPr>
              <a:t>Parent Company</a:t>
            </a:r>
          </a:p>
          <a:p>
            <a:pPr marR="0" algn="ctr" defTabSz="914400" eaLnBrk="1" fontAlgn="base" latinLnBrk="0" hangingPunct="1">
              <a:lnSpc>
                <a:spcPct val="100000"/>
              </a:lnSpc>
              <a:spcBef>
                <a:spcPct val="50000"/>
              </a:spcBef>
              <a:spcAft>
                <a:spcPct val="0"/>
              </a:spcAft>
              <a:buClr>
                <a:srgbClr val="F0AB00"/>
              </a:buClr>
              <a:buSzPct val="80000"/>
              <a:tabLst/>
            </a:pPr>
            <a:r>
              <a:rPr kumimoji="0" lang="en-US" sz="1800" b="1" i="0" u="none" strike="noStrike" kern="0" cap="none" spc="0" normalizeH="0" baseline="0" noProof="0" dirty="0">
                <a:ln>
                  <a:noFill/>
                </a:ln>
                <a:effectLst/>
                <a:uLnTx/>
                <a:uFillTx/>
                <a:ea typeface="Arial Unicode MS" pitchFamily="34" charset="-128"/>
                <a:cs typeface="Arial Unicode MS" pitchFamily="34" charset="-128"/>
              </a:rPr>
              <a:t>Appealing Practices</a:t>
            </a:r>
          </a:p>
        </p:txBody>
      </p:sp>
      <p:sp>
        <p:nvSpPr>
          <p:cNvPr id="9" name="TextBox 8">
            <a:extLst>
              <a:ext uri="{FF2B5EF4-FFF2-40B4-BE49-F238E27FC236}">
                <a16:creationId xmlns:a16="http://schemas.microsoft.com/office/drawing/2014/main" id="{526372CA-40F1-A66B-CF35-68B9F7FEEEC0}"/>
              </a:ext>
            </a:extLst>
          </p:cNvPr>
          <p:cNvSpPr txBox="1"/>
          <p:nvPr/>
        </p:nvSpPr>
        <p:spPr>
          <a:xfrm>
            <a:off x="8346552" y="1376797"/>
            <a:ext cx="3551588" cy="959943"/>
          </a:xfrm>
          <a:prstGeom prst="rect">
            <a:avLst/>
          </a:prstGeom>
          <a:noFill/>
        </p:spPr>
        <p:txBody>
          <a:bodyPr wrap="square">
            <a:spAutoFit/>
          </a:bodyPr>
          <a:lstStyle/>
          <a:p>
            <a:pPr>
              <a:lnSpc>
                <a:spcPct val="107000"/>
              </a:lnSpc>
              <a:spcAft>
                <a:spcPts val="800"/>
              </a:spcAft>
            </a:pPr>
            <a:r>
              <a:rPr lang="en-US" sz="1800" b="1" dirty="0">
                <a:effectLst/>
                <a:ea typeface="Calibri" panose="020F0502020204030204" pitchFamily="34" charset="0"/>
                <a:cs typeface="Times New Roman" panose="02020603050405020304" pitchFamily="18" charset="0"/>
              </a:rPr>
              <a:t>Updated hierarchy </a:t>
            </a:r>
            <a:br>
              <a:rPr lang="en-US" sz="1800" b="1" dirty="0">
                <a:effectLst/>
                <a:ea typeface="Calibri" panose="020F0502020204030204" pitchFamily="34" charset="0"/>
                <a:cs typeface="Times New Roman" panose="02020603050405020304" pitchFamily="18" charset="0"/>
              </a:rPr>
            </a:br>
            <a:r>
              <a:rPr lang="en-US" sz="1800" b="1" dirty="0">
                <a:effectLst/>
                <a:ea typeface="Calibri" panose="020F0502020204030204" pitchFamily="34" charset="0"/>
                <a:cs typeface="Times New Roman" panose="02020603050405020304" pitchFamily="18" charset="0"/>
              </a:rPr>
              <a:t/>
            </a:r>
            <a:br>
              <a:rPr lang="en-US" sz="1800" b="1" dirty="0">
                <a:effectLst/>
                <a:ea typeface="Calibri" panose="020F0502020204030204" pitchFamily="34" charset="0"/>
                <a:cs typeface="Times New Roman" panose="02020603050405020304" pitchFamily="18" charset="0"/>
              </a:rPr>
            </a:br>
            <a:endParaRPr lang="en-US" b="1" dirty="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CCA2A9A-94BC-8133-C1FC-37DCE381571E}"/>
              </a:ext>
            </a:extLst>
          </p:cNvPr>
          <p:cNvSpPr/>
          <p:nvPr/>
        </p:nvSpPr>
        <p:spPr bwMode="gray">
          <a:xfrm>
            <a:off x="8342698" y="1991447"/>
            <a:ext cx="2438400" cy="846667"/>
          </a:xfrm>
          <a:prstGeom prst="rect">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800" b="0" i="0" u="none" strike="noStrike" kern="0" cap="none" spc="0" normalizeH="0" baseline="0" noProof="0" dirty="0">
                <a:ln>
                  <a:noFill/>
                </a:ln>
                <a:effectLst/>
                <a:uLnTx/>
                <a:uFillTx/>
                <a:ea typeface="Arial Unicode MS" pitchFamily="34" charset="-128"/>
                <a:cs typeface="Arial Unicode MS" pitchFamily="34" charset="-128"/>
              </a:rPr>
              <a:t>Parent Company</a:t>
            </a:r>
          </a:p>
          <a:p>
            <a:pPr marR="0" algn="ctr" defTabSz="914400" eaLnBrk="1" fontAlgn="base" latinLnBrk="0" hangingPunct="1">
              <a:lnSpc>
                <a:spcPct val="100000"/>
              </a:lnSpc>
              <a:spcBef>
                <a:spcPct val="50000"/>
              </a:spcBef>
              <a:spcAft>
                <a:spcPct val="0"/>
              </a:spcAft>
              <a:buClr>
                <a:srgbClr val="F0AB00"/>
              </a:buClr>
              <a:buSzPct val="80000"/>
              <a:tabLst/>
            </a:pPr>
            <a:r>
              <a:rPr kumimoji="0" lang="en-US" sz="1800" b="1" i="0" u="none" strike="noStrike" kern="0" cap="none" spc="0" normalizeH="0" baseline="0" noProof="0" dirty="0">
                <a:ln>
                  <a:noFill/>
                </a:ln>
                <a:effectLst/>
                <a:uLnTx/>
                <a:uFillTx/>
                <a:ea typeface="Arial Unicode MS" pitchFamily="34" charset="-128"/>
                <a:cs typeface="Arial Unicode MS" pitchFamily="34" charset="-128"/>
              </a:rPr>
              <a:t>Appealing Practices</a:t>
            </a:r>
          </a:p>
        </p:txBody>
      </p:sp>
      <p:sp>
        <p:nvSpPr>
          <p:cNvPr id="13" name="Scroll: Vertical 12">
            <a:extLst>
              <a:ext uri="{FF2B5EF4-FFF2-40B4-BE49-F238E27FC236}">
                <a16:creationId xmlns:a16="http://schemas.microsoft.com/office/drawing/2014/main" id="{6F1CD8FA-B6FF-BB33-8C27-969F7C8A66E3}"/>
              </a:ext>
            </a:extLst>
          </p:cNvPr>
          <p:cNvSpPr/>
          <p:nvPr/>
        </p:nvSpPr>
        <p:spPr bwMode="gray">
          <a:xfrm>
            <a:off x="4261765" y="2067650"/>
            <a:ext cx="2836333" cy="2218266"/>
          </a:xfrm>
          <a:prstGeom prst="verticalScroll">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US" b="1" kern="0" dirty="0">
                <a:ea typeface="Arial Unicode MS" pitchFamily="34" charset="-128"/>
                <a:cs typeface="Arial Unicode MS" pitchFamily="34" charset="-128"/>
              </a:rPr>
              <a:t>News</a:t>
            </a:r>
          </a:p>
          <a:p>
            <a:pPr marR="0" algn="ctr" defTabSz="914400" eaLnBrk="1" fontAlgn="base" latinLnBrk="0" hangingPunct="1">
              <a:lnSpc>
                <a:spcPct val="100000"/>
              </a:lnSpc>
              <a:spcBef>
                <a:spcPct val="50000"/>
              </a:spcBef>
              <a:spcAft>
                <a:spcPct val="0"/>
              </a:spcAft>
              <a:buClr>
                <a:srgbClr val="F0AB00"/>
              </a:buClr>
              <a:buSzPct val="80000"/>
              <a:tabLst/>
            </a:pPr>
            <a:r>
              <a:rPr kumimoji="0" lang="en-US" sz="1800" b="0" i="1" u="none" strike="noStrike" kern="0" cap="none" spc="0" normalizeH="0" baseline="0" noProof="0" dirty="0">
                <a:ln>
                  <a:noFill/>
                </a:ln>
                <a:effectLst/>
                <a:uLnTx/>
                <a:uFillTx/>
                <a:ea typeface="Arial Unicode MS" pitchFamily="34" charset="-128"/>
                <a:cs typeface="Arial Unicode MS" pitchFamily="34" charset="-128"/>
              </a:rPr>
              <a:t>Appealing Practices </a:t>
            </a:r>
            <a:r>
              <a:rPr kumimoji="0" lang="en-US" sz="1800" b="0" i="0" u="none" strike="noStrike" kern="0" cap="none" spc="0" normalizeH="0" baseline="0" noProof="0" dirty="0">
                <a:ln>
                  <a:noFill/>
                </a:ln>
                <a:effectLst/>
                <a:uLnTx/>
                <a:uFillTx/>
                <a:ea typeface="Arial Unicode MS" pitchFamily="34" charset="-128"/>
                <a:cs typeface="Arial Unicode MS" pitchFamily="34" charset="-128"/>
              </a:rPr>
              <a:t>sold to </a:t>
            </a:r>
          </a:p>
          <a:p>
            <a:pPr marR="0" algn="ctr" defTabSz="914400" eaLnBrk="1" fontAlgn="base" latinLnBrk="0" hangingPunct="1">
              <a:lnSpc>
                <a:spcPct val="100000"/>
              </a:lnSpc>
              <a:spcBef>
                <a:spcPct val="50000"/>
              </a:spcBef>
              <a:spcAft>
                <a:spcPct val="0"/>
              </a:spcAft>
              <a:buClr>
                <a:srgbClr val="F0AB00"/>
              </a:buClr>
              <a:buSzPct val="80000"/>
              <a:tabLst/>
            </a:pPr>
            <a:r>
              <a:rPr kumimoji="0" lang="en-US" sz="1800" b="0" i="1" u="none" strike="noStrike" kern="0" cap="none" spc="0" normalizeH="0" baseline="0" noProof="0" dirty="0">
                <a:ln>
                  <a:noFill/>
                </a:ln>
                <a:effectLst/>
                <a:uLnTx/>
                <a:uFillTx/>
                <a:ea typeface="Arial Unicode MS" pitchFamily="34" charset="-128"/>
                <a:cs typeface="Arial Unicode MS" pitchFamily="34" charset="-128"/>
              </a:rPr>
              <a:t>Namaste Wellness Enterprises </a:t>
            </a:r>
          </a:p>
        </p:txBody>
      </p:sp>
      <p:sp>
        <p:nvSpPr>
          <p:cNvPr id="15" name="Rectangle 14">
            <a:extLst>
              <a:ext uri="{FF2B5EF4-FFF2-40B4-BE49-F238E27FC236}">
                <a16:creationId xmlns:a16="http://schemas.microsoft.com/office/drawing/2014/main" id="{9519BC5C-00DE-B1A6-24C7-2A1C16D81940}"/>
              </a:ext>
            </a:extLst>
          </p:cNvPr>
          <p:cNvSpPr/>
          <p:nvPr/>
        </p:nvSpPr>
        <p:spPr bwMode="gray">
          <a:xfrm>
            <a:off x="8342698" y="3461231"/>
            <a:ext cx="2438400" cy="846667"/>
          </a:xfrm>
          <a:prstGeom prst="rect">
            <a:avLst/>
          </a:prstGeom>
          <a:solidFill>
            <a:schemeClr val="accent5">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800" b="0" i="0" u="none" strike="noStrike" kern="0" cap="none" spc="0" normalizeH="0" baseline="0" noProof="0" dirty="0">
                <a:ln>
                  <a:noFill/>
                </a:ln>
                <a:effectLst/>
                <a:uLnTx/>
                <a:uFillTx/>
                <a:ea typeface="Arial Unicode MS" pitchFamily="34" charset="-128"/>
                <a:cs typeface="Arial Unicode MS" pitchFamily="34" charset="-128"/>
              </a:rPr>
              <a:t>Child Company</a:t>
            </a:r>
          </a:p>
          <a:p>
            <a:pPr marR="0" algn="ctr" defTabSz="914400" eaLnBrk="1" fontAlgn="base" latinLnBrk="0" hangingPunct="1">
              <a:lnSpc>
                <a:spcPct val="100000"/>
              </a:lnSpc>
              <a:spcBef>
                <a:spcPct val="50000"/>
              </a:spcBef>
              <a:spcAft>
                <a:spcPct val="0"/>
              </a:spcAft>
              <a:buClr>
                <a:srgbClr val="F0AB00"/>
              </a:buClr>
              <a:buSzPct val="80000"/>
              <a:tabLst/>
            </a:pPr>
            <a:r>
              <a:rPr kumimoji="0" lang="en-US" sz="1800" b="1" i="0" u="none" strike="noStrike" kern="0" cap="none" spc="0" normalizeH="0" baseline="0" noProof="0" dirty="0">
                <a:ln>
                  <a:noFill/>
                </a:ln>
                <a:effectLst/>
                <a:uLnTx/>
                <a:uFillTx/>
                <a:ea typeface="Arial Unicode MS" pitchFamily="34" charset="-128"/>
                <a:cs typeface="Arial Unicode MS" pitchFamily="34" charset="-128"/>
              </a:rPr>
              <a:t>Namaste Wellness </a:t>
            </a:r>
          </a:p>
        </p:txBody>
      </p:sp>
      <p:cxnSp>
        <p:nvCxnSpPr>
          <p:cNvPr id="16" name="Straight Arrow Connector 15">
            <a:extLst>
              <a:ext uri="{FF2B5EF4-FFF2-40B4-BE49-F238E27FC236}">
                <a16:creationId xmlns:a16="http://schemas.microsoft.com/office/drawing/2014/main" id="{CBFC1CF7-5E25-C6AA-10B2-DEB94BDF9C6A}"/>
              </a:ext>
            </a:extLst>
          </p:cNvPr>
          <p:cNvCxnSpPr>
            <a:cxnSpLocks/>
            <a:stCxn id="10" idx="2"/>
            <a:endCxn id="15" idx="0"/>
          </p:cNvCxnSpPr>
          <p:nvPr/>
        </p:nvCxnSpPr>
        <p:spPr>
          <a:xfrm>
            <a:off x="9561898" y="2838114"/>
            <a:ext cx="0" cy="62311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5158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18A067-38C8-EA50-4FFB-7E3BF0077F27}"/>
              </a:ext>
            </a:extLst>
          </p:cNvPr>
          <p:cNvSpPr>
            <a:spLocks noGrp="1"/>
          </p:cNvSpPr>
          <p:nvPr>
            <p:ph type="title"/>
          </p:nvPr>
        </p:nvSpPr>
        <p:spPr>
          <a:xfrm>
            <a:off x="323130" y="380897"/>
            <a:ext cx="10872986" cy="135396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4399">
                <a:ln w="0"/>
                <a:solidFill>
                  <a:schemeClr val="accent5"/>
                </a:solidFill>
                <a:effectLst>
                  <a:outerShdw blurRad="38100" dist="25400" dir="5400000" algn="ctr" rotWithShape="0">
                    <a:srgbClr val="6E747A">
                      <a:alpha val="43000"/>
                    </a:srgbClr>
                  </a:outerShdw>
                </a:effectLst>
              </a:rPr>
              <a:t>Thank you </a:t>
            </a:r>
            <a:br>
              <a:rPr lang="en-US" sz="4399">
                <a:ln w="0"/>
                <a:solidFill>
                  <a:schemeClr val="accent5"/>
                </a:solidFill>
                <a:effectLst>
                  <a:outerShdw blurRad="38100" dist="25400" dir="5400000" algn="ctr" rotWithShape="0">
                    <a:srgbClr val="6E747A">
                      <a:alpha val="43000"/>
                    </a:srgbClr>
                  </a:outerShdw>
                </a:effectLst>
              </a:rPr>
            </a:br>
            <a:endParaRPr lang="en-US" sz="4399">
              <a:ln w="0"/>
              <a:solidFill>
                <a:schemeClr val="accent5"/>
              </a:solidFill>
              <a:effectLst>
                <a:outerShdw blurRad="38100" dist="25400" dir="5400000" algn="ctr" rotWithShape="0">
                  <a:srgbClr val="6E747A">
                    <a:alpha val="43000"/>
                  </a:srgbClr>
                </a:outerShdw>
              </a:effectLst>
            </a:endParaRPr>
          </a:p>
        </p:txBody>
      </p:sp>
      <p:sp>
        <p:nvSpPr>
          <p:cNvPr id="5" name="TextBox 4">
            <a:extLst>
              <a:ext uri="{FF2B5EF4-FFF2-40B4-BE49-F238E27FC236}">
                <a16:creationId xmlns:a16="http://schemas.microsoft.com/office/drawing/2014/main" id="{F5BD88F2-8E6D-4EF3-EC03-788125E12166}"/>
              </a:ext>
            </a:extLst>
          </p:cNvPr>
          <p:cNvSpPr txBox="1"/>
          <p:nvPr/>
        </p:nvSpPr>
        <p:spPr>
          <a:xfrm>
            <a:off x="437938" y="2717417"/>
            <a:ext cx="4871016" cy="1680382"/>
          </a:xfrm>
          <a:prstGeom prst="rect">
            <a:avLst/>
          </a:prstGeom>
        </p:spPr>
        <p:txBody>
          <a:bodyPr vert="horz" lIns="91416" tIns="45708" rIns="91416" bIns="45708"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nSpc>
                <a:spcPct val="200000"/>
              </a:lnSpc>
              <a:buClr>
                <a:schemeClr val="accent1"/>
              </a:buClr>
            </a:pPr>
            <a:r>
              <a:rPr lang="en-US" sz="3200" b="1">
                <a:solidFill>
                  <a:schemeClr val="accent1"/>
                </a:solidFill>
              </a:rPr>
              <a:t>End of Training</a:t>
            </a:r>
            <a:endParaRPr lang="en-US">
              <a:solidFill>
                <a:schemeClr val="accent1"/>
              </a:solidFill>
            </a:endParaRPr>
          </a:p>
        </p:txBody>
      </p:sp>
    </p:spTree>
    <p:extLst>
      <p:ext uri="{BB962C8B-B14F-4D97-AF65-F5344CB8AC3E}">
        <p14:creationId xmlns:p14="http://schemas.microsoft.com/office/powerpoint/2010/main" val="927668636"/>
      </p:ext>
    </p:extLst>
  </p:cSld>
  <p:clrMapOvr>
    <a:masterClrMapping/>
  </p:clrMapOvr>
  <mc:AlternateContent xmlns:mc="http://schemas.openxmlformats.org/markup-compatibility/2006" xmlns:p14="http://schemas.microsoft.com/office/powerpoint/2010/main">
    <mc:Choice Requires="p14">
      <p:transition spd="slow" p14:dur="2000" advTm="2463"/>
    </mc:Choice>
    <mc:Fallback xmlns="">
      <p:transition spd="slow" advTm="246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CA49D-DC2E-1738-DD75-0829A69A3AE1}"/>
              </a:ext>
            </a:extLst>
          </p:cNvPr>
          <p:cNvPicPr>
            <a:picLocks noChangeAspect="1"/>
          </p:cNvPicPr>
          <p:nvPr/>
        </p:nvPicPr>
        <p:blipFill>
          <a:blip r:embed="rId3"/>
          <a:stretch>
            <a:fillRect/>
          </a:stretch>
        </p:blipFill>
        <p:spPr>
          <a:xfrm>
            <a:off x="4119836" y="1566152"/>
            <a:ext cx="7731125" cy="3720743"/>
          </a:xfrm>
          <a:prstGeom prst="rect">
            <a:avLst/>
          </a:prstGeom>
          <a:ln>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latin typeface="+mn-lt"/>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529026" y="1839797"/>
            <a:ext cx="3267062" cy="3447098"/>
          </a:xfrm>
          <a:prstGeom prst="rect">
            <a:avLst/>
          </a:prstGeom>
          <a:noFill/>
        </p:spPr>
        <p:txBody>
          <a:bodyPr wrap="square" lIns="0" tIns="0" rIns="0" bIns="0" rtlCol="0" anchor="t">
            <a:spAutoFit/>
          </a:bodyPr>
          <a:lstStyle/>
          <a:p>
            <a:pPr rtl="0" fontAlgn="base"/>
            <a:r>
              <a:rPr lang="en-US" sz="1600" i="0">
                <a:solidFill>
                  <a:srgbClr val="000000"/>
                </a:solidFill>
                <a:effectLst/>
                <a:latin typeface="+mj-lt"/>
                <a:ea typeface="Calibri"/>
                <a:cs typeface="Calibri"/>
              </a:rPr>
              <a:t>Term type has the following options:</a:t>
            </a:r>
          </a:p>
          <a:p>
            <a:pPr rtl="0" fontAlgn="base"/>
            <a:endParaRPr lang="en-US" sz="1600" i="0">
              <a:solidFill>
                <a:srgbClr val="000000"/>
              </a:solidFill>
              <a:effectLst/>
              <a:latin typeface="+mj-lt"/>
              <a:ea typeface="Calibri" panose="020F0502020204030204" pitchFamily="34" charset="0"/>
              <a:cs typeface="Calibri" panose="020F0502020204030204" pitchFamily="34" charset="0"/>
            </a:endParaRPr>
          </a:p>
          <a:p>
            <a:r>
              <a:rPr lang="en-US" sz="1600" b="1">
                <a:solidFill>
                  <a:srgbClr val="000000"/>
                </a:solidFill>
                <a:ea typeface="Calibri"/>
                <a:cs typeface="Calibri"/>
              </a:rPr>
              <a:t>Fixed</a:t>
            </a:r>
            <a:r>
              <a:rPr lang="en-US" sz="1600">
                <a:solidFill>
                  <a:srgbClr val="000000"/>
                </a:solidFill>
                <a:latin typeface="+mj-lt"/>
                <a:ea typeface="Calibri"/>
                <a:cs typeface="Calibri"/>
              </a:rPr>
              <a:t>:</a:t>
            </a:r>
            <a:r>
              <a:rPr lang="en-US" sz="1600" i="0">
                <a:solidFill>
                  <a:srgbClr val="000000"/>
                </a:solidFill>
                <a:effectLst/>
                <a:latin typeface="+mj-lt"/>
                <a:ea typeface="Calibri"/>
                <a:cs typeface="Calibri"/>
              </a:rPr>
              <a:t> </a:t>
            </a:r>
            <a:r>
              <a:rPr lang="en-US" sz="1600">
                <a:solidFill>
                  <a:srgbClr val="000000"/>
                </a:solidFill>
                <a:latin typeface="+mj-lt"/>
                <a:ea typeface="Calibri"/>
                <a:cs typeface="Calibri"/>
              </a:rPr>
              <a:t>Has </a:t>
            </a:r>
            <a:r>
              <a:rPr lang="en-US" sz="1600" i="0">
                <a:solidFill>
                  <a:srgbClr val="000000"/>
                </a:solidFill>
                <a:effectLst/>
                <a:latin typeface="+mj-lt"/>
                <a:ea typeface="Calibri"/>
                <a:cs typeface="Calibri"/>
              </a:rPr>
              <a:t>fixed time duration for the contract, which means it would be having a start and end date.</a:t>
            </a:r>
            <a:endParaRPr lang="en-US"/>
          </a:p>
          <a:p>
            <a:pPr rtl="0" fontAlgn="base"/>
            <a:endParaRPr lang="en-US" sz="1600" i="0">
              <a:solidFill>
                <a:srgbClr val="000000"/>
              </a:solidFill>
              <a:effectLst/>
              <a:latin typeface="+mj-lt"/>
              <a:ea typeface="Calibri" panose="020F0502020204030204" pitchFamily="34" charset="0"/>
              <a:cs typeface="Calibri" panose="020F0502020204030204" pitchFamily="34" charset="0"/>
            </a:endParaRPr>
          </a:p>
          <a:p>
            <a:pPr rtl="0" fontAlgn="base"/>
            <a:r>
              <a:rPr lang="en-US" sz="1600" b="1" i="0">
                <a:solidFill>
                  <a:srgbClr val="000000"/>
                </a:solidFill>
                <a:effectLst/>
                <a:latin typeface="+mj-lt"/>
                <a:ea typeface="Calibri"/>
                <a:cs typeface="Calibri"/>
              </a:rPr>
              <a:t>Perpetual</a:t>
            </a:r>
            <a:r>
              <a:rPr lang="en-US" sz="1600" i="0">
                <a:solidFill>
                  <a:srgbClr val="000000"/>
                </a:solidFill>
                <a:effectLst/>
                <a:latin typeface="+mj-lt"/>
                <a:ea typeface="Calibri"/>
                <a:cs typeface="Calibri"/>
              </a:rPr>
              <a:t>: This is evergreen contract. It has start date but no end date.</a:t>
            </a:r>
          </a:p>
          <a:p>
            <a:pPr rtl="0" fontAlgn="base"/>
            <a:endParaRPr lang="en-US" sz="1600" i="0">
              <a:solidFill>
                <a:srgbClr val="000000"/>
              </a:solidFill>
              <a:effectLst/>
              <a:latin typeface="+mj-lt"/>
              <a:ea typeface="Calibri" panose="020F0502020204030204" pitchFamily="34" charset="0"/>
              <a:cs typeface="Calibri" panose="020F0502020204030204" pitchFamily="34" charset="0"/>
            </a:endParaRPr>
          </a:p>
          <a:p>
            <a:pPr rtl="0" fontAlgn="base"/>
            <a:r>
              <a:rPr lang="en-US" sz="1600" b="1" i="0">
                <a:solidFill>
                  <a:srgbClr val="000000"/>
                </a:solidFill>
                <a:effectLst/>
                <a:latin typeface="+mj-lt"/>
                <a:ea typeface="Calibri"/>
                <a:cs typeface="Calibri"/>
              </a:rPr>
              <a:t>Auto Renew</a:t>
            </a:r>
            <a:r>
              <a:rPr lang="en-US" sz="1600" i="0">
                <a:solidFill>
                  <a:srgbClr val="000000"/>
                </a:solidFill>
                <a:effectLst/>
                <a:latin typeface="+mj-lt"/>
                <a:ea typeface="Calibri"/>
                <a:cs typeface="Calibri"/>
              </a:rPr>
              <a:t>: This needs a start date, and then define the Renewal interval(in months) and maximum number of intervals.</a:t>
            </a:r>
          </a:p>
        </p:txBody>
      </p:sp>
      <p:sp>
        <p:nvSpPr>
          <p:cNvPr id="6" name="Arrow: Right 5">
            <a:extLst>
              <a:ext uri="{FF2B5EF4-FFF2-40B4-BE49-F238E27FC236}">
                <a16:creationId xmlns:a16="http://schemas.microsoft.com/office/drawing/2014/main" id="{01C5AB75-5E9A-8839-5664-4F43C653AA1F}"/>
              </a:ext>
            </a:extLst>
          </p:cNvPr>
          <p:cNvSpPr/>
          <p:nvPr/>
        </p:nvSpPr>
        <p:spPr bwMode="gray">
          <a:xfrm>
            <a:off x="9286557" y="2307115"/>
            <a:ext cx="389691" cy="220718"/>
          </a:xfrm>
          <a:prstGeom prst="rightArrow">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677016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CB67F-1A43-A9AC-50A2-022A33D38CF7}"/>
              </a:ext>
            </a:extLst>
          </p:cNvPr>
          <p:cNvPicPr>
            <a:picLocks noChangeAspect="1"/>
          </p:cNvPicPr>
          <p:nvPr/>
        </p:nvPicPr>
        <p:blipFill>
          <a:blip r:embed="rId3"/>
          <a:stretch>
            <a:fillRect/>
          </a:stretch>
        </p:blipFill>
        <p:spPr>
          <a:xfrm>
            <a:off x="4101532" y="2078412"/>
            <a:ext cx="7977985" cy="2715230"/>
          </a:xfrm>
          <a:prstGeom prst="rect">
            <a:avLst/>
          </a:prstGeom>
          <a:ln>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447036" y="1717839"/>
            <a:ext cx="3372823" cy="3877985"/>
          </a:xfrm>
          <a:prstGeom prst="rect">
            <a:avLst/>
          </a:prstGeom>
          <a:noFill/>
        </p:spPr>
        <p:txBody>
          <a:bodyPr wrap="square" lIns="0" tIns="0" rIns="0" bIns="0" rtlCol="0" anchor="t">
            <a:spAutoFit/>
          </a:bodyPr>
          <a:lstStyle/>
          <a:p>
            <a:pPr rtl="0" fontAlgn="base"/>
            <a:r>
              <a:rPr lang="en-US" b="0" i="0">
                <a:solidFill>
                  <a:srgbClr val="000000"/>
                </a:solidFill>
                <a:effectLst/>
                <a:latin typeface="+mj-lt"/>
                <a:cs typeface="Calibri"/>
              </a:rPr>
              <a:t>Using the calendar icons, we set the effective date and the expiration date of the contract.</a:t>
            </a:r>
          </a:p>
          <a:p>
            <a:pPr rtl="0" fontAlgn="base"/>
            <a:endParaRPr lang="en-US" b="0" i="0">
              <a:solidFill>
                <a:srgbClr val="000000"/>
              </a:solidFill>
              <a:effectLst/>
              <a:latin typeface="+mj-lt"/>
              <a:cs typeface="Calibri" panose="020F0502020204030204" pitchFamily="34" charset="0"/>
            </a:endParaRPr>
          </a:p>
          <a:p>
            <a:pPr fontAlgn="base"/>
            <a:r>
              <a:rPr lang="en-US" b="0" i="0">
                <a:solidFill>
                  <a:srgbClr val="000000"/>
                </a:solidFill>
                <a:effectLst/>
                <a:latin typeface="+mj-lt"/>
                <a:cs typeface="Calibri"/>
              </a:rPr>
              <a:t>Enter days of notice period for this contract.</a:t>
            </a:r>
            <a:r>
              <a:rPr lang="en-US">
                <a:solidFill>
                  <a:srgbClr val="000000"/>
                </a:solidFill>
                <a:latin typeface="+mj-lt"/>
                <a:cs typeface="Calibri"/>
              </a:rPr>
              <a:t> </a:t>
            </a:r>
            <a:r>
              <a:rPr lang="en-US" b="0" i="0">
                <a:solidFill>
                  <a:srgbClr val="000000"/>
                </a:solidFill>
                <a:effectLst/>
                <a:latin typeface="+mj-lt"/>
                <a:cs typeface="Calibri"/>
              </a:rPr>
              <a:t>Set the notice period based on how much advance notice is required.</a:t>
            </a:r>
            <a:r>
              <a:rPr lang="en-US">
                <a:solidFill>
                  <a:srgbClr val="000000"/>
                </a:solidFill>
                <a:latin typeface="+mj-lt"/>
                <a:cs typeface="Calibri"/>
              </a:rPr>
              <a:t> </a:t>
            </a:r>
            <a:r>
              <a:rPr lang="en-US" b="0" i="0">
                <a:solidFill>
                  <a:srgbClr val="000000"/>
                </a:solidFill>
                <a:effectLst/>
                <a:latin typeface="+mj-lt"/>
                <a:cs typeface="Calibri"/>
              </a:rPr>
              <a:t> For complex contracts, with long negotiation time, you may want to have a more notice such as 60 or 90 days.</a:t>
            </a:r>
            <a:r>
              <a:rPr lang="en-US">
                <a:solidFill>
                  <a:srgbClr val="000000"/>
                </a:solidFill>
                <a:latin typeface="+mj-lt"/>
                <a:cs typeface="Calibri"/>
              </a:rPr>
              <a:t> </a:t>
            </a:r>
            <a:r>
              <a:rPr lang="en-US" b="0" i="0">
                <a:solidFill>
                  <a:srgbClr val="000000"/>
                </a:solidFill>
                <a:effectLst/>
                <a:latin typeface="+mj-lt"/>
                <a:cs typeface="Calibri"/>
              </a:rPr>
              <a:t>For a simple contract renewal</a:t>
            </a:r>
            <a:r>
              <a:rPr lang="en-US">
                <a:solidFill>
                  <a:srgbClr val="000000"/>
                </a:solidFill>
                <a:latin typeface="+mj-lt"/>
                <a:cs typeface="Calibri"/>
              </a:rPr>
              <a:t>, </a:t>
            </a:r>
            <a:r>
              <a:rPr lang="en-US" b="0" i="0">
                <a:solidFill>
                  <a:srgbClr val="000000"/>
                </a:solidFill>
                <a:effectLst/>
                <a:latin typeface="+mj-lt"/>
                <a:cs typeface="Calibri"/>
              </a:rPr>
              <a:t>you may just need a week or two notice.</a:t>
            </a:r>
          </a:p>
        </p:txBody>
      </p:sp>
      <p:sp>
        <p:nvSpPr>
          <p:cNvPr id="6" name="Arrow: Right 5">
            <a:extLst>
              <a:ext uri="{FF2B5EF4-FFF2-40B4-BE49-F238E27FC236}">
                <a16:creationId xmlns:a16="http://schemas.microsoft.com/office/drawing/2014/main" id="{01C5AB75-5E9A-8839-5664-4F43C653AA1F}"/>
              </a:ext>
            </a:extLst>
          </p:cNvPr>
          <p:cNvSpPr/>
          <p:nvPr/>
        </p:nvSpPr>
        <p:spPr bwMode="gray">
          <a:xfrm>
            <a:off x="8575295" y="3761986"/>
            <a:ext cx="389691" cy="220718"/>
          </a:xfrm>
          <a:prstGeom prst="rightArrow">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3373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623294" y="1473474"/>
            <a:ext cx="3759381" cy="4431983"/>
          </a:xfrm>
          <a:prstGeom prst="rect">
            <a:avLst/>
          </a:prstGeom>
          <a:noFill/>
        </p:spPr>
        <p:txBody>
          <a:bodyPr wrap="square" lIns="0" tIns="0" rIns="0" bIns="0" rtlCol="0" anchor="t">
            <a:spAutoFit/>
          </a:bodyPr>
          <a:lstStyle/>
          <a:p>
            <a:pPr fontAlgn="base"/>
            <a:r>
              <a:rPr lang="en-US" b="0" i="0">
                <a:solidFill>
                  <a:srgbClr val="000000"/>
                </a:solidFill>
                <a:effectLst/>
                <a:latin typeface="+mj-lt"/>
                <a:cs typeface="Calibri"/>
              </a:rPr>
              <a:t>Click the downward arrow, and then click search more to find the supplier.</a:t>
            </a:r>
            <a:r>
              <a:rPr lang="en-US">
                <a:solidFill>
                  <a:srgbClr val="000000"/>
                </a:solidFill>
                <a:latin typeface="+mj-lt"/>
                <a:cs typeface="Calibri"/>
              </a:rPr>
              <a:t> </a:t>
            </a:r>
            <a:r>
              <a:rPr lang="en-US" b="0" i="0">
                <a:solidFill>
                  <a:srgbClr val="000000"/>
                </a:solidFill>
                <a:effectLst/>
                <a:latin typeface="+mj-lt"/>
                <a:cs typeface="Calibri"/>
              </a:rPr>
              <a:t>If the supplier is not in the system, please follow the LAUSD process to add a new supplier.</a:t>
            </a:r>
          </a:p>
          <a:p>
            <a:pPr rtl="0" fontAlgn="base"/>
            <a:endParaRPr lang="en-US">
              <a:solidFill>
                <a:srgbClr val="000000"/>
              </a:solidFill>
              <a:latin typeface="+mj-lt"/>
              <a:cs typeface="Calibri" panose="020F0502020204030204" pitchFamily="34" charset="0"/>
            </a:endParaRPr>
          </a:p>
          <a:p>
            <a:pPr fontAlgn="base"/>
            <a:r>
              <a:rPr lang="en-US" b="0" i="0">
                <a:solidFill>
                  <a:srgbClr val="000000"/>
                </a:solidFill>
                <a:effectLst/>
                <a:latin typeface="+mj-lt"/>
                <a:cs typeface="Calibri"/>
              </a:rPr>
              <a:t>Notice how the affected parties </a:t>
            </a:r>
            <a:r>
              <a:rPr lang="en-US">
                <a:solidFill>
                  <a:srgbClr val="000000"/>
                </a:solidFill>
                <a:latin typeface="+mj-lt"/>
                <a:cs typeface="Calibri"/>
              </a:rPr>
              <a:t>have</a:t>
            </a:r>
            <a:r>
              <a:rPr lang="en-US" b="0" i="0">
                <a:solidFill>
                  <a:srgbClr val="000000"/>
                </a:solidFill>
                <a:effectLst/>
                <a:latin typeface="+mj-lt"/>
                <a:cs typeface="Calibri"/>
              </a:rPr>
              <a:t> the option to add more suppliers, but the supplier field does not. Each contract workspace will only have one supplier.</a:t>
            </a:r>
            <a:r>
              <a:rPr lang="en-US">
                <a:solidFill>
                  <a:srgbClr val="000000"/>
                </a:solidFill>
                <a:latin typeface="+mj-lt"/>
                <a:cs typeface="Calibri"/>
              </a:rPr>
              <a:t> </a:t>
            </a:r>
            <a:r>
              <a:rPr lang="en-US" b="0" i="0">
                <a:solidFill>
                  <a:srgbClr val="000000"/>
                </a:solidFill>
                <a:effectLst/>
                <a:latin typeface="+mj-lt"/>
                <a:cs typeface="Calibri"/>
              </a:rPr>
              <a:t>In the case where you have a contract with a supplier, and that supplier has brought in subcontractors then the sub-contractors would be listed as affected Parties.</a:t>
            </a:r>
          </a:p>
        </p:txBody>
      </p:sp>
      <p:sp>
        <p:nvSpPr>
          <p:cNvPr id="6" name="Arrow: Right 5">
            <a:extLst>
              <a:ext uri="{FF2B5EF4-FFF2-40B4-BE49-F238E27FC236}">
                <a16:creationId xmlns:a16="http://schemas.microsoft.com/office/drawing/2014/main" id="{01C5AB75-5E9A-8839-5664-4F43C653AA1F}"/>
              </a:ext>
            </a:extLst>
          </p:cNvPr>
          <p:cNvSpPr/>
          <p:nvPr/>
        </p:nvSpPr>
        <p:spPr bwMode="gray">
          <a:xfrm>
            <a:off x="8292663" y="3928241"/>
            <a:ext cx="389691" cy="220718"/>
          </a:xfrm>
          <a:prstGeom prst="rightArrow">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11" name="Picture 10">
            <a:extLst>
              <a:ext uri="{FF2B5EF4-FFF2-40B4-BE49-F238E27FC236}">
                <a16:creationId xmlns:a16="http://schemas.microsoft.com/office/drawing/2014/main" id="{4B61F368-AB82-0AD1-F91C-1B97EA851536}"/>
              </a:ext>
            </a:extLst>
          </p:cNvPr>
          <p:cNvPicPr>
            <a:picLocks noChangeAspect="1"/>
          </p:cNvPicPr>
          <p:nvPr/>
        </p:nvPicPr>
        <p:blipFill>
          <a:blip r:embed="rId3"/>
          <a:stretch>
            <a:fillRect/>
          </a:stretch>
        </p:blipFill>
        <p:spPr>
          <a:xfrm>
            <a:off x="4721629" y="1916124"/>
            <a:ext cx="7336220" cy="2528175"/>
          </a:xfrm>
          <a:prstGeom prst="rect">
            <a:avLst/>
          </a:prstGeom>
          <a:ln w="9525">
            <a:solidFill>
              <a:schemeClr val="tx1"/>
            </a:solidFill>
          </a:ln>
        </p:spPr>
      </p:pic>
    </p:spTree>
    <p:extLst>
      <p:ext uri="{BB962C8B-B14F-4D97-AF65-F5344CB8AC3E}">
        <p14:creationId xmlns:p14="http://schemas.microsoft.com/office/powerpoint/2010/main" val="320330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FB598C-A7FB-1744-C6C1-2B7B998A9F97}"/>
              </a:ext>
            </a:extLst>
          </p:cNvPr>
          <p:cNvPicPr>
            <a:picLocks noChangeAspect="1"/>
          </p:cNvPicPr>
          <p:nvPr/>
        </p:nvPicPr>
        <p:blipFill>
          <a:blip r:embed="rId3"/>
          <a:stretch>
            <a:fillRect/>
          </a:stretch>
        </p:blipFill>
        <p:spPr>
          <a:xfrm>
            <a:off x="3552177" y="1974181"/>
            <a:ext cx="8522795" cy="2897077"/>
          </a:xfrm>
          <a:prstGeom prst="rect">
            <a:avLst/>
          </a:prstGeom>
          <a:ln w="9525">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323296" y="1969933"/>
            <a:ext cx="3055552" cy="3877985"/>
          </a:xfrm>
          <a:prstGeom prst="rect">
            <a:avLst/>
          </a:prstGeom>
          <a:noFill/>
        </p:spPr>
        <p:txBody>
          <a:bodyPr wrap="square" lIns="0" tIns="0" rIns="0" bIns="0" rtlCol="0" anchor="t">
            <a:spAutoFit/>
          </a:bodyPr>
          <a:lstStyle/>
          <a:p>
            <a:pPr rtl="0" fontAlgn="base"/>
            <a:r>
              <a:rPr lang="en-US" b="0" i="0">
                <a:solidFill>
                  <a:srgbClr val="000000"/>
                </a:solidFill>
                <a:effectLst/>
                <a:latin typeface="+mj-lt"/>
                <a:cs typeface="Calibri"/>
              </a:rPr>
              <a:t>The total original amount for contract is the total value, we are expecting to be added as renewal or updates at later stage.</a:t>
            </a:r>
          </a:p>
          <a:p>
            <a:pPr fontAlgn="base"/>
            <a:endParaRPr lang="en-US">
              <a:solidFill>
                <a:srgbClr val="000000"/>
              </a:solidFill>
              <a:latin typeface="+mj-lt"/>
              <a:cs typeface="Calibri"/>
            </a:endParaRPr>
          </a:p>
          <a:p>
            <a:r>
              <a:rPr lang="en-US" b="0" i="0">
                <a:solidFill>
                  <a:srgbClr val="000000"/>
                </a:solidFill>
                <a:effectLst/>
                <a:latin typeface="+mj-lt"/>
                <a:cs typeface="Calibri"/>
              </a:rPr>
              <a:t>That value should be added here.</a:t>
            </a:r>
            <a:endParaRPr lang="en-US">
              <a:cs typeface="Calibri"/>
            </a:endParaRPr>
          </a:p>
          <a:p>
            <a:pPr rtl="0" fontAlgn="base"/>
            <a:endParaRPr lang="en-US">
              <a:solidFill>
                <a:srgbClr val="000000"/>
              </a:solidFill>
              <a:latin typeface="+mj-lt"/>
              <a:cs typeface="Calibri" panose="020F0502020204030204" pitchFamily="34" charset="0"/>
            </a:endParaRPr>
          </a:p>
          <a:p>
            <a:pPr rtl="0" fontAlgn="base"/>
            <a:r>
              <a:rPr lang="en-US" b="0" i="0">
                <a:solidFill>
                  <a:srgbClr val="000000"/>
                </a:solidFill>
                <a:effectLst/>
                <a:latin typeface="+mj-lt"/>
                <a:cs typeface="Calibri"/>
              </a:rPr>
              <a:t>The total original amount for contract is the total value, we are expecting to be added as renewal or updates at later stage.</a:t>
            </a:r>
          </a:p>
        </p:txBody>
      </p:sp>
      <p:sp>
        <p:nvSpPr>
          <p:cNvPr id="6" name="Arrow: Right 5">
            <a:extLst>
              <a:ext uri="{FF2B5EF4-FFF2-40B4-BE49-F238E27FC236}">
                <a16:creationId xmlns:a16="http://schemas.microsoft.com/office/drawing/2014/main" id="{01C5AB75-5E9A-8839-5664-4F43C653AA1F}"/>
              </a:ext>
            </a:extLst>
          </p:cNvPr>
          <p:cNvSpPr/>
          <p:nvPr/>
        </p:nvSpPr>
        <p:spPr bwMode="gray">
          <a:xfrm>
            <a:off x="3671360" y="4023789"/>
            <a:ext cx="389691" cy="220718"/>
          </a:xfrm>
          <a:prstGeom prst="rightArrow">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971568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8D7AF-C10E-6606-F544-933E91F745CF}"/>
              </a:ext>
            </a:extLst>
          </p:cNvPr>
          <p:cNvPicPr>
            <a:picLocks noChangeAspect="1"/>
          </p:cNvPicPr>
          <p:nvPr/>
        </p:nvPicPr>
        <p:blipFill>
          <a:blip r:embed="rId3"/>
          <a:stretch>
            <a:fillRect/>
          </a:stretch>
        </p:blipFill>
        <p:spPr>
          <a:xfrm>
            <a:off x="3761711" y="1942237"/>
            <a:ext cx="8279928" cy="4578688"/>
          </a:xfrm>
          <a:prstGeom prst="rect">
            <a:avLst/>
          </a:prstGeom>
          <a:ln w="9525">
            <a:solidFill>
              <a:schemeClr val="tx1"/>
            </a:solidFill>
          </a:ln>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428448" y="2044005"/>
            <a:ext cx="2984430" cy="2769989"/>
          </a:xfrm>
          <a:prstGeom prst="rect">
            <a:avLst/>
          </a:prstGeom>
          <a:noFill/>
        </p:spPr>
        <p:txBody>
          <a:bodyPr wrap="square" lIns="0" tIns="0" rIns="0" bIns="0" rtlCol="0">
            <a:spAutoFit/>
          </a:bodyPr>
          <a:lstStyle/>
          <a:p>
            <a:pPr rtl="0" fontAlgn="base"/>
            <a:r>
              <a:rPr lang="en-US" b="0" i="0">
                <a:solidFill>
                  <a:srgbClr val="000000"/>
                </a:solidFill>
                <a:effectLst/>
                <a:latin typeface="+mj-lt"/>
                <a:cs typeface="Calibri" panose="020F0502020204030204" pitchFamily="34" charset="0"/>
              </a:rPr>
              <a:t>Select the relevant template.  Please remember that this is the test environment, and the templates will most likely change in Production.  </a:t>
            </a:r>
          </a:p>
          <a:p>
            <a:pPr rtl="0" fontAlgn="base"/>
            <a:endParaRPr lang="en-US">
              <a:solidFill>
                <a:srgbClr val="000000"/>
              </a:solidFill>
              <a:latin typeface="+mj-lt"/>
              <a:cs typeface="Calibri" panose="020F0502020204030204" pitchFamily="34" charset="0"/>
            </a:endParaRPr>
          </a:p>
          <a:p>
            <a:pPr rtl="0" fontAlgn="base"/>
            <a:r>
              <a:rPr lang="en-US" b="0" i="0">
                <a:solidFill>
                  <a:srgbClr val="000000"/>
                </a:solidFill>
                <a:effectLst/>
                <a:latin typeface="+mj-lt"/>
                <a:cs typeface="Calibri" panose="020F0502020204030204" pitchFamily="34" charset="0"/>
              </a:rPr>
              <a:t>Read the template description and choose the best template for this contract.</a:t>
            </a:r>
          </a:p>
        </p:txBody>
      </p:sp>
      <p:sp>
        <p:nvSpPr>
          <p:cNvPr id="6" name="Arrow: Right 5">
            <a:extLst>
              <a:ext uri="{FF2B5EF4-FFF2-40B4-BE49-F238E27FC236}">
                <a16:creationId xmlns:a16="http://schemas.microsoft.com/office/drawing/2014/main" id="{01C5AB75-5E9A-8839-5664-4F43C653AA1F}"/>
              </a:ext>
            </a:extLst>
          </p:cNvPr>
          <p:cNvSpPr/>
          <p:nvPr/>
        </p:nvSpPr>
        <p:spPr bwMode="gray">
          <a:xfrm>
            <a:off x="3412878" y="4359286"/>
            <a:ext cx="389691" cy="220718"/>
          </a:xfrm>
          <a:prstGeom prst="rightArrow">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31112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359C8-CE3A-DB7A-35C9-DE321CA59D5D}"/>
              </a:ext>
            </a:extLst>
          </p:cNvPr>
          <p:cNvSpPr>
            <a:spLocks noGrp="1"/>
          </p:cNvSpPr>
          <p:nvPr>
            <p:ph type="title"/>
          </p:nvPr>
        </p:nvSpPr>
        <p:spPr>
          <a:xfrm>
            <a:off x="114547" y="-43956"/>
            <a:ext cx="3298741" cy="1006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00" dirty="0">
                <a:solidFill>
                  <a:schemeClr val="bg1"/>
                </a:solidFill>
                <a:latin typeface="+mn-lt"/>
              </a:rPr>
              <a:t>Prerequisite</a:t>
            </a:r>
          </a:p>
        </p:txBody>
      </p:sp>
      <p:sp>
        <p:nvSpPr>
          <p:cNvPr id="2" name="Title 4">
            <a:extLst>
              <a:ext uri="{FF2B5EF4-FFF2-40B4-BE49-F238E27FC236}">
                <a16:creationId xmlns:a16="http://schemas.microsoft.com/office/drawing/2014/main" id="{9332B474-04A9-CAC2-E2B1-A1779D77FED9}"/>
              </a:ext>
            </a:extLst>
          </p:cNvPr>
          <p:cNvSpPr txBox="1">
            <a:spLocks/>
          </p:cNvSpPr>
          <p:nvPr/>
        </p:nvSpPr>
        <p:spPr>
          <a:xfrm>
            <a:off x="95693" y="172313"/>
            <a:ext cx="3118894" cy="10060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2400"/>
              <a:buFont typeface="Arial"/>
              <a:buNone/>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6" b="0" i="0" u="none" strike="noStrike" cap="none">
                <a:solidFill>
                  <a:srgbClr val="000000"/>
                </a:solidFill>
                <a:latin typeface="Arial"/>
                <a:ea typeface="Arial"/>
                <a:cs typeface="Arial"/>
                <a:sym typeface="Arial"/>
              </a:defRPr>
            </a:lvl9pPr>
          </a:lstStyle>
          <a:p>
            <a:r>
              <a:rPr lang="en-US" sz="3600" b="1" kern="0">
                <a:solidFill>
                  <a:schemeClr val="accent5"/>
                </a:solidFill>
                <a:latin typeface="+mn-lt"/>
              </a:rPr>
              <a:t>Agenda</a:t>
            </a:r>
          </a:p>
        </p:txBody>
      </p:sp>
      <p:sp>
        <p:nvSpPr>
          <p:cNvPr id="6" name="Arrow: Pentagon 5">
            <a:extLst>
              <a:ext uri="{FF2B5EF4-FFF2-40B4-BE49-F238E27FC236}">
                <a16:creationId xmlns:a16="http://schemas.microsoft.com/office/drawing/2014/main" id="{4C305CB2-09E0-5D00-AD13-92181D17F293}"/>
              </a:ext>
            </a:extLst>
          </p:cNvPr>
          <p:cNvSpPr/>
          <p:nvPr/>
        </p:nvSpPr>
        <p:spPr>
          <a:xfrm>
            <a:off x="3597464" y="364454"/>
            <a:ext cx="8252837" cy="532400"/>
          </a:xfrm>
          <a:prstGeom prst="homePlate">
            <a:avLst/>
          </a:prstGeom>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r>
              <a:rPr lang="en-US" dirty="0"/>
              <a:t>Welcome &amp; Introductions</a:t>
            </a:r>
          </a:p>
        </p:txBody>
      </p:sp>
      <p:sp>
        <p:nvSpPr>
          <p:cNvPr id="9" name="Oval 8">
            <a:extLst>
              <a:ext uri="{FF2B5EF4-FFF2-40B4-BE49-F238E27FC236}">
                <a16:creationId xmlns:a16="http://schemas.microsoft.com/office/drawing/2014/main" id="{8C58A5DD-4805-7824-F1EF-5BD0486C8458}"/>
              </a:ext>
            </a:extLst>
          </p:cNvPr>
          <p:cNvSpPr/>
          <p:nvPr/>
        </p:nvSpPr>
        <p:spPr>
          <a:xfrm>
            <a:off x="3279000" y="325786"/>
            <a:ext cx="674653" cy="575607"/>
          </a:xfrm>
          <a:prstGeom prst="ellipse">
            <a:avLst/>
          </a:prstGeom>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a:t>
            </a:r>
          </a:p>
        </p:txBody>
      </p:sp>
      <p:sp>
        <p:nvSpPr>
          <p:cNvPr id="10" name="Arrow: Pentagon 9">
            <a:extLst>
              <a:ext uri="{FF2B5EF4-FFF2-40B4-BE49-F238E27FC236}">
                <a16:creationId xmlns:a16="http://schemas.microsoft.com/office/drawing/2014/main" id="{79ADB0E0-A725-1E44-ABFE-DF9D9023C5C2}"/>
              </a:ext>
            </a:extLst>
          </p:cNvPr>
          <p:cNvSpPr/>
          <p:nvPr/>
        </p:nvSpPr>
        <p:spPr>
          <a:xfrm>
            <a:off x="3597464" y="1080405"/>
            <a:ext cx="8252837" cy="532400"/>
          </a:xfrm>
          <a:prstGeom prst="homePlate">
            <a:avLst/>
          </a:prstGeom>
          <a:ln>
            <a:solidFill>
              <a:schemeClr val="tx1">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568325"/>
            <a:r>
              <a:rPr lang="en-US" dirty="0"/>
              <a:t>Create a Contract Workspace – Master Agreement </a:t>
            </a:r>
          </a:p>
        </p:txBody>
      </p:sp>
      <p:sp>
        <p:nvSpPr>
          <p:cNvPr id="11" name="Oval 10">
            <a:extLst>
              <a:ext uri="{FF2B5EF4-FFF2-40B4-BE49-F238E27FC236}">
                <a16:creationId xmlns:a16="http://schemas.microsoft.com/office/drawing/2014/main" id="{DC82CB2C-DCEE-6270-FCAC-18820798CF90}"/>
              </a:ext>
            </a:extLst>
          </p:cNvPr>
          <p:cNvSpPr/>
          <p:nvPr/>
        </p:nvSpPr>
        <p:spPr>
          <a:xfrm>
            <a:off x="3279000" y="1041737"/>
            <a:ext cx="674653" cy="575607"/>
          </a:xfrm>
          <a:prstGeom prst="ellipse">
            <a:avLst/>
          </a:prstGeom>
          <a:ln>
            <a:solidFill>
              <a:schemeClr val="tx1">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a:t>2</a:t>
            </a:r>
          </a:p>
        </p:txBody>
      </p:sp>
      <p:sp>
        <p:nvSpPr>
          <p:cNvPr id="12" name="Arrow: Pentagon 11">
            <a:extLst>
              <a:ext uri="{FF2B5EF4-FFF2-40B4-BE49-F238E27FC236}">
                <a16:creationId xmlns:a16="http://schemas.microsoft.com/office/drawing/2014/main" id="{F09CA0DE-AC58-34EF-478A-0C938892302A}"/>
              </a:ext>
            </a:extLst>
          </p:cNvPr>
          <p:cNvSpPr/>
          <p:nvPr/>
        </p:nvSpPr>
        <p:spPr>
          <a:xfrm>
            <a:off x="3597464" y="1782939"/>
            <a:ext cx="8252837" cy="532400"/>
          </a:xfrm>
          <a:prstGeom prst="homePlate">
            <a:avLst/>
          </a:prstGeom>
          <a:solidFill>
            <a:schemeClr val="accent3"/>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defRPr/>
            </a:pPr>
            <a:r>
              <a:rPr lang="en-US" dirty="0">
                <a:ea typeface="ＭＳ Ｐゴシック"/>
              </a:rPr>
              <a:t>          Complete the Contract Workspace Task List</a:t>
            </a:r>
            <a:endParaRPr lang="en-US" dirty="0">
              <a:solidFill>
                <a:srgbClr val="000000"/>
              </a:solidFill>
              <a:ea typeface="ＭＳ Ｐゴシック"/>
            </a:endParaRPr>
          </a:p>
        </p:txBody>
      </p:sp>
      <p:sp>
        <p:nvSpPr>
          <p:cNvPr id="13" name="Oval 12">
            <a:extLst>
              <a:ext uri="{FF2B5EF4-FFF2-40B4-BE49-F238E27FC236}">
                <a16:creationId xmlns:a16="http://schemas.microsoft.com/office/drawing/2014/main" id="{6CF0A9AC-9478-EE1D-BEF4-580B053631D7}"/>
              </a:ext>
            </a:extLst>
          </p:cNvPr>
          <p:cNvSpPr/>
          <p:nvPr/>
        </p:nvSpPr>
        <p:spPr>
          <a:xfrm>
            <a:off x="3279000" y="1741731"/>
            <a:ext cx="674653" cy="575607"/>
          </a:xfrm>
          <a:prstGeom prst="ellipse">
            <a:avLst/>
          </a:prstGeom>
          <a:solidFill>
            <a:schemeClr val="accent3"/>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4" name="Arrow: Pentagon 13">
            <a:extLst>
              <a:ext uri="{FF2B5EF4-FFF2-40B4-BE49-F238E27FC236}">
                <a16:creationId xmlns:a16="http://schemas.microsoft.com/office/drawing/2014/main" id="{E2E4D581-6DE6-FE29-D80E-B1D01866645D}"/>
              </a:ext>
            </a:extLst>
          </p:cNvPr>
          <p:cNvSpPr/>
          <p:nvPr/>
        </p:nvSpPr>
        <p:spPr>
          <a:xfrm>
            <a:off x="3597464" y="3950570"/>
            <a:ext cx="8252837" cy="532400"/>
          </a:xfrm>
          <a:prstGeom prst="homePlate">
            <a:avLst/>
          </a:prstGeom>
          <a:solidFill>
            <a:schemeClr val="accent4"/>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68325"/>
            <a:r>
              <a:rPr lang="en-US" dirty="0">
                <a:ea typeface="ＭＳ Ｐゴシック"/>
                <a:cs typeface="Arial"/>
              </a:rPr>
              <a:t>Create a Contract Workspace – Sub-Agreement</a:t>
            </a:r>
            <a:endParaRPr lang="en-US" dirty="0"/>
          </a:p>
        </p:txBody>
      </p:sp>
      <p:sp>
        <p:nvSpPr>
          <p:cNvPr id="15" name="Oval 14">
            <a:extLst>
              <a:ext uri="{FF2B5EF4-FFF2-40B4-BE49-F238E27FC236}">
                <a16:creationId xmlns:a16="http://schemas.microsoft.com/office/drawing/2014/main" id="{ED58D862-AD86-1382-54B6-F7268D4A0045}"/>
              </a:ext>
            </a:extLst>
          </p:cNvPr>
          <p:cNvSpPr/>
          <p:nvPr/>
        </p:nvSpPr>
        <p:spPr>
          <a:xfrm>
            <a:off x="3279000" y="3911902"/>
            <a:ext cx="674653" cy="575607"/>
          </a:xfrm>
          <a:prstGeom prst="ellipse">
            <a:avLst/>
          </a:prstGeom>
          <a:solidFill>
            <a:schemeClr val="accent4"/>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8" name="Arrow: Pentagon 17">
            <a:extLst>
              <a:ext uri="{FF2B5EF4-FFF2-40B4-BE49-F238E27FC236}">
                <a16:creationId xmlns:a16="http://schemas.microsoft.com/office/drawing/2014/main" id="{72FFB13E-2D41-DFAA-DCA7-6E0CFCB537FF}"/>
              </a:ext>
            </a:extLst>
          </p:cNvPr>
          <p:cNvSpPr/>
          <p:nvPr/>
        </p:nvSpPr>
        <p:spPr>
          <a:xfrm>
            <a:off x="3708080" y="5404278"/>
            <a:ext cx="8088830" cy="562472"/>
          </a:xfrm>
          <a:prstGeom prst="homePlate">
            <a:avLst/>
          </a:prstGeom>
          <a:solidFill>
            <a:schemeClr val="accent6"/>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ea typeface="ＭＳ Ｐゴシック"/>
                <a:cs typeface="Arial"/>
              </a:rPr>
              <a:t>        Create a Contract Amendment</a:t>
            </a:r>
            <a:endParaRPr lang="en-US" dirty="0">
              <a:solidFill>
                <a:srgbClr val="000000"/>
              </a:solidFill>
              <a:ea typeface="ＭＳ Ｐゴシック"/>
              <a:cs typeface="Arial"/>
            </a:endParaRPr>
          </a:p>
        </p:txBody>
      </p:sp>
      <p:sp>
        <p:nvSpPr>
          <p:cNvPr id="19" name="Oval 18">
            <a:extLst>
              <a:ext uri="{FF2B5EF4-FFF2-40B4-BE49-F238E27FC236}">
                <a16:creationId xmlns:a16="http://schemas.microsoft.com/office/drawing/2014/main" id="{1708542F-BD3C-AC47-47B7-666CDBEC44CA}"/>
              </a:ext>
            </a:extLst>
          </p:cNvPr>
          <p:cNvSpPr/>
          <p:nvPr/>
        </p:nvSpPr>
        <p:spPr>
          <a:xfrm>
            <a:off x="3285066" y="5400466"/>
            <a:ext cx="674653" cy="575607"/>
          </a:xfrm>
          <a:prstGeom prst="ellipse">
            <a:avLst/>
          </a:prstGeom>
          <a:solidFill>
            <a:schemeClr val="accent6"/>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cs typeface="Arial"/>
              </a:rPr>
              <a:t>8</a:t>
            </a:r>
          </a:p>
        </p:txBody>
      </p:sp>
      <p:sp>
        <p:nvSpPr>
          <p:cNvPr id="3" name="Arrow: Pentagon 2">
            <a:extLst>
              <a:ext uri="{FF2B5EF4-FFF2-40B4-BE49-F238E27FC236}">
                <a16:creationId xmlns:a16="http://schemas.microsoft.com/office/drawing/2014/main" id="{94060561-28EE-AE74-0EAE-DD3652FAC4B8}"/>
              </a:ext>
            </a:extLst>
          </p:cNvPr>
          <p:cNvSpPr/>
          <p:nvPr/>
        </p:nvSpPr>
        <p:spPr>
          <a:xfrm>
            <a:off x="3605929" y="6147804"/>
            <a:ext cx="8193380" cy="532400"/>
          </a:xfrm>
          <a:prstGeom prst="homePlate">
            <a:avLst/>
          </a:prstGeom>
          <a:solidFill>
            <a:schemeClr val="tx2">
              <a:lumMod val="25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0000"/>
              </a:lnSpc>
              <a:defRPr/>
            </a:pPr>
            <a:r>
              <a:rPr lang="en-US" dirty="0">
                <a:ea typeface="ＭＳ Ｐゴシック" panose="020B0600070205080204" pitchFamily="34" charset="-128"/>
              </a:rPr>
              <a:t>         Wrap Up, Q&amp;A</a:t>
            </a:r>
          </a:p>
        </p:txBody>
      </p:sp>
      <p:sp>
        <p:nvSpPr>
          <p:cNvPr id="7" name="Oval 6">
            <a:extLst>
              <a:ext uri="{FF2B5EF4-FFF2-40B4-BE49-F238E27FC236}">
                <a16:creationId xmlns:a16="http://schemas.microsoft.com/office/drawing/2014/main" id="{F7C4D683-F4BB-BFD1-C990-8600987611D1}"/>
              </a:ext>
            </a:extLst>
          </p:cNvPr>
          <p:cNvSpPr/>
          <p:nvPr/>
        </p:nvSpPr>
        <p:spPr>
          <a:xfrm>
            <a:off x="3287465" y="6109136"/>
            <a:ext cx="674653" cy="575607"/>
          </a:xfrm>
          <a:prstGeom prst="ellipse">
            <a:avLst/>
          </a:prstGeom>
          <a:solidFill>
            <a:schemeClr val="tx2">
              <a:lumMod val="25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cs typeface="Arial"/>
              </a:rPr>
              <a:t>9</a:t>
            </a:r>
          </a:p>
        </p:txBody>
      </p:sp>
      <p:sp>
        <p:nvSpPr>
          <p:cNvPr id="4" name="Arrow: Pentagon 3">
            <a:extLst>
              <a:ext uri="{FF2B5EF4-FFF2-40B4-BE49-F238E27FC236}">
                <a16:creationId xmlns:a16="http://schemas.microsoft.com/office/drawing/2014/main" id="{C331F3CD-E31E-3CC3-71C6-089F0A94C490}"/>
              </a:ext>
            </a:extLst>
          </p:cNvPr>
          <p:cNvSpPr/>
          <p:nvPr/>
        </p:nvSpPr>
        <p:spPr>
          <a:xfrm>
            <a:off x="3589985" y="4661913"/>
            <a:ext cx="8193380" cy="532400"/>
          </a:xfrm>
          <a:prstGeom prst="homePlate">
            <a:avLst/>
          </a:prstGeom>
          <a:solidFill>
            <a:schemeClr val="accent6">
              <a:lumMod val="60000"/>
              <a:lumOff val="4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dirty="0">
                <a:ea typeface="ＭＳ Ｐゴシック"/>
              </a:rPr>
              <a:t>         Spend Accumulations from Sub-Agreement to the Parent Agreement</a:t>
            </a:r>
            <a:endParaRPr lang="en-US" dirty="0"/>
          </a:p>
        </p:txBody>
      </p:sp>
      <p:sp>
        <p:nvSpPr>
          <p:cNvPr id="21" name="Oval 20">
            <a:extLst>
              <a:ext uri="{FF2B5EF4-FFF2-40B4-BE49-F238E27FC236}">
                <a16:creationId xmlns:a16="http://schemas.microsoft.com/office/drawing/2014/main" id="{501E17E8-4B1C-2D1C-4E86-23BE04798C2D}"/>
              </a:ext>
            </a:extLst>
          </p:cNvPr>
          <p:cNvSpPr/>
          <p:nvPr/>
        </p:nvSpPr>
        <p:spPr>
          <a:xfrm>
            <a:off x="3271453" y="4640537"/>
            <a:ext cx="674653" cy="575607"/>
          </a:xfrm>
          <a:prstGeom prst="ellipse">
            <a:avLst/>
          </a:prstGeom>
          <a:solidFill>
            <a:schemeClr val="accent6">
              <a:lumMod val="60000"/>
              <a:lumOff val="4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cs typeface="Arial"/>
              </a:rPr>
              <a:t>7</a:t>
            </a:r>
          </a:p>
        </p:txBody>
      </p:sp>
      <p:sp>
        <p:nvSpPr>
          <p:cNvPr id="22" name="Arrow: Pentagon 21">
            <a:extLst>
              <a:ext uri="{FF2B5EF4-FFF2-40B4-BE49-F238E27FC236}">
                <a16:creationId xmlns:a16="http://schemas.microsoft.com/office/drawing/2014/main" id="{42439AA0-56F6-D461-3916-3429699E52DF}"/>
              </a:ext>
            </a:extLst>
          </p:cNvPr>
          <p:cNvSpPr/>
          <p:nvPr/>
        </p:nvSpPr>
        <p:spPr>
          <a:xfrm>
            <a:off x="3611855" y="3218642"/>
            <a:ext cx="8252837" cy="532400"/>
          </a:xfrm>
          <a:prstGeom prst="homePlate">
            <a:avLst/>
          </a:prstGeom>
          <a:solidFill>
            <a:schemeClr val="accent4">
              <a:lumMod val="75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68325"/>
            <a:r>
              <a:rPr lang="en-US" dirty="0">
                <a:ea typeface="ＭＳ Ｐゴシック"/>
                <a:cs typeface="Arial"/>
              </a:rPr>
              <a:t>Create a Contract Compliance Terms Document</a:t>
            </a:r>
            <a:endParaRPr lang="en-US" dirty="0"/>
          </a:p>
        </p:txBody>
      </p:sp>
      <p:sp>
        <p:nvSpPr>
          <p:cNvPr id="23" name="Oval 22">
            <a:extLst>
              <a:ext uri="{FF2B5EF4-FFF2-40B4-BE49-F238E27FC236}">
                <a16:creationId xmlns:a16="http://schemas.microsoft.com/office/drawing/2014/main" id="{394AC562-91AA-5B04-2BC8-64747DC9E696}"/>
              </a:ext>
            </a:extLst>
          </p:cNvPr>
          <p:cNvSpPr/>
          <p:nvPr/>
        </p:nvSpPr>
        <p:spPr>
          <a:xfrm>
            <a:off x="3293391" y="3179974"/>
            <a:ext cx="674653" cy="575607"/>
          </a:xfrm>
          <a:prstGeom prst="ellipse">
            <a:avLst/>
          </a:prstGeom>
          <a:solidFill>
            <a:schemeClr val="accent4">
              <a:lumMod val="75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24" name="Arrow: Pentagon 23">
            <a:extLst>
              <a:ext uri="{FF2B5EF4-FFF2-40B4-BE49-F238E27FC236}">
                <a16:creationId xmlns:a16="http://schemas.microsoft.com/office/drawing/2014/main" id="{D456909E-012C-48EE-1C74-AA6E3A262B2D}"/>
              </a:ext>
            </a:extLst>
          </p:cNvPr>
          <p:cNvSpPr/>
          <p:nvPr/>
        </p:nvSpPr>
        <p:spPr>
          <a:xfrm>
            <a:off x="3605925" y="2485680"/>
            <a:ext cx="8252837" cy="532400"/>
          </a:xfrm>
          <a:prstGeom prst="homePlate">
            <a:avLst/>
          </a:prstGeom>
          <a:solidFill>
            <a:schemeClr val="accent3">
              <a:lumMod val="5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defRPr/>
            </a:pPr>
            <a:r>
              <a:rPr lang="en-US" dirty="0">
                <a:ea typeface="ＭＳ Ｐゴシック"/>
              </a:rPr>
              <a:t>          Complete the SBE Utilization D-Form </a:t>
            </a:r>
            <a:endParaRPr lang="en-US" dirty="0">
              <a:solidFill>
                <a:srgbClr val="000000"/>
              </a:solidFill>
              <a:ea typeface="ＭＳ Ｐゴシック"/>
            </a:endParaRPr>
          </a:p>
        </p:txBody>
      </p:sp>
      <p:sp>
        <p:nvSpPr>
          <p:cNvPr id="25" name="Oval 24">
            <a:extLst>
              <a:ext uri="{FF2B5EF4-FFF2-40B4-BE49-F238E27FC236}">
                <a16:creationId xmlns:a16="http://schemas.microsoft.com/office/drawing/2014/main" id="{BE470EBC-C545-F65B-4C0B-E94D877F0EAC}"/>
              </a:ext>
            </a:extLst>
          </p:cNvPr>
          <p:cNvSpPr/>
          <p:nvPr/>
        </p:nvSpPr>
        <p:spPr>
          <a:xfrm>
            <a:off x="3287461" y="2444472"/>
            <a:ext cx="674653" cy="575607"/>
          </a:xfrm>
          <a:prstGeom prst="ellipse">
            <a:avLst/>
          </a:prstGeom>
          <a:solidFill>
            <a:schemeClr val="accent3">
              <a:lumMod val="5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591609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a:solidFill>
                  <a:schemeClr val="accent5"/>
                </a:solidFill>
              </a:rPr>
              <a:t>Create a Contract Workspace (cont’d)</a:t>
            </a:r>
          </a:p>
        </p:txBody>
      </p:sp>
      <p:sp>
        <p:nvSpPr>
          <p:cNvPr id="10" name="TextBox 9">
            <a:extLst>
              <a:ext uri="{FF2B5EF4-FFF2-40B4-BE49-F238E27FC236}">
                <a16:creationId xmlns:a16="http://schemas.microsoft.com/office/drawing/2014/main" id="{A7AD3FFD-6E74-42DA-E592-9771B5FE04F8}"/>
              </a:ext>
            </a:extLst>
          </p:cNvPr>
          <p:cNvSpPr txBox="1"/>
          <p:nvPr/>
        </p:nvSpPr>
        <p:spPr>
          <a:xfrm>
            <a:off x="623294" y="1974181"/>
            <a:ext cx="2401926" cy="830997"/>
          </a:xfrm>
          <a:prstGeom prst="rect">
            <a:avLst/>
          </a:prstGeom>
          <a:noFill/>
        </p:spPr>
        <p:txBody>
          <a:bodyPr wrap="square" lIns="0" tIns="0" rIns="0" bIns="0" rtlCol="0" anchor="t">
            <a:spAutoFit/>
          </a:bodyPr>
          <a:lstStyle/>
          <a:p>
            <a:pPr fontAlgn="base"/>
            <a:r>
              <a:rPr lang="en-US">
                <a:ea typeface="Calibri"/>
                <a:cs typeface="Calibri"/>
              </a:rPr>
              <a:t>The Contract Workspace has been created.</a:t>
            </a:r>
          </a:p>
        </p:txBody>
      </p:sp>
      <p:sp>
        <p:nvSpPr>
          <p:cNvPr id="6" name="Arrow: Right 5">
            <a:extLst>
              <a:ext uri="{FF2B5EF4-FFF2-40B4-BE49-F238E27FC236}">
                <a16:creationId xmlns:a16="http://schemas.microsoft.com/office/drawing/2014/main" id="{01C5AB75-5E9A-8839-5664-4F43C653AA1F}"/>
              </a:ext>
            </a:extLst>
          </p:cNvPr>
          <p:cNvSpPr/>
          <p:nvPr/>
        </p:nvSpPr>
        <p:spPr bwMode="gray">
          <a:xfrm>
            <a:off x="3489436" y="4326035"/>
            <a:ext cx="389691" cy="220718"/>
          </a:xfrm>
          <a:prstGeom prst="rightArrow">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2" name="Picture 1" descr="A screenshot of a computer&#10;&#10;Description automatically generated">
            <a:extLst>
              <a:ext uri="{FF2B5EF4-FFF2-40B4-BE49-F238E27FC236}">
                <a16:creationId xmlns:a16="http://schemas.microsoft.com/office/drawing/2014/main" id="{FE284C6F-79DB-6044-1FE9-534560D5354D}"/>
              </a:ext>
            </a:extLst>
          </p:cNvPr>
          <p:cNvPicPr>
            <a:picLocks noChangeAspect="1"/>
          </p:cNvPicPr>
          <p:nvPr/>
        </p:nvPicPr>
        <p:blipFill>
          <a:blip r:embed="rId3"/>
          <a:stretch>
            <a:fillRect/>
          </a:stretch>
        </p:blipFill>
        <p:spPr>
          <a:xfrm>
            <a:off x="3035083" y="1841786"/>
            <a:ext cx="8650236" cy="4130388"/>
          </a:xfrm>
          <a:prstGeom prst="rect">
            <a:avLst/>
          </a:prstGeom>
          <a:ln w="9525">
            <a:solidFill>
              <a:schemeClr val="tx1"/>
            </a:solidFill>
          </a:ln>
        </p:spPr>
      </p:pic>
    </p:spTree>
    <p:extLst>
      <p:ext uri="{BB962C8B-B14F-4D97-AF65-F5344CB8AC3E}">
        <p14:creationId xmlns:p14="http://schemas.microsoft.com/office/powerpoint/2010/main" val="3147568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67321" y="1488221"/>
            <a:ext cx="11075630" cy="3354765"/>
          </a:xfrm>
          <a:prstGeom prst="rect">
            <a:avLst/>
          </a:prstGeom>
          <a:noFill/>
        </p:spPr>
        <p:txBody>
          <a:bodyPr wrap="square" lIns="0" tIns="0" rIns="0" bIns="0" rtlCol="0" anchor="t">
            <a:spAutoFit/>
          </a:bodyPr>
          <a:lstStyle/>
          <a:p>
            <a:pPr fontAlgn="base"/>
            <a:r>
              <a:rPr lang="en-US" sz="3200">
                <a:solidFill>
                  <a:srgbClr val="000000"/>
                </a:solidFill>
                <a:latin typeface="+mj-lt"/>
                <a:cs typeface="Calibri"/>
              </a:rPr>
              <a:t>Key Takeaways</a:t>
            </a:r>
          </a:p>
          <a:p>
            <a:pPr marL="457200" indent="-457200">
              <a:spcBef>
                <a:spcPts val="1200"/>
              </a:spcBef>
              <a:buFont typeface="Arial"/>
              <a:buChar char="•"/>
            </a:pPr>
            <a:r>
              <a:rPr lang="en-US">
                <a:cs typeface="Calibri"/>
              </a:rPr>
              <a:t>Make sure you are in the Parent Realm.</a:t>
            </a:r>
          </a:p>
          <a:p>
            <a:pPr marL="457200" indent="-457200">
              <a:spcBef>
                <a:spcPts val="1200"/>
              </a:spcBef>
              <a:buFont typeface="Arial"/>
              <a:buChar char="•"/>
            </a:pPr>
            <a:r>
              <a:rPr lang="en-US">
                <a:cs typeface="Calibri"/>
              </a:rPr>
              <a:t>Always use "Contract Workspace (Procurement)."</a:t>
            </a:r>
          </a:p>
          <a:p>
            <a:pPr marL="457200" indent="-457200">
              <a:spcBef>
                <a:spcPts val="1200"/>
              </a:spcBef>
              <a:buFont typeface="Arial"/>
              <a:buChar char="•"/>
            </a:pPr>
            <a:r>
              <a:rPr lang="en-US">
                <a:cs typeface="Calibri"/>
              </a:rPr>
              <a:t>Complete the Contract Workspace form.</a:t>
            </a:r>
          </a:p>
          <a:p>
            <a:pPr marL="457200" indent="-457200">
              <a:spcBef>
                <a:spcPts val="1200"/>
              </a:spcBef>
              <a:buFont typeface="Arial"/>
              <a:buChar char="•"/>
            </a:pPr>
            <a:r>
              <a:rPr lang="en-US">
                <a:cs typeface="Calibri"/>
              </a:rPr>
              <a:t>If unsure as to what type of Agreement, choose "</a:t>
            </a:r>
            <a:r>
              <a:rPr lang="en-US" b="1">
                <a:cs typeface="Calibri"/>
              </a:rPr>
              <a:t>Master Agreement.</a:t>
            </a:r>
            <a:r>
              <a:rPr lang="en-US">
                <a:cs typeface="Calibri"/>
              </a:rPr>
              <a:t>"</a:t>
            </a:r>
          </a:p>
          <a:p>
            <a:pPr marL="457200" indent="-457200">
              <a:spcBef>
                <a:spcPts val="1200"/>
              </a:spcBef>
              <a:buFont typeface="Arial"/>
              <a:buChar char="•"/>
            </a:pPr>
            <a:r>
              <a:rPr lang="en-US">
                <a:cs typeface="Calibri"/>
              </a:rPr>
              <a:t>The "</a:t>
            </a:r>
            <a:r>
              <a:rPr lang="en-US" b="1">
                <a:cs typeface="Calibri"/>
              </a:rPr>
              <a:t>Contract Amount"</a:t>
            </a:r>
            <a:r>
              <a:rPr lang="en-US">
                <a:cs typeface="Calibri"/>
              </a:rPr>
              <a:t> should be the total contract amount including all items, services, maintenance, across the entire term of the contract.</a:t>
            </a:r>
          </a:p>
          <a:p>
            <a:pPr marL="457200" indent="-457200">
              <a:spcBef>
                <a:spcPts val="1200"/>
              </a:spcBef>
              <a:buFont typeface="Arial"/>
              <a:buChar char="•"/>
            </a:pPr>
            <a:endParaRPr lang="en-US">
              <a:cs typeface="Calibri"/>
            </a:endParaRPr>
          </a:p>
        </p:txBody>
      </p:sp>
    </p:spTree>
    <p:extLst>
      <p:ext uri="{BB962C8B-B14F-4D97-AF65-F5344CB8AC3E}">
        <p14:creationId xmlns:p14="http://schemas.microsoft.com/office/powerpoint/2010/main" val="2885034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7" y="2857593"/>
            <a:ext cx="2980308"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A – Parent realm</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29113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619033" y="1628293"/>
            <a:ext cx="8162565" cy="1046408"/>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r>
              <a:rPr lang="en-US" sz="1600" dirty="0">
                <a:latin typeface="Verdana"/>
                <a:ea typeface="Verdana"/>
                <a:cs typeface="Calibri"/>
              </a:rPr>
              <a:t>:</a:t>
            </a:r>
          </a:p>
          <a:p>
            <a:r>
              <a:rPr lang="en-US" sz="2000" dirty="0"/>
              <a:t>To create a Contract Workspace the user must be in the </a:t>
            </a:r>
          </a:p>
          <a:p>
            <a:pPr>
              <a:defRPr/>
            </a:pP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657878" y="280050"/>
            <a:ext cx="10873068" cy="1005900"/>
          </a:xfrm>
        </p:spPr>
        <p:txBody>
          <a:bodyPr/>
          <a:lstStyle/>
          <a:p>
            <a:r>
              <a:rPr lang="en-US" b="0" dirty="0"/>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59492" y="3716748"/>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C – Either the Parent or the Child realm</a:t>
            </a:r>
            <a:endParaRPr lang="en-US" sz="2133" dirty="0"/>
          </a:p>
        </p:txBody>
      </p:sp>
      <p:sp>
        <p:nvSpPr>
          <p:cNvPr id="5" name="Oval 4">
            <a:extLst>
              <a:ext uri="{FF2B5EF4-FFF2-40B4-BE49-F238E27FC236}">
                <a16:creationId xmlns:a16="http://schemas.microsoft.com/office/drawing/2014/main" id="{8C77C0BA-8DB5-C710-800A-29F07EF5EEDC}"/>
              </a:ext>
            </a:extLst>
          </p:cNvPr>
          <p:cNvSpPr/>
          <p:nvPr/>
        </p:nvSpPr>
        <p:spPr>
          <a:xfrm>
            <a:off x="911226" y="37591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7EAD1D62-DC3D-A1AA-0B1C-09E34B7B7018}"/>
              </a:ext>
            </a:extLst>
          </p:cNvPr>
          <p:cNvSpPr txBox="1"/>
          <p:nvPr/>
        </p:nvSpPr>
        <p:spPr>
          <a:xfrm>
            <a:off x="4423144" y="5220586"/>
            <a:ext cx="4580090" cy="369332"/>
          </a:xfrm>
          <a:prstGeom prst="rect">
            <a:avLst/>
          </a:prstGeom>
          <a:noFill/>
        </p:spPr>
        <p:txBody>
          <a:bodyPr wrap="square" rtlCol="0">
            <a:spAutoFit/>
          </a:bodyPr>
          <a:lstStyle/>
          <a:p>
            <a:r>
              <a:rPr lang="en-US" dirty="0"/>
              <a:t>Animate to show the correct answer</a:t>
            </a:r>
          </a:p>
        </p:txBody>
      </p:sp>
      <p:sp>
        <p:nvSpPr>
          <p:cNvPr id="6" name="TextBox 5">
            <a:extLst>
              <a:ext uri="{FF2B5EF4-FFF2-40B4-BE49-F238E27FC236}">
                <a16:creationId xmlns:a16="http://schemas.microsoft.com/office/drawing/2014/main" id="{8C78F93A-A2F6-D1A9-2E4B-A80E9DD63291}"/>
              </a:ext>
            </a:extLst>
          </p:cNvPr>
          <p:cNvSpPr txBox="1"/>
          <p:nvPr/>
        </p:nvSpPr>
        <p:spPr>
          <a:xfrm>
            <a:off x="1141547" y="3291720"/>
            <a:ext cx="2980308"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B – Child realm</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CCFCDF34-B80D-7096-737E-C946C40B683D}"/>
              </a:ext>
            </a:extLst>
          </p:cNvPr>
          <p:cNvSpPr/>
          <p:nvPr/>
        </p:nvSpPr>
        <p:spPr>
          <a:xfrm>
            <a:off x="916486" y="333700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5DE15780-E2F1-2EDC-3436-6B05B55D594D}"/>
              </a:ext>
            </a:extLst>
          </p:cNvPr>
          <p:cNvSpPr txBox="1"/>
          <p:nvPr/>
        </p:nvSpPr>
        <p:spPr>
          <a:xfrm>
            <a:off x="1145775" y="4140372"/>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D – In the Contract realm</a:t>
            </a:r>
            <a:endParaRPr lang="en-US" sz="2133" dirty="0"/>
          </a:p>
        </p:txBody>
      </p:sp>
      <p:sp>
        <p:nvSpPr>
          <p:cNvPr id="12" name="Oval 11">
            <a:extLst>
              <a:ext uri="{FF2B5EF4-FFF2-40B4-BE49-F238E27FC236}">
                <a16:creationId xmlns:a16="http://schemas.microsoft.com/office/drawing/2014/main" id="{15EC84E3-CDAF-01FF-68B7-F138029DF94A}"/>
              </a:ext>
            </a:extLst>
          </p:cNvPr>
          <p:cNvSpPr/>
          <p:nvPr/>
        </p:nvSpPr>
        <p:spPr>
          <a:xfrm>
            <a:off x="916486" y="2921444"/>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BDD4FE00-0D02-0C7B-2841-814B582DB064}"/>
              </a:ext>
            </a:extLst>
          </p:cNvPr>
          <p:cNvSpPr/>
          <p:nvPr/>
        </p:nvSpPr>
        <p:spPr>
          <a:xfrm>
            <a:off x="905864" y="42088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Tree>
    <p:extLst>
      <p:ext uri="{BB962C8B-B14F-4D97-AF65-F5344CB8AC3E}">
        <p14:creationId xmlns:p14="http://schemas.microsoft.com/office/powerpoint/2010/main" val="428671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7" y="3620466"/>
            <a:ext cx="2980308"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True</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366913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767075" y="1889556"/>
            <a:ext cx="8162565" cy="2154404"/>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True or False</a:t>
            </a:r>
            <a:r>
              <a:rPr lang="en-US" sz="1600" dirty="0">
                <a:latin typeface="Verdana"/>
                <a:ea typeface="Verdana"/>
                <a:cs typeface="Calibri"/>
              </a:rPr>
              <a:t>:</a:t>
            </a:r>
          </a:p>
          <a:p>
            <a:r>
              <a:rPr lang="en-US" sz="2000" dirty="0"/>
              <a:t>A Contract Workspace can have more than one supplier.  For example, one Contract Workspace to both Dell and Apple for computers </a:t>
            </a:r>
          </a:p>
          <a:p>
            <a:endParaRPr lang="en-US" sz="2000" dirty="0"/>
          </a:p>
          <a:p>
            <a:pPr lvl="1"/>
            <a:endParaRPr lang="en-US" sz="2800" dirty="0"/>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623294" y="315882"/>
            <a:ext cx="10873068" cy="1005900"/>
          </a:xfrm>
        </p:spPr>
        <p:txBody>
          <a:bodyPr/>
          <a:lstStyle/>
          <a:p>
            <a:r>
              <a:rPr lang="en-US" b="0" dirty="0"/>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59492" y="4454220"/>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False</a:t>
            </a:r>
            <a:endParaRPr lang="en-US" sz="2133" dirty="0"/>
          </a:p>
        </p:txBody>
      </p:sp>
      <p:sp>
        <p:nvSpPr>
          <p:cNvPr id="5" name="Oval 4">
            <a:extLst>
              <a:ext uri="{FF2B5EF4-FFF2-40B4-BE49-F238E27FC236}">
                <a16:creationId xmlns:a16="http://schemas.microsoft.com/office/drawing/2014/main" id="{8C77C0BA-8DB5-C710-800A-29F07EF5EEDC}"/>
              </a:ext>
            </a:extLst>
          </p:cNvPr>
          <p:cNvSpPr/>
          <p:nvPr/>
        </p:nvSpPr>
        <p:spPr>
          <a:xfrm>
            <a:off x="912396" y="4507283"/>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9326E089-1CCA-7AEA-D375-678DB2F30595}"/>
              </a:ext>
            </a:extLst>
          </p:cNvPr>
          <p:cNvSpPr/>
          <p:nvPr/>
        </p:nvSpPr>
        <p:spPr>
          <a:xfrm>
            <a:off x="915755" y="4513880"/>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EAD1D62-DC3D-A1AA-0B1C-09E34B7B7018}"/>
              </a:ext>
            </a:extLst>
          </p:cNvPr>
          <p:cNvSpPr txBox="1"/>
          <p:nvPr/>
        </p:nvSpPr>
        <p:spPr>
          <a:xfrm>
            <a:off x="4423144" y="5220586"/>
            <a:ext cx="4580090" cy="369332"/>
          </a:xfrm>
          <a:prstGeom prst="rect">
            <a:avLst/>
          </a:prstGeom>
          <a:noFill/>
        </p:spPr>
        <p:txBody>
          <a:bodyPr wrap="square" rtlCol="0">
            <a:spAutoFit/>
          </a:bodyPr>
          <a:lstStyle/>
          <a:p>
            <a:r>
              <a:rPr lang="en-US" dirty="0"/>
              <a:t>Animate to show the correct answer</a:t>
            </a:r>
          </a:p>
        </p:txBody>
      </p:sp>
    </p:spTree>
    <p:extLst>
      <p:ext uri="{BB962C8B-B14F-4D97-AF65-F5344CB8AC3E}">
        <p14:creationId xmlns:p14="http://schemas.microsoft.com/office/powerpoint/2010/main" val="11273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6" y="2832543"/>
            <a:ext cx="8553825" cy="369300"/>
          </a:xfrm>
          <a:prstGeom prst="rect">
            <a:avLst/>
          </a:prstGeom>
          <a:noFill/>
          <a:ln>
            <a:noFill/>
          </a:ln>
        </p:spPr>
        <p:txBody>
          <a:bodyPr wrap="square" lIns="121888" tIns="60944" rIns="121888" bIns="60944" rtlCol="0" anchor="t">
            <a:spAutoFit/>
          </a:bodyPr>
          <a:lstStyle/>
          <a:p>
            <a:r>
              <a:rPr lang="en-US" sz="1600" dirty="0"/>
              <a:t>A – Can be left blank if unknown</a:t>
            </a:r>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288121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12" name="Oval 211">
            <a:extLst>
              <a:ext uri="{FF2B5EF4-FFF2-40B4-BE49-F238E27FC236}">
                <a16:creationId xmlns:a16="http://schemas.microsoft.com/office/drawing/2014/main" id="{3D316BC2-8380-4857-B231-CE1B79125554}"/>
              </a:ext>
            </a:extLst>
          </p:cNvPr>
          <p:cNvSpPr/>
          <p:nvPr/>
        </p:nvSpPr>
        <p:spPr>
          <a:xfrm>
            <a:off x="911226" y="348608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692462" y="1676742"/>
            <a:ext cx="8581666" cy="769409"/>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p>
          <a:p>
            <a:r>
              <a:rPr lang="en-US" dirty="0"/>
              <a:t>The Contract Amount field</a:t>
            </a:r>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623294" y="353623"/>
            <a:ext cx="10873068" cy="1005900"/>
          </a:xfrm>
        </p:spPr>
        <p:txBody>
          <a:bodyPr/>
          <a:lstStyle/>
          <a:p>
            <a:r>
              <a:rPr lang="en-US" b="0" dirty="0"/>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36286" y="4050601"/>
            <a:ext cx="8513563" cy="338522"/>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sz="1400" dirty="0"/>
              <a:t>C – Both A &amp; B </a:t>
            </a:r>
            <a:endParaRPr lang="en-US" sz="1050" dirty="0"/>
          </a:p>
        </p:txBody>
      </p:sp>
      <p:sp>
        <p:nvSpPr>
          <p:cNvPr id="5" name="Oval 4">
            <a:extLst>
              <a:ext uri="{FF2B5EF4-FFF2-40B4-BE49-F238E27FC236}">
                <a16:creationId xmlns:a16="http://schemas.microsoft.com/office/drawing/2014/main" id="{8C77C0BA-8DB5-C710-800A-29F07EF5EEDC}"/>
              </a:ext>
            </a:extLst>
          </p:cNvPr>
          <p:cNvSpPr/>
          <p:nvPr/>
        </p:nvSpPr>
        <p:spPr>
          <a:xfrm>
            <a:off x="911226" y="40947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9326E089-1CCA-7AEA-D375-678DB2F30595}"/>
              </a:ext>
            </a:extLst>
          </p:cNvPr>
          <p:cNvSpPr/>
          <p:nvPr/>
        </p:nvSpPr>
        <p:spPr>
          <a:xfrm>
            <a:off x="911226" y="3475262"/>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EAD1D62-DC3D-A1AA-0B1C-09E34B7B7018}"/>
              </a:ext>
            </a:extLst>
          </p:cNvPr>
          <p:cNvSpPr txBox="1"/>
          <p:nvPr/>
        </p:nvSpPr>
        <p:spPr>
          <a:xfrm>
            <a:off x="5069759" y="6021641"/>
            <a:ext cx="4580090" cy="369332"/>
          </a:xfrm>
          <a:prstGeom prst="rect">
            <a:avLst/>
          </a:prstGeom>
          <a:noFill/>
        </p:spPr>
        <p:txBody>
          <a:bodyPr wrap="square" rtlCol="0">
            <a:spAutoFit/>
          </a:bodyPr>
          <a:lstStyle/>
          <a:p>
            <a:r>
              <a:rPr lang="en-US" dirty="0"/>
              <a:t>Animate to show the correct answer</a:t>
            </a:r>
          </a:p>
        </p:txBody>
      </p:sp>
      <p:sp>
        <p:nvSpPr>
          <p:cNvPr id="10" name="TextBox 9">
            <a:extLst>
              <a:ext uri="{FF2B5EF4-FFF2-40B4-BE49-F238E27FC236}">
                <a16:creationId xmlns:a16="http://schemas.microsoft.com/office/drawing/2014/main" id="{C9AAE367-A462-C391-4031-B0D9BBA1868B}"/>
              </a:ext>
            </a:extLst>
          </p:cNvPr>
          <p:cNvSpPr txBox="1"/>
          <p:nvPr/>
        </p:nvSpPr>
        <p:spPr>
          <a:xfrm>
            <a:off x="1131940" y="3431277"/>
            <a:ext cx="8553825" cy="369300"/>
          </a:xfrm>
          <a:prstGeom prst="rect">
            <a:avLst/>
          </a:prstGeom>
          <a:noFill/>
          <a:ln>
            <a:noFill/>
          </a:ln>
        </p:spPr>
        <p:txBody>
          <a:bodyPr wrap="square" lIns="121888" tIns="60944" rIns="121888" bIns="60944" rtlCol="0" anchor="t">
            <a:spAutoFit/>
          </a:bodyPr>
          <a:lstStyle/>
          <a:p>
            <a:r>
              <a:rPr lang="en-US" sz="1600" dirty="0"/>
              <a:t>B – Can be zero dollars ($0.00 USD)</a:t>
            </a:r>
          </a:p>
        </p:txBody>
      </p:sp>
      <p:sp>
        <p:nvSpPr>
          <p:cNvPr id="6" name="TextBox 5">
            <a:extLst>
              <a:ext uri="{FF2B5EF4-FFF2-40B4-BE49-F238E27FC236}">
                <a16:creationId xmlns:a16="http://schemas.microsoft.com/office/drawing/2014/main" id="{CFD17C0C-D191-0C9B-36C9-267F20D4193E}"/>
              </a:ext>
            </a:extLst>
          </p:cNvPr>
          <p:cNvSpPr txBox="1"/>
          <p:nvPr/>
        </p:nvSpPr>
        <p:spPr>
          <a:xfrm>
            <a:off x="1141544" y="4570855"/>
            <a:ext cx="8513563" cy="338522"/>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sz="1400" dirty="0"/>
              <a:t>D – Neither A or B </a:t>
            </a:r>
            <a:endParaRPr lang="en-US" sz="1050" dirty="0"/>
          </a:p>
        </p:txBody>
      </p:sp>
      <p:sp>
        <p:nvSpPr>
          <p:cNvPr id="7" name="Oval 6">
            <a:extLst>
              <a:ext uri="{FF2B5EF4-FFF2-40B4-BE49-F238E27FC236}">
                <a16:creationId xmlns:a16="http://schemas.microsoft.com/office/drawing/2014/main" id="{B9494A39-E8EE-770F-1788-BBC6BAB9BCB8}"/>
              </a:ext>
            </a:extLst>
          </p:cNvPr>
          <p:cNvSpPr/>
          <p:nvPr/>
        </p:nvSpPr>
        <p:spPr>
          <a:xfrm>
            <a:off x="916484" y="461501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Tree>
    <p:extLst>
      <p:ext uri="{BB962C8B-B14F-4D97-AF65-F5344CB8AC3E}">
        <p14:creationId xmlns:p14="http://schemas.microsoft.com/office/powerpoint/2010/main" val="240239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vert="horz" wrap="square" lIns="0" tIns="0" rIns="0" bIns="0" rtlCol="0" anchor="t">
            <a:noAutofit/>
          </a:bodyPr>
          <a:lstStyle/>
          <a:p>
            <a:r>
              <a:rPr lang="en-US" sz="3600" dirty="0">
                <a:solidFill>
                  <a:schemeClr val="accent5"/>
                </a:solidFill>
                <a:ea typeface="+mn-lt"/>
                <a:cs typeface="+mn-lt"/>
              </a:rPr>
              <a:t>SBE Participation &amp; Percent Tracking </a:t>
            </a:r>
          </a:p>
          <a:p>
            <a:r>
              <a:rPr lang="en-US" sz="3600" dirty="0">
                <a:solidFill>
                  <a:schemeClr val="accent5"/>
                </a:solidFill>
                <a:ea typeface="+mn-lt"/>
                <a:cs typeface="+mn-lt"/>
              </a:rPr>
              <a:t>D Form</a:t>
            </a:r>
          </a:p>
        </p:txBody>
      </p:sp>
    </p:spTree>
    <p:extLst>
      <p:ext uri="{BB962C8B-B14F-4D97-AF65-F5344CB8AC3E}">
        <p14:creationId xmlns:p14="http://schemas.microsoft.com/office/powerpoint/2010/main" val="3494545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A7AD3FFD-6E74-42DA-E592-9771B5FE04F8}"/>
              </a:ext>
            </a:extLst>
          </p:cNvPr>
          <p:cNvSpPr txBox="1"/>
          <p:nvPr/>
        </p:nvSpPr>
        <p:spPr>
          <a:xfrm>
            <a:off x="241775" y="1965388"/>
            <a:ext cx="2624516" cy="2769989"/>
          </a:xfrm>
          <a:prstGeom prst="rect">
            <a:avLst/>
          </a:prstGeom>
          <a:noFill/>
        </p:spPr>
        <p:txBody>
          <a:bodyPr wrap="square" lIns="0" tIns="0" rIns="0" bIns="0" rtlCol="0" anchor="t">
            <a:spAutoFit/>
          </a:bodyPr>
          <a:lstStyle/>
          <a:p>
            <a:pPr fontAlgn="base"/>
            <a:r>
              <a:rPr lang="en-US" dirty="0">
                <a:ea typeface="Calibri"/>
                <a:cs typeface="Calibri"/>
              </a:rPr>
              <a:t>Once you have created the Contract Workspace, we will create a document known as a “D-Form” to track the participation and spend to SBE Certified vendors.</a:t>
            </a:r>
          </a:p>
          <a:p>
            <a:pPr fontAlgn="base"/>
            <a:endParaRPr lang="en-US" dirty="0">
              <a:ea typeface="Calibri"/>
              <a:cs typeface="Calibri"/>
            </a:endParaRPr>
          </a:p>
          <a:p>
            <a:pPr fontAlgn="base"/>
            <a:r>
              <a:rPr lang="en-US" dirty="0">
                <a:ea typeface="Calibri"/>
                <a:cs typeface="Calibri"/>
              </a:rPr>
              <a:t>Click the “</a:t>
            </a:r>
            <a:r>
              <a:rPr lang="en-US" b="1" dirty="0">
                <a:ea typeface="Calibri"/>
                <a:cs typeface="Calibri"/>
              </a:rPr>
              <a:t>Documents</a:t>
            </a:r>
            <a:r>
              <a:rPr lang="en-US" dirty="0">
                <a:ea typeface="Calibri"/>
                <a:cs typeface="Calibri"/>
              </a:rPr>
              <a:t>” Tab.</a:t>
            </a:r>
          </a:p>
        </p:txBody>
      </p:sp>
      <p:pic>
        <p:nvPicPr>
          <p:cNvPr id="5" name="Picture 4">
            <a:extLst>
              <a:ext uri="{FF2B5EF4-FFF2-40B4-BE49-F238E27FC236}">
                <a16:creationId xmlns:a16="http://schemas.microsoft.com/office/drawing/2014/main" id="{1DC67FC4-1C7D-152B-AA35-A3A9941D0244}"/>
              </a:ext>
            </a:extLst>
          </p:cNvPr>
          <p:cNvPicPr>
            <a:picLocks noChangeAspect="1"/>
          </p:cNvPicPr>
          <p:nvPr/>
        </p:nvPicPr>
        <p:blipFill>
          <a:blip r:embed="rId3"/>
          <a:stretch>
            <a:fillRect/>
          </a:stretch>
        </p:blipFill>
        <p:spPr>
          <a:xfrm>
            <a:off x="2936630" y="1567271"/>
            <a:ext cx="9142304" cy="3325623"/>
          </a:xfrm>
          <a:prstGeom prst="rect">
            <a:avLst/>
          </a:prstGeom>
        </p:spPr>
      </p:pic>
      <p:sp>
        <p:nvSpPr>
          <p:cNvPr id="2" name="Rectangle 1">
            <a:extLst>
              <a:ext uri="{FF2B5EF4-FFF2-40B4-BE49-F238E27FC236}">
                <a16:creationId xmlns:a16="http://schemas.microsoft.com/office/drawing/2014/main" id="{2363D340-6289-AF67-28EA-E2B2CC9B8226}"/>
              </a:ext>
            </a:extLst>
          </p:cNvPr>
          <p:cNvSpPr/>
          <p:nvPr/>
        </p:nvSpPr>
        <p:spPr bwMode="gray">
          <a:xfrm>
            <a:off x="6225308" y="3232727"/>
            <a:ext cx="812801" cy="34610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376306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A7AD3FFD-6E74-42DA-E592-9771B5FE04F8}"/>
              </a:ext>
            </a:extLst>
          </p:cNvPr>
          <p:cNvSpPr txBox="1"/>
          <p:nvPr/>
        </p:nvSpPr>
        <p:spPr>
          <a:xfrm>
            <a:off x="241775" y="1965388"/>
            <a:ext cx="2624516" cy="276999"/>
          </a:xfrm>
          <a:prstGeom prst="rect">
            <a:avLst/>
          </a:prstGeom>
          <a:noFill/>
        </p:spPr>
        <p:txBody>
          <a:bodyPr wrap="square" lIns="0" tIns="0" rIns="0" bIns="0" rtlCol="0" anchor="t">
            <a:spAutoFit/>
          </a:bodyPr>
          <a:lstStyle/>
          <a:p>
            <a:pPr fontAlgn="base"/>
            <a:r>
              <a:rPr lang="en-US" dirty="0">
                <a:ea typeface="Calibri"/>
                <a:cs typeface="Calibri"/>
              </a:rPr>
              <a:t>Click the “</a:t>
            </a:r>
            <a:r>
              <a:rPr lang="en-US" b="1" dirty="0">
                <a:ea typeface="Calibri"/>
                <a:cs typeface="Calibri"/>
              </a:rPr>
              <a:t>Actions</a:t>
            </a:r>
            <a:r>
              <a:rPr lang="en-US" dirty="0">
                <a:ea typeface="Calibri"/>
                <a:cs typeface="Calibri"/>
              </a:rPr>
              <a:t>”</a:t>
            </a:r>
          </a:p>
        </p:txBody>
      </p:sp>
      <p:pic>
        <p:nvPicPr>
          <p:cNvPr id="7" name="Picture 6">
            <a:extLst>
              <a:ext uri="{FF2B5EF4-FFF2-40B4-BE49-F238E27FC236}">
                <a16:creationId xmlns:a16="http://schemas.microsoft.com/office/drawing/2014/main" id="{E1FD306D-682B-D0F6-8A41-E6FA813594AC}"/>
              </a:ext>
            </a:extLst>
          </p:cNvPr>
          <p:cNvPicPr>
            <a:picLocks noChangeAspect="1"/>
          </p:cNvPicPr>
          <p:nvPr/>
        </p:nvPicPr>
        <p:blipFill>
          <a:blip r:embed="rId3"/>
          <a:stretch>
            <a:fillRect/>
          </a:stretch>
        </p:blipFill>
        <p:spPr>
          <a:xfrm>
            <a:off x="3387125" y="1574768"/>
            <a:ext cx="8436071" cy="3551228"/>
          </a:xfrm>
          <a:prstGeom prst="rect">
            <a:avLst/>
          </a:prstGeom>
        </p:spPr>
      </p:pic>
      <p:sp>
        <p:nvSpPr>
          <p:cNvPr id="8" name="Rectangle 7">
            <a:extLst>
              <a:ext uri="{FF2B5EF4-FFF2-40B4-BE49-F238E27FC236}">
                <a16:creationId xmlns:a16="http://schemas.microsoft.com/office/drawing/2014/main" id="{A4497414-1787-347C-614A-86A8CB962566}"/>
              </a:ext>
            </a:extLst>
          </p:cNvPr>
          <p:cNvSpPr/>
          <p:nvPr/>
        </p:nvSpPr>
        <p:spPr bwMode="gray">
          <a:xfrm>
            <a:off x="10023230" y="3217985"/>
            <a:ext cx="1160584" cy="45689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908625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A7AD3FFD-6E74-42DA-E592-9771B5FE04F8}"/>
              </a:ext>
            </a:extLst>
          </p:cNvPr>
          <p:cNvSpPr txBox="1"/>
          <p:nvPr/>
        </p:nvSpPr>
        <p:spPr>
          <a:xfrm>
            <a:off x="180229" y="2220100"/>
            <a:ext cx="1835296" cy="276999"/>
          </a:xfrm>
          <a:prstGeom prst="rect">
            <a:avLst/>
          </a:prstGeom>
          <a:noFill/>
        </p:spPr>
        <p:txBody>
          <a:bodyPr wrap="square" lIns="0" tIns="0" rIns="0" bIns="0" rtlCol="0" anchor="t">
            <a:spAutoFit/>
          </a:bodyPr>
          <a:lstStyle/>
          <a:p>
            <a:pPr fontAlgn="base"/>
            <a:r>
              <a:rPr lang="en-US" dirty="0">
                <a:ea typeface="Calibri"/>
                <a:cs typeface="Calibri"/>
              </a:rPr>
              <a:t>Click “</a:t>
            </a:r>
            <a:r>
              <a:rPr lang="en-US" b="1" dirty="0">
                <a:ea typeface="Calibri"/>
                <a:cs typeface="Calibri"/>
              </a:rPr>
              <a:t>Form</a:t>
            </a:r>
            <a:r>
              <a:rPr lang="en-US" dirty="0">
                <a:ea typeface="Calibri"/>
                <a:cs typeface="Calibri"/>
              </a:rPr>
              <a:t>”</a:t>
            </a:r>
          </a:p>
        </p:txBody>
      </p:sp>
      <p:pic>
        <p:nvPicPr>
          <p:cNvPr id="7" name="Picture 6">
            <a:extLst>
              <a:ext uri="{FF2B5EF4-FFF2-40B4-BE49-F238E27FC236}">
                <a16:creationId xmlns:a16="http://schemas.microsoft.com/office/drawing/2014/main" id="{E1FD306D-682B-D0F6-8A41-E6FA813594AC}"/>
              </a:ext>
            </a:extLst>
          </p:cNvPr>
          <p:cNvPicPr>
            <a:picLocks noChangeAspect="1"/>
          </p:cNvPicPr>
          <p:nvPr/>
        </p:nvPicPr>
        <p:blipFill>
          <a:blip r:embed="rId3"/>
          <a:stretch>
            <a:fillRect/>
          </a:stretch>
        </p:blipFill>
        <p:spPr>
          <a:xfrm>
            <a:off x="2015525" y="1574768"/>
            <a:ext cx="8436071" cy="3551228"/>
          </a:xfrm>
          <a:prstGeom prst="rect">
            <a:avLst/>
          </a:prstGeom>
        </p:spPr>
      </p:pic>
      <p:sp>
        <p:nvSpPr>
          <p:cNvPr id="8" name="Rectangle 7">
            <a:extLst>
              <a:ext uri="{FF2B5EF4-FFF2-40B4-BE49-F238E27FC236}">
                <a16:creationId xmlns:a16="http://schemas.microsoft.com/office/drawing/2014/main" id="{A4497414-1787-347C-614A-86A8CB962566}"/>
              </a:ext>
            </a:extLst>
          </p:cNvPr>
          <p:cNvSpPr/>
          <p:nvPr/>
        </p:nvSpPr>
        <p:spPr bwMode="gray">
          <a:xfrm>
            <a:off x="8651630" y="3217985"/>
            <a:ext cx="1160584" cy="456899"/>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C9110D4E-F063-1EEF-F88D-64D27A3C9493}"/>
              </a:ext>
            </a:extLst>
          </p:cNvPr>
          <p:cNvPicPr>
            <a:picLocks noChangeAspect="1"/>
          </p:cNvPicPr>
          <p:nvPr/>
        </p:nvPicPr>
        <p:blipFill>
          <a:blip r:embed="rId4"/>
          <a:stretch>
            <a:fillRect/>
          </a:stretch>
        </p:blipFill>
        <p:spPr>
          <a:xfrm>
            <a:off x="9900137" y="2220099"/>
            <a:ext cx="1357174" cy="4455856"/>
          </a:xfrm>
          <a:prstGeom prst="rect">
            <a:avLst/>
          </a:prstGeom>
        </p:spPr>
      </p:pic>
      <p:sp>
        <p:nvSpPr>
          <p:cNvPr id="5" name="Rectangle 4">
            <a:extLst>
              <a:ext uri="{FF2B5EF4-FFF2-40B4-BE49-F238E27FC236}">
                <a16:creationId xmlns:a16="http://schemas.microsoft.com/office/drawing/2014/main" id="{C3C9F0FE-77EE-7014-D23F-BEC2835FF334}"/>
              </a:ext>
            </a:extLst>
          </p:cNvPr>
          <p:cNvSpPr/>
          <p:nvPr/>
        </p:nvSpPr>
        <p:spPr bwMode="gray">
          <a:xfrm>
            <a:off x="9998432" y="5354514"/>
            <a:ext cx="453164" cy="25497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104799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6B4531-1F1C-9EA3-4E87-B41424F4B9C5}"/>
              </a:ext>
            </a:extLst>
          </p:cNvPr>
          <p:cNvPicPr>
            <a:picLocks noChangeAspect="1"/>
          </p:cNvPicPr>
          <p:nvPr/>
        </p:nvPicPr>
        <p:blipFill>
          <a:blip r:embed="rId3"/>
          <a:stretch>
            <a:fillRect/>
          </a:stretch>
        </p:blipFill>
        <p:spPr>
          <a:xfrm>
            <a:off x="2211183" y="2122124"/>
            <a:ext cx="9797413" cy="3105519"/>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A7AD3FFD-6E74-42DA-E592-9771B5FE04F8}"/>
              </a:ext>
            </a:extLst>
          </p:cNvPr>
          <p:cNvSpPr txBox="1"/>
          <p:nvPr/>
        </p:nvSpPr>
        <p:spPr>
          <a:xfrm>
            <a:off x="456025" y="1437584"/>
            <a:ext cx="3510314" cy="553998"/>
          </a:xfrm>
          <a:prstGeom prst="rect">
            <a:avLst/>
          </a:prstGeom>
          <a:noFill/>
        </p:spPr>
        <p:txBody>
          <a:bodyPr wrap="square" lIns="0" tIns="0" rIns="0" bIns="0" rtlCol="0" anchor="t">
            <a:spAutoFit/>
          </a:bodyPr>
          <a:lstStyle/>
          <a:p>
            <a:pPr fontAlgn="base"/>
            <a:r>
              <a:rPr lang="en-US" dirty="0">
                <a:ea typeface="Calibri"/>
                <a:cs typeface="Calibri"/>
              </a:rPr>
              <a:t>Click the radio button to the left of the </a:t>
            </a:r>
            <a:r>
              <a:rPr lang="en-US" b="1" dirty="0">
                <a:ea typeface="Calibri"/>
                <a:cs typeface="Calibri"/>
              </a:rPr>
              <a:t>SBE Utilization Data </a:t>
            </a:r>
            <a:r>
              <a:rPr lang="en-US" dirty="0">
                <a:ea typeface="Calibri"/>
                <a:cs typeface="Calibri"/>
              </a:rPr>
              <a:t>form.</a:t>
            </a:r>
          </a:p>
        </p:txBody>
      </p:sp>
      <p:sp>
        <p:nvSpPr>
          <p:cNvPr id="8" name="Rectangle 7">
            <a:extLst>
              <a:ext uri="{FF2B5EF4-FFF2-40B4-BE49-F238E27FC236}">
                <a16:creationId xmlns:a16="http://schemas.microsoft.com/office/drawing/2014/main" id="{A4497414-1787-347C-614A-86A8CB962566}"/>
              </a:ext>
            </a:extLst>
          </p:cNvPr>
          <p:cNvSpPr/>
          <p:nvPr/>
        </p:nvSpPr>
        <p:spPr bwMode="gray">
          <a:xfrm>
            <a:off x="2211182" y="3710051"/>
            <a:ext cx="2202555" cy="37837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5" name="Rectangle 4">
            <a:extLst>
              <a:ext uri="{FF2B5EF4-FFF2-40B4-BE49-F238E27FC236}">
                <a16:creationId xmlns:a16="http://schemas.microsoft.com/office/drawing/2014/main" id="{C3C9F0FE-77EE-7014-D23F-BEC2835FF334}"/>
              </a:ext>
            </a:extLst>
          </p:cNvPr>
          <p:cNvSpPr/>
          <p:nvPr/>
        </p:nvSpPr>
        <p:spPr bwMode="gray">
          <a:xfrm>
            <a:off x="9857755" y="4756638"/>
            <a:ext cx="1018330" cy="43583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71A67D5C-C168-25C6-70F0-E12FEE302D22}"/>
              </a:ext>
            </a:extLst>
          </p:cNvPr>
          <p:cNvSpPr txBox="1"/>
          <p:nvPr/>
        </p:nvSpPr>
        <p:spPr>
          <a:xfrm>
            <a:off x="9705314" y="5432222"/>
            <a:ext cx="1882948" cy="276999"/>
          </a:xfrm>
          <a:prstGeom prst="rect">
            <a:avLst/>
          </a:prstGeom>
          <a:noFill/>
        </p:spPr>
        <p:txBody>
          <a:bodyPr wrap="square" lIns="0" tIns="0" rIns="0" bIns="0" rtlCol="0" anchor="t">
            <a:spAutoFit/>
          </a:bodyPr>
          <a:lstStyle/>
          <a:p>
            <a:pPr fontAlgn="base"/>
            <a:r>
              <a:rPr lang="en-US" dirty="0">
                <a:ea typeface="Calibri"/>
                <a:cs typeface="Calibri"/>
              </a:rPr>
              <a:t>Click </a:t>
            </a:r>
            <a:r>
              <a:rPr lang="en-US" b="1" dirty="0">
                <a:ea typeface="Calibri"/>
                <a:cs typeface="Calibri"/>
              </a:rPr>
              <a:t>Create</a:t>
            </a:r>
            <a:r>
              <a:rPr lang="en-US" dirty="0">
                <a:ea typeface="Calibri"/>
                <a:cs typeface="Calibri"/>
              </a:rPr>
              <a:t>.</a:t>
            </a:r>
          </a:p>
        </p:txBody>
      </p:sp>
    </p:spTree>
    <p:extLst>
      <p:ext uri="{BB962C8B-B14F-4D97-AF65-F5344CB8AC3E}">
        <p14:creationId xmlns:p14="http://schemas.microsoft.com/office/powerpoint/2010/main" val="388745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316C045-1780-35DE-9F6F-1F549D9B0B6C}"/>
              </a:ext>
            </a:extLst>
          </p:cNvPr>
          <p:cNvSpPr>
            <a:spLocks noGrp="1"/>
          </p:cNvSpPr>
          <p:nvPr>
            <p:ph type="body" sz="quarter" idx="10"/>
          </p:nvPr>
        </p:nvSpPr>
        <p:spPr>
          <a:xfrm>
            <a:off x="503739" y="1350319"/>
            <a:ext cx="9633439" cy="4157361"/>
          </a:xfrm>
        </p:spPr>
        <p:txBody>
          <a:bodyPr vert="horz" lIns="0" tIns="0" rIns="0" bIns="0" rtlCol="0" anchor="t">
            <a:noAutofit/>
          </a:bodyPr>
          <a:lstStyle/>
          <a:p>
            <a:pPr algn="just">
              <a:lnSpc>
                <a:spcPct val="0"/>
              </a:lnSpc>
              <a:spcBef>
                <a:spcPts val="2400"/>
              </a:spcBef>
              <a:spcAft>
                <a:spcPts val="1200"/>
              </a:spcAft>
              <a:buFont typeface="Wingdings" panose="05000000000000000000" pitchFamily="2" charset="2"/>
              <a:buChar char="q"/>
            </a:pPr>
            <a:r>
              <a:rPr lang="en-US" sz="1800" dirty="0"/>
              <a:t> 9:00 AM – Welcome and Introductions</a:t>
            </a:r>
            <a:endParaRPr lang="en-US" sz="1800" dirty="0">
              <a:cs typeface="Arial"/>
            </a:endParaRPr>
          </a:p>
          <a:p>
            <a:pPr algn="just">
              <a:lnSpc>
                <a:spcPct val="0"/>
              </a:lnSpc>
              <a:spcBef>
                <a:spcPts val="2400"/>
              </a:spcBef>
              <a:spcAft>
                <a:spcPts val="1200"/>
              </a:spcAft>
              <a:buFont typeface="Wingdings" panose="05000000000000000000" pitchFamily="2" charset="2"/>
              <a:buChar char="q"/>
            </a:pPr>
            <a:r>
              <a:rPr lang="en-US" sz="1800" dirty="0"/>
              <a:t> 9:05 AM – Create a Contract Workspace – Master Agreement or Bench Agreement</a:t>
            </a:r>
            <a:endParaRPr lang="en-US" sz="1800" dirty="0">
              <a:cs typeface="Arial"/>
            </a:endParaRPr>
          </a:p>
          <a:p>
            <a:pPr marL="179705" lvl="1" indent="0" algn="just">
              <a:lnSpc>
                <a:spcPct val="0"/>
              </a:lnSpc>
              <a:spcBef>
                <a:spcPts val="2400"/>
              </a:spcBef>
              <a:spcAft>
                <a:spcPts val="1200"/>
              </a:spcAft>
              <a:buFont typeface="Courier New" panose="05000000000000000000" pitchFamily="2" charset="2"/>
              <a:buChar char="o"/>
            </a:pPr>
            <a:r>
              <a:rPr lang="en-US" sz="1600" dirty="0">
                <a:cs typeface="Arial"/>
              </a:rPr>
              <a:t> SBE Participation &amp; Percent Tracking D Form</a:t>
            </a:r>
          </a:p>
          <a:p>
            <a:pPr algn="just">
              <a:lnSpc>
                <a:spcPct val="0"/>
              </a:lnSpc>
              <a:spcBef>
                <a:spcPts val="2400"/>
              </a:spcBef>
              <a:spcAft>
                <a:spcPts val="1200"/>
              </a:spcAft>
              <a:buFont typeface="Wingdings" panose="05000000000000000000" pitchFamily="2" charset="2"/>
              <a:buChar char="q"/>
            </a:pPr>
            <a:r>
              <a:rPr lang="en-US" sz="1800" dirty="0">
                <a:cs typeface="Arial"/>
              </a:rPr>
              <a:t> 9:30 AM – Complete the Contract Workspace Task List</a:t>
            </a:r>
          </a:p>
          <a:p>
            <a:pPr algn="just">
              <a:lnSpc>
                <a:spcPct val="0"/>
              </a:lnSpc>
              <a:spcBef>
                <a:spcPts val="2400"/>
              </a:spcBef>
              <a:spcAft>
                <a:spcPts val="1200"/>
              </a:spcAft>
              <a:buFont typeface="Wingdings" panose="05000000000000000000" pitchFamily="2" charset="2"/>
              <a:buChar char="q"/>
            </a:pPr>
            <a:r>
              <a:rPr lang="en-US" sz="1800" dirty="0"/>
              <a:t> 10:15 AM - Create a Contract Workspace – Sub-Agreement</a:t>
            </a:r>
            <a:endParaRPr lang="en-US" sz="1800" dirty="0">
              <a:cs typeface="Arial"/>
            </a:endParaRPr>
          </a:p>
          <a:p>
            <a:pPr marL="179705" lvl="1" indent="0" algn="just">
              <a:lnSpc>
                <a:spcPct val="0"/>
              </a:lnSpc>
              <a:spcBef>
                <a:spcPts val="2400"/>
              </a:spcBef>
              <a:spcAft>
                <a:spcPts val="1200"/>
              </a:spcAft>
              <a:buFont typeface="Courier New" panose="05000000000000000000" pitchFamily="2" charset="2"/>
              <a:buChar char="o"/>
            </a:pPr>
            <a:r>
              <a:rPr lang="en-US" sz="1600" dirty="0">
                <a:cs typeface="Arial"/>
              </a:rPr>
              <a:t>Novation – Replacing an existing party with a new party</a:t>
            </a:r>
          </a:p>
          <a:p>
            <a:pPr algn="just">
              <a:lnSpc>
                <a:spcPct val="0"/>
              </a:lnSpc>
              <a:spcBef>
                <a:spcPts val="2400"/>
              </a:spcBef>
              <a:spcAft>
                <a:spcPts val="1200"/>
              </a:spcAft>
              <a:buFont typeface="Wingdings" panose="05000000000000000000" pitchFamily="2" charset="2"/>
              <a:buChar char="q"/>
            </a:pPr>
            <a:r>
              <a:rPr lang="en-US" sz="1800" dirty="0"/>
              <a:t> 10:45 AM - Create a Contract Compliance Terms Document</a:t>
            </a:r>
            <a:endParaRPr lang="en-US" sz="1800" dirty="0">
              <a:cs typeface="Arial"/>
            </a:endParaRPr>
          </a:p>
          <a:p>
            <a:pPr marL="179705" lvl="1" indent="0" algn="just">
              <a:lnSpc>
                <a:spcPct val="0"/>
              </a:lnSpc>
              <a:spcBef>
                <a:spcPts val="2400"/>
              </a:spcBef>
              <a:spcAft>
                <a:spcPts val="1200"/>
              </a:spcAft>
              <a:buFont typeface="Courier New" panose="05000000000000000000" pitchFamily="2" charset="2"/>
              <a:buChar char="o"/>
            </a:pPr>
            <a:r>
              <a:rPr lang="en-US" sz="1600" dirty="0">
                <a:cs typeface="Arial"/>
              </a:rPr>
              <a:t> Identify the Contract Number that will be used in the approval process</a:t>
            </a:r>
          </a:p>
          <a:p>
            <a:pPr marL="179705" lvl="1" indent="0" algn="just">
              <a:lnSpc>
                <a:spcPct val="0"/>
              </a:lnSpc>
              <a:spcBef>
                <a:spcPts val="2400"/>
              </a:spcBef>
              <a:spcAft>
                <a:spcPts val="1200"/>
              </a:spcAft>
              <a:buFont typeface="Courier New" panose="05000000000000000000" pitchFamily="2" charset="2"/>
              <a:buChar char="o"/>
            </a:pPr>
            <a:r>
              <a:rPr lang="en-US" sz="1600" dirty="0">
                <a:cs typeface="Arial"/>
              </a:rPr>
              <a:t> Create the CC Terms Document at the "Commodity" level or at the "Item" level</a:t>
            </a:r>
          </a:p>
          <a:p>
            <a:pPr algn="just">
              <a:lnSpc>
                <a:spcPct val="0"/>
              </a:lnSpc>
              <a:spcBef>
                <a:spcPts val="2400"/>
              </a:spcBef>
              <a:spcAft>
                <a:spcPts val="1200"/>
              </a:spcAft>
              <a:buFont typeface="Wingdings" panose="05000000000000000000" pitchFamily="2" charset="2"/>
              <a:buChar char="q"/>
            </a:pPr>
            <a:r>
              <a:rPr lang="en-US" sz="1800" dirty="0"/>
              <a:t> 11:15 AM  – Create a Contract Amendment</a:t>
            </a:r>
            <a:endParaRPr lang="en-US" sz="1800" dirty="0">
              <a:cs typeface="Arial"/>
            </a:endParaRPr>
          </a:p>
          <a:p>
            <a:pPr algn="just">
              <a:lnSpc>
                <a:spcPct val="0"/>
              </a:lnSpc>
              <a:spcBef>
                <a:spcPts val="2400"/>
              </a:spcBef>
              <a:spcAft>
                <a:spcPts val="1200"/>
              </a:spcAft>
              <a:buFont typeface="Wingdings" panose="05000000000000000000" pitchFamily="2" charset="2"/>
              <a:buChar char="q"/>
            </a:pPr>
            <a:r>
              <a:rPr lang="en-US" sz="1800" dirty="0"/>
              <a:t> 11:15</a:t>
            </a:r>
            <a:r>
              <a:rPr lang="en-US" sz="1800" dirty="0">
                <a:cs typeface="Arial"/>
              </a:rPr>
              <a:t> – Q&amp;A</a:t>
            </a:r>
          </a:p>
          <a:p>
            <a:pPr algn="just">
              <a:lnSpc>
                <a:spcPct val="0"/>
              </a:lnSpc>
              <a:spcBef>
                <a:spcPts val="2400"/>
              </a:spcBef>
              <a:spcAft>
                <a:spcPts val="1200"/>
              </a:spcAft>
              <a:buClr>
                <a:srgbClr val="F0AB00"/>
              </a:buClr>
              <a:buFont typeface="Wingdings" panose="05000000000000000000" pitchFamily="2" charset="2"/>
              <a:buChar char="q"/>
            </a:pPr>
            <a:r>
              <a:rPr lang="en-US" sz="1800" dirty="0"/>
              <a:t> 11:30 - End of Classroom Session</a:t>
            </a:r>
            <a:endParaRPr lang="en-US" sz="1800" dirty="0">
              <a:cs typeface="Arial"/>
            </a:endParaRPr>
          </a:p>
        </p:txBody>
      </p:sp>
      <p:sp>
        <p:nvSpPr>
          <p:cNvPr id="5" name="Title 4">
            <a:extLst>
              <a:ext uri="{FF2B5EF4-FFF2-40B4-BE49-F238E27FC236}">
                <a16:creationId xmlns:a16="http://schemas.microsoft.com/office/drawing/2014/main" id="{F332EB40-ED36-61CD-A9CF-42E047C0B295}"/>
              </a:ext>
            </a:extLst>
          </p:cNvPr>
          <p:cNvSpPr>
            <a:spLocks noGrp="1"/>
          </p:cNvSpPr>
          <p:nvPr>
            <p:ph type="title"/>
          </p:nvPr>
        </p:nvSpPr>
        <p:spPr/>
        <p:txBody>
          <a:bodyPr/>
          <a:lstStyle/>
          <a:p>
            <a:r>
              <a:rPr lang="en-US" sz="2350" dirty="0"/>
              <a:t>Class Schedule – 2.5 hours – 9am to 11:30am</a:t>
            </a:r>
          </a:p>
        </p:txBody>
      </p:sp>
    </p:spTree>
    <p:extLst>
      <p:ext uri="{BB962C8B-B14F-4D97-AF65-F5344CB8AC3E}">
        <p14:creationId xmlns:p14="http://schemas.microsoft.com/office/powerpoint/2010/main" val="1609271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A7AD3FFD-6E74-42DA-E592-9771B5FE04F8}"/>
              </a:ext>
            </a:extLst>
          </p:cNvPr>
          <p:cNvSpPr txBox="1"/>
          <p:nvPr/>
        </p:nvSpPr>
        <p:spPr>
          <a:xfrm>
            <a:off x="306556" y="2783003"/>
            <a:ext cx="2515775" cy="830997"/>
          </a:xfrm>
          <a:prstGeom prst="rect">
            <a:avLst/>
          </a:prstGeom>
          <a:noFill/>
        </p:spPr>
        <p:txBody>
          <a:bodyPr wrap="square" lIns="0" tIns="0" rIns="0" bIns="0" rtlCol="0" anchor="t">
            <a:spAutoFit/>
          </a:bodyPr>
          <a:lstStyle/>
          <a:p>
            <a:pPr fontAlgn="base"/>
            <a:r>
              <a:rPr lang="en-US" dirty="0">
                <a:ea typeface="Calibri"/>
                <a:cs typeface="Calibri"/>
              </a:rPr>
              <a:t>In the “</a:t>
            </a:r>
            <a:r>
              <a:rPr lang="en-US" b="1" dirty="0">
                <a:ea typeface="Calibri"/>
                <a:cs typeface="Calibri"/>
              </a:rPr>
              <a:t>Title</a:t>
            </a:r>
            <a:r>
              <a:rPr lang="en-US" dirty="0">
                <a:ea typeface="Calibri"/>
                <a:cs typeface="Calibri"/>
              </a:rPr>
              <a:t>” field, give this for a descriptive Name and Description.</a:t>
            </a:r>
          </a:p>
        </p:txBody>
      </p:sp>
      <p:pic>
        <p:nvPicPr>
          <p:cNvPr id="3" name="Picture 2">
            <a:extLst>
              <a:ext uri="{FF2B5EF4-FFF2-40B4-BE49-F238E27FC236}">
                <a16:creationId xmlns:a16="http://schemas.microsoft.com/office/drawing/2014/main" id="{55B1973B-F0F2-D64A-F6DE-DC814691EB33}"/>
              </a:ext>
            </a:extLst>
          </p:cNvPr>
          <p:cNvPicPr>
            <a:picLocks noChangeAspect="1"/>
          </p:cNvPicPr>
          <p:nvPr/>
        </p:nvPicPr>
        <p:blipFill>
          <a:blip r:embed="rId3"/>
          <a:stretch>
            <a:fillRect/>
          </a:stretch>
        </p:blipFill>
        <p:spPr>
          <a:xfrm>
            <a:off x="3233689" y="1437584"/>
            <a:ext cx="8648580" cy="4348214"/>
          </a:xfrm>
          <a:prstGeom prst="rect">
            <a:avLst/>
          </a:prstGeom>
        </p:spPr>
      </p:pic>
    </p:spTree>
    <p:extLst>
      <p:ext uri="{BB962C8B-B14F-4D97-AF65-F5344CB8AC3E}">
        <p14:creationId xmlns:p14="http://schemas.microsoft.com/office/powerpoint/2010/main" val="189119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A7AD3FFD-6E74-42DA-E592-9771B5FE04F8}"/>
              </a:ext>
            </a:extLst>
          </p:cNvPr>
          <p:cNvSpPr txBox="1"/>
          <p:nvPr/>
        </p:nvSpPr>
        <p:spPr>
          <a:xfrm>
            <a:off x="227425" y="1914133"/>
            <a:ext cx="2515775" cy="3600986"/>
          </a:xfrm>
          <a:prstGeom prst="rect">
            <a:avLst/>
          </a:prstGeom>
          <a:noFill/>
        </p:spPr>
        <p:txBody>
          <a:bodyPr wrap="square" lIns="0" tIns="0" rIns="0" bIns="0" rtlCol="0" anchor="t">
            <a:spAutoFit/>
          </a:bodyPr>
          <a:lstStyle/>
          <a:p>
            <a:pPr fontAlgn="base"/>
            <a:r>
              <a:rPr lang="en-US" dirty="0">
                <a:ea typeface="Calibri"/>
                <a:cs typeface="Calibri"/>
              </a:rPr>
              <a:t>The Supplier will default from the Contract Workspace.  Click the “Yes” Radio button to the right of the certification(s) that applies to this supplier.  In this example, we will choose yes to </a:t>
            </a:r>
            <a:r>
              <a:rPr lang="en-US" b="1" dirty="0">
                <a:ea typeface="Calibri"/>
                <a:cs typeface="Calibri"/>
              </a:rPr>
              <a:t>SBE Certified. </a:t>
            </a:r>
          </a:p>
          <a:p>
            <a:pPr fontAlgn="base"/>
            <a:r>
              <a:rPr lang="en-US" dirty="0">
                <a:ea typeface="Calibri"/>
                <a:cs typeface="Calibri"/>
              </a:rPr>
              <a:t>It is possible that a supplier will have multiple certifications</a:t>
            </a:r>
            <a:r>
              <a:rPr lang="en-US" b="1" dirty="0">
                <a:ea typeface="Calibri"/>
                <a:cs typeface="Calibri"/>
              </a:rPr>
              <a:t>.</a:t>
            </a:r>
          </a:p>
        </p:txBody>
      </p:sp>
      <p:pic>
        <p:nvPicPr>
          <p:cNvPr id="5" name="Picture 4">
            <a:extLst>
              <a:ext uri="{FF2B5EF4-FFF2-40B4-BE49-F238E27FC236}">
                <a16:creationId xmlns:a16="http://schemas.microsoft.com/office/drawing/2014/main" id="{414EFF20-566F-0B68-4212-087A43178A8D}"/>
              </a:ext>
            </a:extLst>
          </p:cNvPr>
          <p:cNvPicPr>
            <a:picLocks noChangeAspect="1"/>
          </p:cNvPicPr>
          <p:nvPr/>
        </p:nvPicPr>
        <p:blipFill>
          <a:blip r:embed="rId3"/>
          <a:stretch>
            <a:fillRect/>
          </a:stretch>
        </p:blipFill>
        <p:spPr>
          <a:xfrm>
            <a:off x="2996666" y="2156149"/>
            <a:ext cx="9192159" cy="3116954"/>
          </a:xfrm>
          <a:prstGeom prst="rect">
            <a:avLst/>
          </a:prstGeom>
        </p:spPr>
      </p:pic>
      <p:sp>
        <p:nvSpPr>
          <p:cNvPr id="6" name="Rectangle 5">
            <a:extLst>
              <a:ext uri="{FF2B5EF4-FFF2-40B4-BE49-F238E27FC236}">
                <a16:creationId xmlns:a16="http://schemas.microsoft.com/office/drawing/2014/main" id="{1597D68B-C568-787D-466A-E574055082E1}"/>
              </a:ext>
            </a:extLst>
          </p:cNvPr>
          <p:cNvSpPr/>
          <p:nvPr/>
        </p:nvSpPr>
        <p:spPr bwMode="gray">
          <a:xfrm>
            <a:off x="3547613" y="2883575"/>
            <a:ext cx="2202555" cy="37837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id="{D6F56790-0477-1F3D-858F-9EC5093B03B0}"/>
              </a:ext>
            </a:extLst>
          </p:cNvPr>
          <p:cNvSpPr txBox="1"/>
          <p:nvPr/>
        </p:nvSpPr>
        <p:spPr>
          <a:xfrm>
            <a:off x="8890779" y="1360135"/>
            <a:ext cx="2515775" cy="1107996"/>
          </a:xfrm>
          <a:prstGeom prst="rect">
            <a:avLst/>
          </a:prstGeom>
          <a:noFill/>
        </p:spPr>
        <p:txBody>
          <a:bodyPr wrap="square" lIns="0" tIns="0" rIns="0" bIns="0" rtlCol="0" anchor="t">
            <a:spAutoFit/>
          </a:bodyPr>
          <a:lstStyle/>
          <a:p>
            <a:pPr fontAlgn="base"/>
            <a:r>
              <a:rPr lang="en-US" dirty="0">
                <a:ea typeface="Calibri"/>
                <a:cs typeface="Calibri"/>
              </a:rPr>
              <a:t>The Contracted Amount will default from the Contract Amount field in the Contract Workspace.</a:t>
            </a:r>
            <a:endParaRPr lang="en-US" b="1" dirty="0">
              <a:ea typeface="Calibri"/>
              <a:cs typeface="Calibri"/>
            </a:endParaRPr>
          </a:p>
        </p:txBody>
      </p:sp>
    </p:spTree>
    <p:extLst>
      <p:ext uri="{BB962C8B-B14F-4D97-AF65-F5344CB8AC3E}">
        <p14:creationId xmlns:p14="http://schemas.microsoft.com/office/powerpoint/2010/main" val="2007829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DBB5A-5F3B-DAAC-2CFF-E8D9F40EBC31}"/>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CF420668-F9AD-501C-265A-E7A8EE607BDE}"/>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61C6DD4B-9349-1C2D-1858-E4A4A991E042}"/>
              </a:ext>
            </a:extLst>
          </p:cNvPr>
          <p:cNvSpPr txBox="1"/>
          <p:nvPr/>
        </p:nvSpPr>
        <p:spPr>
          <a:xfrm>
            <a:off x="667257" y="1521110"/>
            <a:ext cx="10637940" cy="1107996"/>
          </a:xfrm>
          <a:prstGeom prst="rect">
            <a:avLst/>
          </a:prstGeom>
          <a:noFill/>
        </p:spPr>
        <p:txBody>
          <a:bodyPr wrap="square" lIns="0" tIns="0" rIns="0" bIns="0" rtlCol="0" anchor="t">
            <a:spAutoFit/>
          </a:bodyPr>
          <a:lstStyle/>
          <a:p>
            <a:pPr fontAlgn="base"/>
            <a:r>
              <a:rPr lang="en-US" dirty="0">
                <a:ea typeface="Calibri"/>
                <a:cs typeface="Calibri"/>
              </a:rPr>
              <a:t>If the supplier on the contract is not SBE Certified, but a Sub Supplier is SBE Certified, the Contract Workspace owner has the option to enter those Sub Suppliers here.</a:t>
            </a:r>
          </a:p>
          <a:p>
            <a:pPr fontAlgn="base"/>
            <a:r>
              <a:rPr lang="en-US" dirty="0">
                <a:ea typeface="Calibri"/>
                <a:cs typeface="Calibri"/>
              </a:rPr>
              <a:t>Click “</a:t>
            </a:r>
            <a:r>
              <a:rPr lang="en-US" b="1" dirty="0">
                <a:ea typeface="Calibri"/>
                <a:cs typeface="Calibri"/>
              </a:rPr>
              <a:t>Add</a:t>
            </a:r>
            <a:r>
              <a:rPr lang="en-US" dirty="0">
                <a:ea typeface="Calibri"/>
                <a:cs typeface="Calibri"/>
              </a:rPr>
              <a:t>”, and then search for the supplier’s name.  The Sub Supplier must be available in the LAUSD supplier search, or the supplier will need to be added.</a:t>
            </a:r>
            <a:endParaRPr lang="en-US" b="1" dirty="0">
              <a:ea typeface="Calibri"/>
              <a:cs typeface="Calibri"/>
            </a:endParaRPr>
          </a:p>
        </p:txBody>
      </p:sp>
      <p:grpSp>
        <p:nvGrpSpPr>
          <p:cNvPr id="11" name="Group 10">
            <a:extLst>
              <a:ext uri="{FF2B5EF4-FFF2-40B4-BE49-F238E27FC236}">
                <a16:creationId xmlns:a16="http://schemas.microsoft.com/office/drawing/2014/main" id="{AD1E11BD-A771-0AE2-FA3B-9D3E70635A83}"/>
              </a:ext>
            </a:extLst>
          </p:cNvPr>
          <p:cNvGrpSpPr/>
          <p:nvPr/>
        </p:nvGrpSpPr>
        <p:grpSpPr>
          <a:xfrm>
            <a:off x="623294" y="2767849"/>
            <a:ext cx="9384079" cy="1707436"/>
            <a:chOff x="623294" y="2117218"/>
            <a:chExt cx="9384079" cy="1659174"/>
          </a:xfrm>
        </p:grpSpPr>
        <p:pic>
          <p:nvPicPr>
            <p:cNvPr id="3" name="Picture 2">
              <a:extLst>
                <a:ext uri="{FF2B5EF4-FFF2-40B4-BE49-F238E27FC236}">
                  <a16:creationId xmlns:a16="http://schemas.microsoft.com/office/drawing/2014/main" id="{5BAA69B0-4260-04CF-7880-1312CB3E1D1C}"/>
                </a:ext>
              </a:extLst>
            </p:cNvPr>
            <p:cNvPicPr>
              <a:picLocks noChangeAspect="1"/>
            </p:cNvPicPr>
            <p:nvPr/>
          </p:nvPicPr>
          <p:blipFill>
            <a:blip r:embed="rId3"/>
            <a:stretch>
              <a:fillRect/>
            </a:stretch>
          </p:blipFill>
          <p:spPr>
            <a:xfrm>
              <a:off x="623294" y="2117218"/>
              <a:ext cx="9384079" cy="1659174"/>
            </a:xfrm>
            <a:prstGeom prst="rect">
              <a:avLst/>
            </a:prstGeom>
          </p:spPr>
        </p:pic>
        <p:sp>
          <p:nvSpPr>
            <p:cNvPr id="6" name="Rectangle 5">
              <a:extLst>
                <a:ext uri="{FF2B5EF4-FFF2-40B4-BE49-F238E27FC236}">
                  <a16:creationId xmlns:a16="http://schemas.microsoft.com/office/drawing/2014/main" id="{FAE5F9F7-6B6E-ACF9-F5E8-6D488A66121A}"/>
                </a:ext>
              </a:extLst>
            </p:cNvPr>
            <p:cNvSpPr/>
            <p:nvPr/>
          </p:nvSpPr>
          <p:spPr bwMode="gray">
            <a:xfrm>
              <a:off x="2945425" y="3274982"/>
              <a:ext cx="1107830" cy="37837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9" name="Picture 8">
            <a:extLst>
              <a:ext uri="{FF2B5EF4-FFF2-40B4-BE49-F238E27FC236}">
                <a16:creationId xmlns:a16="http://schemas.microsoft.com/office/drawing/2014/main" id="{0843D169-D183-8EBD-C2A2-F0F84F8C3EA9}"/>
              </a:ext>
            </a:extLst>
          </p:cNvPr>
          <p:cNvPicPr>
            <a:picLocks noChangeAspect="1"/>
          </p:cNvPicPr>
          <p:nvPr/>
        </p:nvPicPr>
        <p:blipFill>
          <a:blip r:embed="rId4"/>
          <a:stretch>
            <a:fillRect/>
          </a:stretch>
        </p:blipFill>
        <p:spPr>
          <a:xfrm>
            <a:off x="883626" y="4782892"/>
            <a:ext cx="10421571" cy="1440229"/>
          </a:xfrm>
          <a:prstGeom prst="rect">
            <a:avLst/>
          </a:prstGeom>
        </p:spPr>
      </p:pic>
      <p:sp>
        <p:nvSpPr>
          <p:cNvPr id="12" name="Arrow: Down 11">
            <a:extLst>
              <a:ext uri="{FF2B5EF4-FFF2-40B4-BE49-F238E27FC236}">
                <a16:creationId xmlns:a16="http://schemas.microsoft.com/office/drawing/2014/main" id="{B33AF4E9-1ECF-7C66-310C-B6019AC23948}"/>
              </a:ext>
            </a:extLst>
          </p:cNvPr>
          <p:cNvSpPr/>
          <p:nvPr/>
        </p:nvSpPr>
        <p:spPr bwMode="gray">
          <a:xfrm>
            <a:off x="3367455" y="4327497"/>
            <a:ext cx="175846" cy="1150111"/>
          </a:xfrm>
          <a:prstGeom prst="down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626508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FA12D-D524-F2C4-BCE6-B53646CADEDA}"/>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B1B022E8-0994-132B-C383-78CC8FD86A6F}"/>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6249C096-D973-0572-6CCA-E240AB7804BD}"/>
              </a:ext>
            </a:extLst>
          </p:cNvPr>
          <p:cNvSpPr txBox="1"/>
          <p:nvPr/>
        </p:nvSpPr>
        <p:spPr>
          <a:xfrm>
            <a:off x="667257" y="1230974"/>
            <a:ext cx="8705559" cy="276999"/>
          </a:xfrm>
          <a:prstGeom prst="rect">
            <a:avLst/>
          </a:prstGeom>
          <a:noFill/>
        </p:spPr>
        <p:txBody>
          <a:bodyPr wrap="square" lIns="0" tIns="0" rIns="0" bIns="0" rtlCol="0" anchor="t">
            <a:spAutoFit/>
          </a:bodyPr>
          <a:lstStyle/>
          <a:p>
            <a:pPr fontAlgn="base"/>
            <a:r>
              <a:rPr lang="en-US" dirty="0">
                <a:ea typeface="Calibri"/>
                <a:cs typeface="Calibri"/>
              </a:rPr>
              <a:t>In the Sub Supplier field, enter the supplier's name.  Click Search more.</a:t>
            </a:r>
            <a:endParaRPr lang="en-US" b="1" dirty="0">
              <a:ea typeface="Calibri"/>
              <a:cs typeface="Calibri"/>
            </a:endParaRPr>
          </a:p>
        </p:txBody>
      </p:sp>
      <p:grpSp>
        <p:nvGrpSpPr>
          <p:cNvPr id="13" name="Group 12">
            <a:extLst>
              <a:ext uri="{FF2B5EF4-FFF2-40B4-BE49-F238E27FC236}">
                <a16:creationId xmlns:a16="http://schemas.microsoft.com/office/drawing/2014/main" id="{7CFCA322-43C9-FEB9-4912-6CC94C3B1A6E}"/>
              </a:ext>
            </a:extLst>
          </p:cNvPr>
          <p:cNvGrpSpPr/>
          <p:nvPr/>
        </p:nvGrpSpPr>
        <p:grpSpPr>
          <a:xfrm>
            <a:off x="883626" y="1749571"/>
            <a:ext cx="10421571" cy="1440229"/>
            <a:chOff x="883626" y="1749571"/>
            <a:chExt cx="10421571" cy="1440229"/>
          </a:xfrm>
        </p:grpSpPr>
        <p:pic>
          <p:nvPicPr>
            <p:cNvPr id="9" name="Picture 8">
              <a:extLst>
                <a:ext uri="{FF2B5EF4-FFF2-40B4-BE49-F238E27FC236}">
                  <a16:creationId xmlns:a16="http://schemas.microsoft.com/office/drawing/2014/main" id="{72A666A0-4003-E3A5-F28C-C66C82E27B9A}"/>
                </a:ext>
              </a:extLst>
            </p:cNvPr>
            <p:cNvPicPr>
              <a:picLocks noChangeAspect="1"/>
            </p:cNvPicPr>
            <p:nvPr/>
          </p:nvPicPr>
          <p:blipFill>
            <a:blip r:embed="rId3"/>
            <a:stretch>
              <a:fillRect/>
            </a:stretch>
          </p:blipFill>
          <p:spPr>
            <a:xfrm>
              <a:off x="883626" y="1749571"/>
              <a:ext cx="10421571" cy="1440229"/>
            </a:xfrm>
            <a:prstGeom prst="rect">
              <a:avLst/>
            </a:prstGeom>
          </p:spPr>
        </p:pic>
        <p:pic>
          <p:nvPicPr>
            <p:cNvPr id="5" name="Picture 4">
              <a:extLst>
                <a:ext uri="{FF2B5EF4-FFF2-40B4-BE49-F238E27FC236}">
                  <a16:creationId xmlns:a16="http://schemas.microsoft.com/office/drawing/2014/main" id="{C11D172F-7775-AA86-2D21-DA35E5EA9172}"/>
                </a:ext>
              </a:extLst>
            </p:cNvPr>
            <p:cNvPicPr>
              <a:picLocks noChangeAspect="1"/>
            </p:cNvPicPr>
            <p:nvPr/>
          </p:nvPicPr>
          <p:blipFill>
            <a:blip r:embed="rId4"/>
            <a:stretch>
              <a:fillRect/>
            </a:stretch>
          </p:blipFill>
          <p:spPr>
            <a:xfrm>
              <a:off x="1943356" y="2692673"/>
              <a:ext cx="2291071" cy="241772"/>
            </a:xfrm>
            <a:prstGeom prst="rect">
              <a:avLst/>
            </a:prstGeom>
          </p:spPr>
        </p:pic>
      </p:grpSp>
      <p:pic>
        <p:nvPicPr>
          <p:cNvPr id="8" name="Picture 7">
            <a:extLst>
              <a:ext uri="{FF2B5EF4-FFF2-40B4-BE49-F238E27FC236}">
                <a16:creationId xmlns:a16="http://schemas.microsoft.com/office/drawing/2014/main" id="{D1EE6DCD-461C-B34B-C391-6901617156EB}"/>
              </a:ext>
            </a:extLst>
          </p:cNvPr>
          <p:cNvPicPr>
            <a:picLocks noChangeAspect="1"/>
          </p:cNvPicPr>
          <p:nvPr/>
        </p:nvPicPr>
        <p:blipFill>
          <a:blip r:embed="rId5"/>
          <a:stretch>
            <a:fillRect/>
          </a:stretch>
        </p:blipFill>
        <p:spPr>
          <a:xfrm>
            <a:off x="3235569" y="3479936"/>
            <a:ext cx="7098079" cy="3272544"/>
          </a:xfrm>
          <a:prstGeom prst="rect">
            <a:avLst/>
          </a:prstGeom>
        </p:spPr>
      </p:pic>
      <p:sp>
        <p:nvSpPr>
          <p:cNvPr id="14" name="Arrow: Down 13">
            <a:extLst>
              <a:ext uri="{FF2B5EF4-FFF2-40B4-BE49-F238E27FC236}">
                <a16:creationId xmlns:a16="http://schemas.microsoft.com/office/drawing/2014/main" id="{1F66A346-28DF-03E4-BA8B-3A0FBF96953B}"/>
              </a:ext>
            </a:extLst>
          </p:cNvPr>
          <p:cNvSpPr/>
          <p:nvPr/>
        </p:nvSpPr>
        <p:spPr bwMode="gray">
          <a:xfrm rot="18409377" flipH="1">
            <a:off x="4057945" y="2199058"/>
            <a:ext cx="224279" cy="3083421"/>
          </a:xfrm>
          <a:prstGeom prst="down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18075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E9C7-1A9D-A834-41AD-B7FEF9CE9695}"/>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D371A494-BA9C-9268-3D1E-F23B6D4D85DD}"/>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5FB6F18E-5A3E-00A7-5619-9516C1EEA172}"/>
              </a:ext>
            </a:extLst>
          </p:cNvPr>
          <p:cNvSpPr txBox="1"/>
          <p:nvPr/>
        </p:nvSpPr>
        <p:spPr>
          <a:xfrm>
            <a:off x="623294" y="1297831"/>
            <a:ext cx="8705559" cy="276999"/>
          </a:xfrm>
          <a:prstGeom prst="rect">
            <a:avLst/>
          </a:prstGeom>
          <a:noFill/>
        </p:spPr>
        <p:txBody>
          <a:bodyPr wrap="square" lIns="0" tIns="0" rIns="0" bIns="0" rtlCol="0" anchor="t">
            <a:spAutoFit/>
          </a:bodyPr>
          <a:lstStyle/>
          <a:p>
            <a:pPr fontAlgn="base"/>
            <a:r>
              <a:rPr lang="en-US" dirty="0">
                <a:ea typeface="Calibri"/>
                <a:cs typeface="Calibri"/>
              </a:rPr>
              <a:t>Search for the Sub supplier name. Click “Select” to the right of the supplier’s name.  </a:t>
            </a:r>
          </a:p>
        </p:txBody>
      </p:sp>
      <p:pic>
        <p:nvPicPr>
          <p:cNvPr id="3" name="Picture 2">
            <a:extLst>
              <a:ext uri="{FF2B5EF4-FFF2-40B4-BE49-F238E27FC236}">
                <a16:creationId xmlns:a16="http://schemas.microsoft.com/office/drawing/2014/main" id="{34DC1470-4C07-B81B-3966-A171C494A875}"/>
              </a:ext>
            </a:extLst>
          </p:cNvPr>
          <p:cNvPicPr>
            <a:picLocks noChangeAspect="1"/>
          </p:cNvPicPr>
          <p:nvPr/>
        </p:nvPicPr>
        <p:blipFill>
          <a:blip r:embed="rId3"/>
          <a:stretch>
            <a:fillRect/>
          </a:stretch>
        </p:blipFill>
        <p:spPr>
          <a:xfrm>
            <a:off x="685647" y="2136619"/>
            <a:ext cx="4000654" cy="2681967"/>
          </a:xfrm>
          <a:prstGeom prst="rect">
            <a:avLst/>
          </a:prstGeom>
        </p:spPr>
      </p:pic>
      <p:pic>
        <p:nvPicPr>
          <p:cNvPr id="7" name="Picture 6">
            <a:extLst>
              <a:ext uri="{FF2B5EF4-FFF2-40B4-BE49-F238E27FC236}">
                <a16:creationId xmlns:a16="http://schemas.microsoft.com/office/drawing/2014/main" id="{E72ACBF7-1931-1545-C702-47BF2F630684}"/>
              </a:ext>
            </a:extLst>
          </p:cNvPr>
          <p:cNvPicPr>
            <a:picLocks noChangeAspect="1"/>
          </p:cNvPicPr>
          <p:nvPr/>
        </p:nvPicPr>
        <p:blipFill>
          <a:blip r:embed="rId4"/>
          <a:stretch>
            <a:fillRect/>
          </a:stretch>
        </p:blipFill>
        <p:spPr>
          <a:xfrm>
            <a:off x="193428" y="5020001"/>
            <a:ext cx="11772900" cy="1678870"/>
          </a:xfrm>
          <a:prstGeom prst="rect">
            <a:avLst/>
          </a:prstGeom>
        </p:spPr>
      </p:pic>
      <p:sp>
        <p:nvSpPr>
          <p:cNvPr id="11" name="TextBox 10">
            <a:extLst>
              <a:ext uri="{FF2B5EF4-FFF2-40B4-BE49-F238E27FC236}">
                <a16:creationId xmlns:a16="http://schemas.microsoft.com/office/drawing/2014/main" id="{A8565C3E-DBA3-05C0-AFD0-A9B8845D20EB}"/>
              </a:ext>
            </a:extLst>
          </p:cNvPr>
          <p:cNvSpPr txBox="1"/>
          <p:nvPr/>
        </p:nvSpPr>
        <p:spPr>
          <a:xfrm>
            <a:off x="4352946" y="4985634"/>
            <a:ext cx="4245930" cy="276999"/>
          </a:xfrm>
          <a:prstGeom prst="rect">
            <a:avLst/>
          </a:prstGeom>
          <a:noFill/>
        </p:spPr>
        <p:txBody>
          <a:bodyPr wrap="square" lIns="0" tIns="0" rIns="0" bIns="0" rtlCol="0" anchor="t">
            <a:spAutoFit/>
          </a:bodyPr>
          <a:lstStyle/>
          <a:p>
            <a:pPr fontAlgn="base"/>
            <a:r>
              <a:rPr lang="en-US" dirty="0">
                <a:ea typeface="Calibri"/>
                <a:cs typeface="Calibri"/>
              </a:rPr>
              <a:t>Choose the certification for this supplier</a:t>
            </a:r>
          </a:p>
        </p:txBody>
      </p:sp>
    </p:spTree>
    <p:extLst>
      <p:ext uri="{BB962C8B-B14F-4D97-AF65-F5344CB8AC3E}">
        <p14:creationId xmlns:p14="http://schemas.microsoft.com/office/powerpoint/2010/main" val="3325417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65234-94E4-D338-5FB7-A631139F7E97}"/>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E9938ABA-137F-F639-A45F-A4C58A096077}"/>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sp>
        <p:nvSpPr>
          <p:cNvPr id="10" name="TextBox 9">
            <a:extLst>
              <a:ext uri="{FF2B5EF4-FFF2-40B4-BE49-F238E27FC236}">
                <a16:creationId xmlns:a16="http://schemas.microsoft.com/office/drawing/2014/main" id="{B4A96814-7638-043A-4B7C-B669C0FA5A15}"/>
              </a:ext>
            </a:extLst>
          </p:cNvPr>
          <p:cNvSpPr txBox="1"/>
          <p:nvPr/>
        </p:nvSpPr>
        <p:spPr>
          <a:xfrm>
            <a:off x="623293" y="1148446"/>
            <a:ext cx="11271281" cy="1107996"/>
          </a:xfrm>
          <a:prstGeom prst="rect">
            <a:avLst/>
          </a:prstGeom>
          <a:noFill/>
        </p:spPr>
        <p:txBody>
          <a:bodyPr wrap="square" lIns="0" tIns="0" rIns="0" bIns="0" rtlCol="0" anchor="t">
            <a:spAutoFit/>
          </a:bodyPr>
          <a:lstStyle/>
          <a:p>
            <a:pPr fontAlgn="base"/>
            <a:r>
              <a:rPr lang="en-US" dirty="0">
                <a:ea typeface="Calibri"/>
                <a:cs typeface="Calibri"/>
              </a:rPr>
              <a:t>Enter the Percentage that will be applied as SBE Utilization.  </a:t>
            </a:r>
          </a:p>
          <a:p>
            <a:pPr fontAlgn="base"/>
            <a:endParaRPr lang="en-US" dirty="0">
              <a:ea typeface="Calibri"/>
              <a:cs typeface="Calibri"/>
            </a:endParaRPr>
          </a:p>
          <a:p>
            <a:pPr fontAlgn="base"/>
            <a:r>
              <a:rPr lang="en-US" dirty="0">
                <a:ea typeface="Calibri"/>
                <a:cs typeface="Calibri"/>
              </a:rPr>
              <a:t>Please note – If the Primary supplier is SBE Certified, 100% of the contract will be applied to the primary supplier.  Adding Sub Suppliers and a percentage will be for reference only.</a:t>
            </a:r>
          </a:p>
        </p:txBody>
      </p:sp>
      <p:pic>
        <p:nvPicPr>
          <p:cNvPr id="8" name="Picture 7">
            <a:extLst>
              <a:ext uri="{FF2B5EF4-FFF2-40B4-BE49-F238E27FC236}">
                <a16:creationId xmlns:a16="http://schemas.microsoft.com/office/drawing/2014/main" id="{B721B7FA-E431-D4FE-8F81-3993C6043BE7}"/>
              </a:ext>
            </a:extLst>
          </p:cNvPr>
          <p:cNvPicPr>
            <a:picLocks noChangeAspect="1"/>
          </p:cNvPicPr>
          <p:nvPr/>
        </p:nvPicPr>
        <p:blipFill>
          <a:blip r:embed="rId3"/>
          <a:stretch>
            <a:fillRect/>
          </a:stretch>
        </p:blipFill>
        <p:spPr>
          <a:xfrm>
            <a:off x="294249" y="2256442"/>
            <a:ext cx="11600325" cy="3030993"/>
          </a:xfrm>
          <a:prstGeom prst="rect">
            <a:avLst/>
          </a:prstGeom>
        </p:spPr>
      </p:pic>
      <p:sp>
        <p:nvSpPr>
          <p:cNvPr id="9" name="Rectangle 8">
            <a:extLst>
              <a:ext uri="{FF2B5EF4-FFF2-40B4-BE49-F238E27FC236}">
                <a16:creationId xmlns:a16="http://schemas.microsoft.com/office/drawing/2014/main" id="{41DFD15D-AC2B-A258-5FE7-CB0975B34B9F}"/>
              </a:ext>
            </a:extLst>
          </p:cNvPr>
          <p:cNvSpPr/>
          <p:nvPr/>
        </p:nvSpPr>
        <p:spPr bwMode="gray">
          <a:xfrm>
            <a:off x="4809390" y="2716823"/>
            <a:ext cx="2329963" cy="63304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CEB5C730-6413-1B3E-39F8-D1069F1ACA6B}"/>
              </a:ext>
            </a:extLst>
          </p:cNvPr>
          <p:cNvSpPr txBox="1"/>
          <p:nvPr/>
        </p:nvSpPr>
        <p:spPr>
          <a:xfrm>
            <a:off x="623294" y="5445863"/>
            <a:ext cx="8705559" cy="276999"/>
          </a:xfrm>
          <a:prstGeom prst="rect">
            <a:avLst/>
          </a:prstGeom>
          <a:noFill/>
        </p:spPr>
        <p:txBody>
          <a:bodyPr wrap="square" lIns="0" tIns="0" rIns="0" bIns="0" rtlCol="0" anchor="t">
            <a:spAutoFit/>
          </a:bodyPr>
          <a:lstStyle/>
          <a:p>
            <a:pPr fontAlgn="base"/>
            <a:r>
              <a:rPr lang="en-US" dirty="0">
                <a:ea typeface="Calibri"/>
                <a:cs typeface="Calibri"/>
              </a:rPr>
              <a:t>If there are additional Sub suppliers, click Add and follow the same process.</a:t>
            </a:r>
          </a:p>
        </p:txBody>
      </p:sp>
      <p:sp>
        <p:nvSpPr>
          <p:cNvPr id="13" name="Rectangle 12">
            <a:extLst>
              <a:ext uri="{FF2B5EF4-FFF2-40B4-BE49-F238E27FC236}">
                <a16:creationId xmlns:a16="http://schemas.microsoft.com/office/drawing/2014/main" id="{F88E3946-6532-6FBC-B713-9563FD78480D}"/>
              </a:ext>
            </a:extLst>
          </p:cNvPr>
          <p:cNvSpPr/>
          <p:nvPr/>
        </p:nvSpPr>
        <p:spPr bwMode="gray">
          <a:xfrm>
            <a:off x="2236176" y="3349868"/>
            <a:ext cx="920264" cy="31652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1158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ABBFC-4B46-E066-2AA3-AE725833311B}"/>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2E2AFC4D-8EC9-215C-710A-099F072F2D70}"/>
              </a:ext>
            </a:extLst>
          </p:cNvPr>
          <p:cNvSpPr>
            <a:spLocks noGrp="1"/>
          </p:cNvSpPr>
          <p:nvPr>
            <p:ph type="title"/>
          </p:nvPr>
        </p:nvSpPr>
        <p:spPr>
          <a:xfrm>
            <a:off x="623294" y="459044"/>
            <a:ext cx="10873068" cy="553998"/>
          </a:xfrm>
        </p:spPr>
        <p:txBody>
          <a:bodyPr/>
          <a:lstStyle/>
          <a:p>
            <a:r>
              <a:rPr lang="en-US" sz="3600" dirty="0">
                <a:solidFill>
                  <a:schemeClr val="accent5"/>
                </a:solidFill>
              </a:rPr>
              <a:t>SBE Participation and Tracking</a:t>
            </a:r>
          </a:p>
        </p:txBody>
      </p:sp>
      <p:pic>
        <p:nvPicPr>
          <p:cNvPr id="8" name="Picture 7">
            <a:extLst>
              <a:ext uri="{FF2B5EF4-FFF2-40B4-BE49-F238E27FC236}">
                <a16:creationId xmlns:a16="http://schemas.microsoft.com/office/drawing/2014/main" id="{28B73063-2022-3DBF-5192-2EB065948E4F}"/>
              </a:ext>
            </a:extLst>
          </p:cNvPr>
          <p:cNvPicPr>
            <a:picLocks noChangeAspect="1"/>
          </p:cNvPicPr>
          <p:nvPr/>
        </p:nvPicPr>
        <p:blipFill>
          <a:blip r:embed="rId3"/>
          <a:stretch>
            <a:fillRect/>
          </a:stretch>
        </p:blipFill>
        <p:spPr>
          <a:xfrm>
            <a:off x="294249" y="1923938"/>
            <a:ext cx="11600325" cy="3030993"/>
          </a:xfrm>
          <a:prstGeom prst="rect">
            <a:avLst/>
          </a:prstGeom>
        </p:spPr>
      </p:pic>
      <p:sp>
        <p:nvSpPr>
          <p:cNvPr id="12" name="TextBox 11">
            <a:extLst>
              <a:ext uri="{FF2B5EF4-FFF2-40B4-BE49-F238E27FC236}">
                <a16:creationId xmlns:a16="http://schemas.microsoft.com/office/drawing/2014/main" id="{E96447D6-FAEA-D874-C889-91ACFFDD599C}"/>
              </a:ext>
            </a:extLst>
          </p:cNvPr>
          <p:cNvSpPr txBox="1"/>
          <p:nvPr/>
        </p:nvSpPr>
        <p:spPr>
          <a:xfrm>
            <a:off x="623294" y="5113359"/>
            <a:ext cx="8705559" cy="276999"/>
          </a:xfrm>
          <a:prstGeom prst="rect">
            <a:avLst/>
          </a:prstGeom>
          <a:noFill/>
        </p:spPr>
        <p:txBody>
          <a:bodyPr wrap="square" lIns="0" tIns="0" rIns="0" bIns="0" rtlCol="0" anchor="t">
            <a:spAutoFit/>
          </a:bodyPr>
          <a:lstStyle/>
          <a:p>
            <a:pPr fontAlgn="base"/>
            <a:r>
              <a:rPr lang="en-US" dirty="0">
                <a:ea typeface="Calibri"/>
                <a:cs typeface="Calibri"/>
              </a:rPr>
              <a:t>When finished, click </a:t>
            </a:r>
            <a:r>
              <a:rPr lang="en-US" b="1" dirty="0">
                <a:ea typeface="Calibri"/>
                <a:cs typeface="Calibri"/>
              </a:rPr>
              <a:t>Save</a:t>
            </a:r>
            <a:r>
              <a:rPr lang="en-US" dirty="0">
                <a:ea typeface="Calibri"/>
                <a:cs typeface="Calibri"/>
              </a:rPr>
              <a:t>.</a:t>
            </a:r>
          </a:p>
        </p:txBody>
      </p:sp>
      <p:sp>
        <p:nvSpPr>
          <p:cNvPr id="13" name="Rectangle 12">
            <a:extLst>
              <a:ext uri="{FF2B5EF4-FFF2-40B4-BE49-F238E27FC236}">
                <a16:creationId xmlns:a16="http://schemas.microsoft.com/office/drawing/2014/main" id="{82E9A68E-DBD1-A72C-B46B-F2C92BF160D2}"/>
              </a:ext>
            </a:extLst>
          </p:cNvPr>
          <p:cNvSpPr/>
          <p:nvPr/>
        </p:nvSpPr>
        <p:spPr bwMode="gray">
          <a:xfrm>
            <a:off x="8927110" y="4512055"/>
            <a:ext cx="920264" cy="40770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51509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3E604-91F0-61D2-0657-0DAF2F99680F}"/>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7DBDFBE2-70FA-7586-5EEB-62513A11956C}"/>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286C8607-98C5-8B52-FEB9-82FA706E87C8}"/>
              </a:ext>
            </a:extLst>
          </p:cNvPr>
          <p:cNvSpPr txBox="1"/>
          <p:nvPr/>
        </p:nvSpPr>
        <p:spPr>
          <a:xfrm>
            <a:off x="367321" y="1488221"/>
            <a:ext cx="11075630" cy="2062103"/>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cs typeface="Calibri"/>
              </a:rPr>
              <a:t>The SBE Utilization D-Form can be found on the Contract Workspace </a:t>
            </a:r>
            <a:r>
              <a:rPr lang="en-US" b="1" dirty="0">
                <a:cs typeface="Calibri"/>
              </a:rPr>
              <a:t>Documents</a:t>
            </a:r>
            <a:r>
              <a:rPr lang="en-US" dirty="0">
                <a:cs typeface="Calibri"/>
              </a:rPr>
              <a:t> Tab, and then click </a:t>
            </a:r>
            <a:r>
              <a:rPr lang="en-US" b="1" dirty="0">
                <a:cs typeface="Calibri"/>
              </a:rPr>
              <a:t>Actions</a:t>
            </a:r>
            <a:r>
              <a:rPr lang="en-US" dirty="0">
                <a:cs typeface="Calibri"/>
              </a:rPr>
              <a:t>, then </a:t>
            </a:r>
            <a:r>
              <a:rPr lang="en-US" b="1" dirty="0">
                <a:cs typeface="Calibri"/>
              </a:rPr>
              <a:t>Form</a:t>
            </a:r>
            <a:r>
              <a:rPr lang="en-US" dirty="0">
                <a:cs typeface="Calibri"/>
              </a:rPr>
              <a:t>.  Click </a:t>
            </a:r>
            <a:r>
              <a:rPr lang="en-US" b="1" dirty="0">
                <a:cs typeface="Calibri"/>
              </a:rPr>
              <a:t>SBE Utilization Form</a:t>
            </a:r>
          </a:p>
          <a:p>
            <a:pPr marL="457200" indent="-457200">
              <a:spcBef>
                <a:spcPts val="1200"/>
              </a:spcBef>
              <a:buFont typeface="Arial"/>
              <a:buChar char="•"/>
            </a:pPr>
            <a:r>
              <a:rPr lang="en-US" dirty="0">
                <a:cs typeface="Calibri"/>
              </a:rPr>
              <a:t>A Vendor can have multiple certification types</a:t>
            </a:r>
          </a:p>
          <a:p>
            <a:pPr marL="457200" indent="-457200">
              <a:spcBef>
                <a:spcPts val="1200"/>
              </a:spcBef>
              <a:buFont typeface="Arial"/>
              <a:buChar char="•"/>
            </a:pPr>
            <a:r>
              <a:rPr lang="en-US" dirty="0">
                <a:cs typeface="Calibri"/>
              </a:rPr>
              <a:t>The SBE D-Form allows tracking against the primary vendor or sub suppliers</a:t>
            </a:r>
          </a:p>
        </p:txBody>
      </p:sp>
    </p:spTree>
    <p:extLst>
      <p:ext uri="{BB962C8B-B14F-4D97-AF65-F5344CB8AC3E}">
        <p14:creationId xmlns:p14="http://schemas.microsoft.com/office/powerpoint/2010/main" val="1714499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23FF0-0158-788D-0BEA-02547D34EA8D}"/>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121573B2-BA92-C0F1-403F-BB0869749724}"/>
              </a:ext>
            </a:extLst>
          </p:cNvPr>
          <p:cNvSpPr txBox="1"/>
          <p:nvPr/>
        </p:nvSpPr>
        <p:spPr>
          <a:xfrm>
            <a:off x="1136286" y="2857593"/>
            <a:ext cx="4451713"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A – On the CW Overview Tab</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2927E789-241C-8307-6CD7-29874F56B346}"/>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21E95BAF-34C2-EF1C-9D17-68C8D2D7A606}"/>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10A66EEB-9E16-1815-7271-5F6B284EDFB0}"/>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54DE477-E809-478B-77CA-435B128CD5E2}"/>
              </a:ext>
            </a:extLst>
          </p:cNvPr>
          <p:cNvSpPr/>
          <p:nvPr/>
        </p:nvSpPr>
        <p:spPr>
          <a:xfrm>
            <a:off x="911226" y="29113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B0D05019-DE22-286C-E100-B17B5A324996}"/>
              </a:ext>
            </a:extLst>
          </p:cNvPr>
          <p:cNvSpPr txBox="1"/>
          <p:nvPr/>
        </p:nvSpPr>
        <p:spPr>
          <a:xfrm>
            <a:off x="619033" y="1628293"/>
            <a:ext cx="8162565" cy="1046408"/>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r>
              <a:rPr lang="en-US" sz="1600" dirty="0">
                <a:latin typeface="Verdana"/>
                <a:ea typeface="Verdana"/>
                <a:cs typeface="Calibri"/>
              </a:rPr>
              <a:t>:</a:t>
            </a:r>
          </a:p>
          <a:p>
            <a:r>
              <a:rPr lang="en-US" sz="2000" dirty="0"/>
              <a:t>The SBE Utilization D-Form can be found  </a:t>
            </a:r>
          </a:p>
          <a:p>
            <a:pPr>
              <a:defRPr/>
            </a:pP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6BB26E11-1827-2E1B-2239-63F045EB16A8}"/>
              </a:ext>
            </a:extLst>
          </p:cNvPr>
          <p:cNvSpPr>
            <a:spLocks noGrp="1"/>
          </p:cNvSpPr>
          <p:nvPr>
            <p:ph type="title"/>
          </p:nvPr>
        </p:nvSpPr>
        <p:spPr>
          <a:xfrm>
            <a:off x="657878" y="280050"/>
            <a:ext cx="10873068" cy="1005900"/>
          </a:xfrm>
        </p:spPr>
        <p:txBody>
          <a:bodyPr/>
          <a:lstStyle/>
          <a:p>
            <a:r>
              <a:rPr lang="en-US" b="0" dirty="0"/>
              <a:t>Knowledge Check</a:t>
            </a:r>
          </a:p>
        </p:txBody>
      </p:sp>
      <p:sp>
        <p:nvSpPr>
          <p:cNvPr id="3" name="TextBox 2">
            <a:extLst>
              <a:ext uri="{FF2B5EF4-FFF2-40B4-BE49-F238E27FC236}">
                <a16:creationId xmlns:a16="http://schemas.microsoft.com/office/drawing/2014/main" id="{91F60D65-B14A-9ACF-7248-27A750F62BB0}"/>
              </a:ext>
            </a:extLst>
          </p:cNvPr>
          <p:cNvSpPr txBox="1"/>
          <p:nvPr/>
        </p:nvSpPr>
        <p:spPr>
          <a:xfrm>
            <a:off x="1159492" y="3716748"/>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C – On the CW Task Tab</a:t>
            </a:r>
            <a:endParaRPr lang="en-US" sz="2133" dirty="0"/>
          </a:p>
        </p:txBody>
      </p:sp>
      <p:sp>
        <p:nvSpPr>
          <p:cNvPr id="5" name="Oval 4">
            <a:extLst>
              <a:ext uri="{FF2B5EF4-FFF2-40B4-BE49-F238E27FC236}">
                <a16:creationId xmlns:a16="http://schemas.microsoft.com/office/drawing/2014/main" id="{ABD2A631-5B09-C177-A7B7-B1091A17D356}"/>
              </a:ext>
            </a:extLst>
          </p:cNvPr>
          <p:cNvSpPr/>
          <p:nvPr/>
        </p:nvSpPr>
        <p:spPr>
          <a:xfrm>
            <a:off x="911226" y="37591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3BB9B844-4B24-B256-7188-C274E4C80C38}"/>
              </a:ext>
            </a:extLst>
          </p:cNvPr>
          <p:cNvSpPr txBox="1"/>
          <p:nvPr/>
        </p:nvSpPr>
        <p:spPr>
          <a:xfrm>
            <a:off x="4423144" y="5220586"/>
            <a:ext cx="4580090" cy="369332"/>
          </a:xfrm>
          <a:prstGeom prst="rect">
            <a:avLst/>
          </a:prstGeom>
          <a:noFill/>
        </p:spPr>
        <p:txBody>
          <a:bodyPr wrap="square" rtlCol="0">
            <a:spAutoFit/>
          </a:bodyPr>
          <a:lstStyle/>
          <a:p>
            <a:r>
              <a:rPr lang="en-US" dirty="0"/>
              <a:t>Animate to show the correct answer</a:t>
            </a:r>
          </a:p>
        </p:txBody>
      </p:sp>
      <p:sp>
        <p:nvSpPr>
          <p:cNvPr id="6" name="TextBox 5">
            <a:extLst>
              <a:ext uri="{FF2B5EF4-FFF2-40B4-BE49-F238E27FC236}">
                <a16:creationId xmlns:a16="http://schemas.microsoft.com/office/drawing/2014/main" id="{490A3235-4445-D5B7-FAC2-3E50DCFD741D}"/>
              </a:ext>
            </a:extLst>
          </p:cNvPr>
          <p:cNvSpPr txBox="1"/>
          <p:nvPr/>
        </p:nvSpPr>
        <p:spPr>
          <a:xfrm>
            <a:off x="1141546" y="3291720"/>
            <a:ext cx="4952865"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B – On the CW Documents Tab</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7EF77F6B-C083-591E-E2D4-B36664220763}"/>
              </a:ext>
            </a:extLst>
          </p:cNvPr>
          <p:cNvSpPr/>
          <p:nvPr/>
        </p:nvSpPr>
        <p:spPr>
          <a:xfrm>
            <a:off x="916486" y="333700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BA569EBB-96FE-185D-CA8B-9277E3747123}"/>
              </a:ext>
            </a:extLst>
          </p:cNvPr>
          <p:cNvSpPr txBox="1"/>
          <p:nvPr/>
        </p:nvSpPr>
        <p:spPr>
          <a:xfrm>
            <a:off x="1145775" y="4140372"/>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D – On the CW History Tab</a:t>
            </a:r>
            <a:endParaRPr lang="en-US" sz="2133" dirty="0"/>
          </a:p>
        </p:txBody>
      </p:sp>
      <p:sp>
        <p:nvSpPr>
          <p:cNvPr id="12" name="Oval 11">
            <a:extLst>
              <a:ext uri="{FF2B5EF4-FFF2-40B4-BE49-F238E27FC236}">
                <a16:creationId xmlns:a16="http://schemas.microsoft.com/office/drawing/2014/main" id="{5A03A968-4FF1-4CBD-010D-335F804E708F}"/>
              </a:ext>
            </a:extLst>
          </p:cNvPr>
          <p:cNvSpPr/>
          <p:nvPr/>
        </p:nvSpPr>
        <p:spPr>
          <a:xfrm>
            <a:off x="916486" y="3336318"/>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A6117D6B-DB08-E1B4-61E3-42904AC9A419}"/>
              </a:ext>
            </a:extLst>
          </p:cNvPr>
          <p:cNvSpPr/>
          <p:nvPr/>
        </p:nvSpPr>
        <p:spPr>
          <a:xfrm>
            <a:off x="905864" y="42088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Tree>
    <p:extLst>
      <p:ext uri="{BB962C8B-B14F-4D97-AF65-F5344CB8AC3E}">
        <p14:creationId xmlns:p14="http://schemas.microsoft.com/office/powerpoint/2010/main" val="1910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522E-61BC-63D9-DA2F-196BDED7C307}"/>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8386446B-AAC9-4F3A-03F5-0A3A95E750AC}"/>
              </a:ext>
            </a:extLst>
          </p:cNvPr>
          <p:cNvSpPr txBox="1"/>
          <p:nvPr/>
        </p:nvSpPr>
        <p:spPr>
          <a:xfrm>
            <a:off x="1136287" y="3620466"/>
            <a:ext cx="2980308"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True</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125C2D53-2461-9EA7-4069-BCF0E49D221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7385CAA2-AC98-1087-DC38-9A13AEB4A1B3}"/>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84447DEB-03D5-C77C-D136-420E5E6A1FE6}"/>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3F17791D-D2A0-A397-622A-582ECE439F01}"/>
              </a:ext>
            </a:extLst>
          </p:cNvPr>
          <p:cNvSpPr/>
          <p:nvPr/>
        </p:nvSpPr>
        <p:spPr>
          <a:xfrm>
            <a:off x="911226" y="366913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5D48EB9E-E9A4-73BC-3869-C7E9A548F45C}"/>
              </a:ext>
            </a:extLst>
          </p:cNvPr>
          <p:cNvSpPr txBox="1"/>
          <p:nvPr/>
        </p:nvSpPr>
        <p:spPr>
          <a:xfrm>
            <a:off x="767075" y="1889556"/>
            <a:ext cx="8162565" cy="1846627"/>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True or False</a:t>
            </a:r>
            <a:r>
              <a:rPr lang="en-US" sz="1600" dirty="0">
                <a:latin typeface="Verdana"/>
                <a:ea typeface="Verdana"/>
                <a:cs typeface="Calibri"/>
              </a:rPr>
              <a:t>:</a:t>
            </a:r>
          </a:p>
          <a:p>
            <a:r>
              <a:rPr lang="en-US" sz="2000" dirty="0"/>
              <a:t>The total amount identified on the SBE form can be 100% to the Vendor on the Contract and 25% to a sub-supplier.</a:t>
            </a:r>
          </a:p>
          <a:p>
            <a:endParaRPr lang="en-US" sz="2000" dirty="0"/>
          </a:p>
          <a:p>
            <a:pPr lvl="1"/>
            <a:endParaRPr lang="en-US" sz="2800" dirty="0"/>
          </a:p>
        </p:txBody>
      </p:sp>
      <p:sp>
        <p:nvSpPr>
          <p:cNvPr id="11" name="Title 10">
            <a:extLst>
              <a:ext uri="{FF2B5EF4-FFF2-40B4-BE49-F238E27FC236}">
                <a16:creationId xmlns:a16="http://schemas.microsoft.com/office/drawing/2014/main" id="{E9ED1260-7D89-789F-E990-9C04AAF29E33}"/>
              </a:ext>
            </a:extLst>
          </p:cNvPr>
          <p:cNvSpPr>
            <a:spLocks noGrp="1"/>
          </p:cNvSpPr>
          <p:nvPr>
            <p:ph type="title"/>
          </p:nvPr>
        </p:nvSpPr>
        <p:spPr>
          <a:xfrm>
            <a:off x="623294" y="315882"/>
            <a:ext cx="10873068" cy="1005900"/>
          </a:xfrm>
        </p:spPr>
        <p:txBody>
          <a:bodyPr/>
          <a:lstStyle/>
          <a:p>
            <a:r>
              <a:rPr lang="en-US" b="0" dirty="0"/>
              <a:t>Knowledge Check</a:t>
            </a:r>
          </a:p>
        </p:txBody>
      </p:sp>
      <p:sp>
        <p:nvSpPr>
          <p:cNvPr id="3" name="TextBox 2">
            <a:extLst>
              <a:ext uri="{FF2B5EF4-FFF2-40B4-BE49-F238E27FC236}">
                <a16:creationId xmlns:a16="http://schemas.microsoft.com/office/drawing/2014/main" id="{E992D235-C94A-EA1B-782B-C3C6C624589D}"/>
              </a:ext>
            </a:extLst>
          </p:cNvPr>
          <p:cNvSpPr txBox="1"/>
          <p:nvPr/>
        </p:nvSpPr>
        <p:spPr>
          <a:xfrm>
            <a:off x="1159492" y="4454220"/>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False</a:t>
            </a:r>
            <a:endParaRPr lang="en-US" sz="2133" dirty="0"/>
          </a:p>
        </p:txBody>
      </p:sp>
      <p:sp>
        <p:nvSpPr>
          <p:cNvPr id="5" name="Oval 4">
            <a:extLst>
              <a:ext uri="{FF2B5EF4-FFF2-40B4-BE49-F238E27FC236}">
                <a16:creationId xmlns:a16="http://schemas.microsoft.com/office/drawing/2014/main" id="{27093C23-9367-1DC7-7C49-0D25F9A709AB}"/>
              </a:ext>
            </a:extLst>
          </p:cNvPr>
          <p:cNvSpPr/>
          <p:nvPr/>
        </p:nvSpPr>
        <p:spPr>
          <a:xfrm>
            <a:off x="912396" y="4507283"/>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779C14DE-6CA6-D868-F0F9-5222986B417A}"/>
              </a:ext>
            </a:extLst>
          </p:cNvPr>
          <p:cNvSpPr/>
          <p:nvPr/>
        </p:nvSpPr>
        <p:spPr>
          <a:xfrm>
            <a:off x="915755" y="4513880"/>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8DB98B0-3E7A-A47C-EB98-5EE11532A0E3}"/>
              </a:ext>
            </a:extLst>
          </p:cNvPr>
          <p:cNvSpPr txBox="1"/>
          <p:nvPr/>
        </p:nvSpPr>
        <p:spPr>
          <a:xfrm>
            <a:off x="4423144" y="5220586"/>
            <a:ext cx="4580090" cy="369332"/>
          </a:xfrm>
          <a:prstGeom prst="rect">
            <a:avLst/>
          </a:prstGeom>
          <a:noFill/>
        </p:spPr>
        <p:txBody>
          <a:bodyPr wrap="square" rtlCol="0">
            <a:spAutoFit/>
          </a:bodyPr>
          <a:lstStyle/>
          <a:p>
            <a:r>
              <a:rPr lang="en-US" dirty="0"/>
              <a:t>Animate to show the correct answer</a:t>
            </a:r>
          </a:p>
        </p:txBody>
      </p:sp>
    </p:spTree>
    <p:extLst>
      <p:ext uri="{BB962C8B-B14F-4D97-AF65-F5344CB8AC3E}">
        <p14:creationId xmlns:p14="http://schemas.microsoft.com/office/powerpoint/2010/main" val="192967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Google Shape;855;p5">
            <a:extLst>
              <a:ext uri="{FF2B5EF4-FFF2-40B4-BE49-F238E27FC236}">
                <a16:creationId xmlns:a16="http://schemas.microsoft.com/office/drawing/2014/main" id="{5F01E0E5-3A16-44AD-BF5E-ADC34151B154}"/>
              </a:ext>
            </a:extLst>
          </p:cNvPr>
          <p:cNvGraphicFramePr/>
          <p:nvPr>
            <p:extLst>
              <p:ext uri="{D42A27DB-BD31-4B8C-83A1-F6EECF244321}">
                <p14:modId xmlns:p14="http://schemas.microsoft.com/office/powerpoint/2010/main" val="3413163801"/>
              </p:ext>
            </p:extLst>
          </p:nvPr>
        </p:nvGraphicFramePr>
        <p:xfrm>
          <a:off x="272562" y="1170743"/>
          <a:ext cx="11666000" cy="5506632"/>
        </p:xfrm>
        <a:graphic>
          <a:graphicData uri="http://schemas.openxmlformats.org/drawingml/2006/table">
            <a:tbl>
              <a:tblPr>
                <a:tableStyleId>{5940675A-B579-460E-94D1-54222C63F5DA}</a:tableStyleId>
              </a:tblPr>
              <a:tblGrid>
                <a:gridCol w="2936305">
                  <a:extLst>
                    <a:ext uri="{9D8B030D-6E8A-4147-A177-3AD203B41FA5}">
                      <a16:colId xmlns:a16="http://schemas.microsoft.com/office/drawing/2014/main" val="20000"/>
                    </a:ext>
                  </a:extLst>
                </a:gridCol>
                <a:gridCol w="8729695">
                  <a:extLst>
                    <a:ext uri="{9D8B030D-6E8A-4147-A177-3AD203B41FA5}">
                      <a16:colId xmlns:a16="http://schemas.microsoft.com/office/drawing/2014/main" val="20001"/>
                    </a:ext>
                  </a:extLst>
                </a:gridCol>
              </a:tblGrid>
              <a:tr h="446884">
                <a:tc>
                  <a:txBody>
                    <a:bodyPr/>
                    <a:lstStyle/>
                    <a:p>
                      <a:pPr marL="0" lvl="0" indent="0" algn="ctr" rtl="0">
                        <a:spcBef>
                          <a:spcPts val="0"/>
                        </a:spcBef>
                        <a:spcAft>
                          <a:spcPts val="0"/>
                        </a:spcAft>
                        <a:buNone/>
                      </a:pPr>
                      <a:r>
                        <a:rPr lang="en-US" sz="1800" b="1" dirty="0">
                          <a:solidFill>
                            <a:schemeClr val="bg1"/>
                          </a:solidFill>
                          <a:latin typeface="+mn-lt"/>
                          <a:ea typeface="Verdan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Key</a:t>
                      </a:r>
                      <a:r>
                        <a:rPr lang="en-US" sz="1800" b="1" dirty="0">
                          <a:solidFill>
                            <a:schemeClr val="bg1"/>
                          </a:solidFill>
                          <a:latin typeface="+mn-lt"/>
                          <a:ea typeface="Verdana"/>
                        </a:rPr>
                        <a:t> Term</a:t>
                      </a:r>
                    </a:p>
                  </a:txBody>
                  <a:tcPr marL="121868" marR="121868" marT="121868" marB="121868" anchor="ctr">
                    <a:lnB w="9525">
                      <a:solidFill>
                        <a:schemeClr val="tx1"/>
                      </a:solidFill>
                    </a:lnB>
                    <a:solidFill>
                      <a:schemeClr val="bg2"/>
                    </a:solidFill>
                  </a:tcPr>
                </a:tc>
                <a:tc>
                  <a:txBody>
                    <a:bodyPr/>
                    <a:lstStyle/>
                    <a:p>
                      <a:pPr marL="0" lvl="0" indent="0" algn="ctr" rtl="0">
                        <a:spcBef>
                          <a:spcPts val="0"/>
                        </a:spcBef>
                        <a:spcAft>
                          <a:spcPts val="0"/>
                        </a:spcAft>
                        <a:buNone/>
                      </a:pPr>
                      <a:r>
                        <a:rPr lang="en-US" sz="1800" b="1">
                          <a:solidFill>
                            <a:schemeClr val="bg1"/>
                          </a:solidFill>
                          <a:latin typeface="+mn-lt"/>
                          <a:ea typeface="Verdana"/>
                        </a:rPr>
                        <a:t>Description</a:t>
                      </a:r>
                      <a:endParaRPr sz="1800" b="1">
                        <a:solidFill>
                          <a:schemeClr val="bg1"/>
                        </a:solidFill>
                        <a:latin typeface="+mn-lt"/>
                        <a:ea typeface="Verdana"/>
                      </a:endParaRPr>
                    </a:p>
                  </a:txBody>
                  <a:tcPr marL="121868" marR="121868" marT="121868" marB="121868" anchor="ctr">
                    <a:lnB w="9525">
                      <a:solidFill>
                        <a:schemeClr val="tx1"/>
                      </a:solidFill>
                    </a:lnB>
                    <a:solidFill>
                      <a:schemeClr val="bg2"/>
                    </a:solidFill>
                  </a:tcPr>
                </a:tc>
                <a:extLst>
                  <a:ext uri="{0D108BD9-81ED-4DB2-BD59-A6C34878D82A}">
                    <a16:rowId xmlns:a16="http://schemas.microsoft.com/office/drawing/2014/main" val="10000"/>
                  </a:ext>
                </a:extLst>
              </a:tr>
              <a:tr h="524613">
                <a:tc>
                  <a:txBody>
                    <a:bodyPr/>
                    <a:lstStyle/>
                    <a:p>
                      <a:pPr marL="0" lvl="0" indent="0" algn="ctr">
                        <a:spcBef>
                          <a:spcPts val="0"/>
                        </a:spcBef>
                        <a:spcAft>
                          <a:spcPts val="0"/>
                        </a:spcAft>
                        <a:buNone/>
                      </a:pPr>
                      <a:r>
                        <a:rPr lang="en-US" sz="1800" b="1">
                          <a:latin typeface="+mn-lt"/>
                          <a:ea typeface="Verdana"/>
                        </a:rPr>
                        <a:t>P2P core </a:t>
                      </a:r>
                      <a:endParaRPr sz="1800" b="1">
                        <a:latin typeface="+mn-lt"/>
                        <a:ea typeface="Verdana"/>
                      </a:endParaRPr>
                    </a:p>
                  </a:txBody>
                  <a:tcPr marL="121868" marR="121868" marT="121868" marB="121868">
                    <a:lnL w="9524">
                      <a:solidFill>
                        <a:schemeClr val="tx1"/>
                      </a:solidFill>
                    </a:lnL>
                    <a:lnR w="9524">
                      <a:solidFill>
                        <a:schemeClr val="tx1"/>
                      </a:solidFill>
                    </a:lnR>
                    <a:lnT w="9525" cap="flat" cmpd="sng" algn="ctr">
                      <a:solidFill>
                        <a:schemeClr val="tx1"/>
                      </a:solidFill>
                      <a:prstDash val="solid"/>
                      <a:round/>
                      <a:headEnd type="none" w="med" len="med"/>
                      <a:tailEnd type="none" w="med" len="med"/>
                    </a:lnT>
                    <a:lnB w="9524">
                      <a:solidFill>
                        <a:schemeClr val="tx1"/>
                      </a:solidFill>
                    </a:lnB>
                    <a:solidFill>
                      <a:srgbClr val="D9D9D9"/>
                    </a:solidFill>
                  </a:tcPr>
                </a:tc>
                <a:tc>
                  <a:txBody>
                    <a:bodyPr/>
                    <a:lstStyle/>
                    <a:p>
                      <a:pPr marL="0" lvl="0" indent="0" algn="l">
                        <a:lnSpc>
                          <a:spcPct val="100000"/>
                        </a:lnSpc>
                        <a:spcBef>
                          <a:spcPts val="0"/>
                        </a:spcBef>
                        <a:spcAft>
                          <a:spcPts val="0"/>
                        </a:spcAft>
                        <a:buFont typeface="Arial"/>
                        <a:buNone/>
                      </a:pPr>
                      <a:r>
                        <a:rPr lang="en-US" sz="1800">
                          <a:latin typeface="+mn-lt"/>
                          <a:ea typeface="Verdana"/>
                        </a:rPr>
                        <a:t>Ariba interface for power users and the Purchasing Team</a:t>
                      </a:r>
                    </a:p>
                  </a:txBody>
                  <a:tcPr marL="121868" marR="121868" marT="121868" marB="121868">
                    <a:lnL w="9524">
                      <a:solidFill>
                        <a:schemeClr val="tx1"/>
                      </a:solidFill>
                    </a:lnL>
                    <a:lnR w="9524">
                      <a:solidFill>
                        <a:schemeClr val="tx1"/>
                      </a:solidFill>
                    </a:lnR>
                    <a:lnT w="9525" cap="flat" cmpd="sng" algn="ctr">
                      <a:solidFill>
                        <a:schemeClr val="tx1"/>
                      </a:solidFill>
                      <a:prstDash val="solid"/>
                      <a:round/>
                      <a:headEnd type="none" w="med" len="med"/>
                      <a:tailEnd type="none" w="med" len="med"/>
                    </a:lnT>
                    <a:lnB w="9524">
                      <a:solidFill>
                        <a:schemeClr val="tx1"/>
                      </a:solidFill>
                    </a:lnB>
                  </a:tcPr>
                </a:tc>
                <a:extLst>
                  <a:ext uri="{0D108BD9-81ED-4DB2-BD59-A6C34878D82A}">
                    <a16:rowId xmlns:a16="http://schemas.microsoft.com/office/drawing/2014/main" val="3903496268"/>
                  </a:ext>
                </a:extLst>
              </a:tr>
              <a:tr h="521124">
                <a:tc>
                  <a:txBody>
                    <a:bodyPr/>
                    <a:lstStyle/>
                    <a:p>
                      <a:pPr marL="0" lvl="0" indent="0" algn="ctr">
                        <a:spcBef>
                          <a:spcPts val="0"/>
                        </a:spcBef>
                        <a:spcAft>
                          <a:spcPts val="0"/>
                        </a:spcAft>
                        <a:buNone/>
                      </a:pPr>
                      <a:r>
                        <a:rPr lang="en-US" sz="1800" b="1" dirty="0">
                          <a:latin typeface="+mn-lt"/>
                          <a:ea typeface="Verdana"/>
                        </a:rPr>
                        <a:t>CW</a:t>
                      </a:r>
                    </a:p>
                  </a:txBody>
                  <a:tcPr marL="121868" marR="121868" marT="121868" marB="121868">
                    <a:lnL w="9525">
                      <a:solidFill>
                        <a:schemeClr val="tx1"/>
                      </a:solidFill>
                    </a:lnL>
                    <a:lnR w="9525">
                      <a:solidFill>
                        <a:schemeClr val="tx1"/>
                      </a:solidFill>
                    </a:lnR>
                    <a:lnT w="9524"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D9D9"/>
                    </a:solidFill>
                  </a:tcPr>
                </a:tc>
                <a:tc>
                  <a:txBody>
                    <a:bodyPr/>
                    <a:lstStyle/>
                    <a:p>
                      <a:pPr marL="0" marR="0" lvl="0" indent="0" algn="l" defTabSz="1088014" rtl="0" eaLnBrk="1" fontAlgn="auto" latinLnBrk="0" hangingPunct="1">
                        <a:lnSpc>
                          <a:spcPct val="100000"/>
                        </a:lnSpc>
                        <a:spcBef>
                          <a:spcPts val="0"/>
                        </a:spcBef>
                        <a:spcAft>
                          <a:spcPts val="0"/>
                        </a:spcAft>
                        <a:buClrTx/>
                        <a:buSzTx/>
                        <a:buFontTx/>
                        <a:buNone/>
                        <a:tabLst/>
                        <a:defRPr/>
                      </a:pPr>
                      <a:r>
                        <a:rPr lang="en-GB" sz="1800" b="0" i="0" u="none" strike="noStrike" noProof="0" dirty="0">
                          <a:solidFill>
                            <a:srgbClr val="000000"/>
                          </a:solidFill>
                          <a:latin typeface="+mn-lt"/>
                        </a:rPr>
                        <a:t>Contract Workspace</a:t>
                      </a:r>
                    </a:p>
                  </a:txBody>
                  <a:tcPr marL="121868" marR="121868" marT="121868" marB="121868">
                    <a:lnL w="9525">
                      <a:solidFill>
                        <a:schemeClr val="tx1"/>
                      </a:solidFill>
                    </a:lnL>
                    <a:lnR w="9525">
                      <a:solidFill>
                        <a:schemeClr val="tx1"/>
                      </a:solidFill>
                    </a:lnR>
                    <a:lnT w="9524"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1124">
                <a:tc>
                  <a:txBody>
                    <a:bodyPr/>
                    <a:lstStyle/>
                    <a:p>
                      <a:pPr marL="0" lvl="0" indent="0" algn="ctr">
                        <a:spcBef>
                          <a:spcPts val="0"/>
                        </a:spcBef>
                        <a:spcAft>
                          <a:spcPts val="0"/>
                        </a:spcAft>
                        <a:buNone/>
                      </a:pPr>
                      <a:r>
                        <a:rPr lang="en-US" sz="1800" b="1" dirty="0">
                          <a:latin typeface="+mn-lt"/>
                          <a:ea typeface="Verdana"/>
                        </a:rPr>
                        <a:t>Master Agreement </a:t>
                      </a:r>
                    </a:p>
                  </a:txBody>
                  <a:tcPr marL="121868" marR="121868" marT="121868" marB="121868" anchor="ctr">
                    <a:lnL w="9525">
                      <a:solidFill>
                        <a:schemeClr val="tx1"/>
                      </a:solid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D9D9"/>
                    </a:solidFill>
                  </a:tcPr>
                </a:tc>
                <a:tc>
                  <a:txBody>
                    <a:bodyPr/>
                    <a:lstStyle/>
                    <a:p>
                      <a:pPr marL="0" lvl="0" indent="0" algn="l">
                        <a:spcBef>
                          <a:spcPts val="0"/>
                        </a:spcBef>
                        <a:spcAft>
                          <a:spcPts val="0"/>
                        </a:spcAft>
                        <a:buNone/>
                      </a:pPr>
                      <a:r>
                        <a:rPr lang="en-US" sz="1800" b="0" i="0" u="none" strike="noStrike" noProof="0" dirty="0">
                          <a:solidFill>
                            <a:srgbClr val="000000"/>
                          </a:solidFill>
                          <a:latin typeface="+mn-lt"/>
                        </a:rPr>
                        <a:t>Parent Agreement</a:t>
                      </a:r>
                      <a:endParaRPr sz="1800" b="0" i="0" u="none" strike="noStrike" noProof="0" dirty="0">
                        <a:solidFill>
                          <a:srgbClr val="000000"/>
                        </a:solidFill>
                        <a:latin typeface="+mn-lt"/>
                      </a:endParaRPr>
                    </a:p>
                  </a:txBody>
                  <a:tcPr marL="121868" marR="121868" marT="121868" marB="121868" anchor="ctr">
                    <a:lnL w="9525" cap="flat" cmpd="sng" algn="ctr">
                      <a:solidFill>
                        <a:schemeClr val="tx1"/>
                      </a:solidFill>
                      <a:prstDash val="solid"/>
                      <a:round/>
                      <a:headEnd type="none" w="med" len="med"/>
                      <a:tailEnd type="none" w="med" len="med"/>
                    </a:lnL>
                    <a:lnR w="9525">
                      <a:solidFill>
                        <a:schemeClr val="tx1"/>
                      </a:solid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4126589"/>
                  </a:ext>
                </a:extLst>
              </a:tr>
              <a:tr h="521124">
                <a:tc>
                  <a:txBody>
                    <a:bodyPr/>
                    <a:lstStyle/>
                    <a:p>
                      <a:pPr marL="0" lvl="0" indent="0" algn="ctr">
                        <a:spcBef>
                          <a:spcPts val="0"/>
                        </a:spcBef>
                        <a:spcAft>
                          <a:spcPts val="0"/>
                        </a:spcAft>
                        <a:buNone/>
                      </a:pPr>
                      <a:r>
                        <a:rPr lang="en-US" sz="1800" b="1" dirty="0">
                          <a:latin typeface="+mn-lt"/>
                          <a:ea typeface="Verdana"/>
                        </a:rPr>
                        <a:t>Sub-Agreement</a:t>
                      </a:r>
                    </a:p>
                  </a:txBody>
                  <a:tcPr marL="121868" marR="121868" marT="121868" marB="121868" anchor="ctr">
                    <a:lnL w="9525">
                      <a:solidFill>
                        <a:schemeClr val="tx1"/>
                      </a:solid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D9D9"/>
                    </a:solidFill>
                  </a:tcPr>
                </a:tc>
                <a:tc>
                  <a:txBody>
                    <a:bodyPr/>
                    <a:lstStyle/>
                    <a:p>
                      <a:pPr marL="0" lvl="0" indent="0" algn="l">
                        <a:spcBef>
                          <a:spcPts val="0"/>
                        </a:spcBef>
                        <a:spcAft>
                          <a:spcPts val="0"/>
                        </a:spcAft>
                        <a:buNone/>
                      </a:pPr>
                      <a:r>
                        <a:rPr lang="en-GB" sz="1800" b="0" i="0" u="none" strike="noStrike" noProof="0" dirty="0">
                          <a:solidFill>
                            <a:srgbClr val="000000"/>
                          </a:solidFill>
                          <a:latin typeface="+mn-lt"/>
                        </a:rPr>
                        <a:t>Child Agreement</a:t>
                      </a:r>
                    </a:p>
                  </a:txBody>
                  <a:tcPr marL="121868" marR="121868" marT="121868" marB="121868" anchor="ctr">
                    <a:lnL w="9525" cap="flat" cmpd="sng" algn="ctr">
                      <a:solidFill>
                        <a:schemeClr val="tx1"/>
                      </a:solidFill>
                      <a:prstDash val="solid"/>
                      <a:round/>
                      <a:headEnd type="none" w="med" len="med"/>
                      <a:tailEnd type="none" w="med" len="med"/>
                    </a:lnL>
                    <a:lnR w="9525">
                      <a:solidFill>
                        <a:schemeClr val="tx1"/>
                      </a:solid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364569"/>
                  </a:ext>
                </a:extLst>
              </a:tr>
              <a:tr h="521124">
                <a:tc>
                  <a:txBody>
                    <a:bodyPr/>
                    <a:lstStyle/>
                    <a:p>
                      <a:pPr marL="0" lvl="0" indent="0" algn="ctr">
                        <a:spcBef>
                          <a:spcPts val="0"/>
                        </a:spcBef>
                        <a:spcAft>
                          <a:spcPts val="0"/>
                        </a:spcAft>
                        <a:buNone/>
                      </a:pPr>
                      <a:r>
                        <a:rPr lang="en-US" sz="1800" b="1" dirty="0">
                          <a:latin typeface="+mn-lt"/>
                          <a:ea typeface="Verdana"/>
                        </a:rPr>
                        <a:t>Contract Tasks</a:t>
                      </a:r>
                    </a:p>
                  </a:txBody>
                  <a:tcPr marL="121868" marR="121868" marT="121868" marB="121868" anchor="ctr">
                    <a:lnL w="9525">
                      <a:solidFill>
                        <a:schemeClr val="tx1"/>
                      </a:solid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a:solidFill>
                        <a:schemeClr val="tx1"/>
                      </a:solidFill>
                    </a:lnB>
                    <a:solidFill>
                      <a:srgbClr val="D9D9D9"/>
                    </a:solidFill>
                  </a:tcPr>
                </a:tc>
                <a:tc>
                  <a:txBody>
                    <a:bodyPr/>
                    <a:lstStyle/>
                    <a:p>
                      <a:pPr marL="0" lvl="0" indent="0" algn="l">
                        <a:spcBef>
                          <a:spcPts val="0"/>
                        </a:spcBef>
                        <a:spcAft>
                          <a:spcPts val="0"/>
                        </a:spcAft>
                        <a:buNone/>
                      </a:pPr>
                      <a:r>
                        <a:rPr lang="en-US" sz="1800" b="0" i="0" u="none" strike="noStrike" noProof="0" dirty="0">
                          <a:solidFill>
                            <a:srgbClr val="000000"/>
                          </a:solidFill>
                          <a:latin typeface="+mn-lt"/>
                        </a:rPr>
                        <a:t>Outlines the Contract Process in a list </a:t>
                      </a:r>
                      <a:endParaRPr sz="1800" b="0" i="0" u="none" strike="noStrike" noProof="0" dirty="0">
                        <a:solidFill>
                          <a:srgbClr val="000000"/>
                        </a:solidFill>
                        <a:latin typeface="+mn-lt"/>
                      </a:endParaRPr>
                    </a:p>
                  </a:txBody>
                  <a:tcPr marL="121868" marR="121868" marT="121868" marB="121868" anchor="ctr">
                    <a:lnL w="9525" cap="flat" cmpd="sng" algn="ctr">
                      <a:solidFill>
                        <a:schemeClr val="tx1"/>
                      </a:solidFill>
                      <a:prstDash val="solid"/>
                      <a:round/>
                      <a:headEnd type="none" w="med" len="med"/>
                      <a:tailEnd type="none" w="med" len="med"/>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tcPr>
                </a:tc>
                <a:extLst>
                  <a:ext uri="{0D108BD9-81ED-4DB2-BD59-A6C34878D82A}">
                    <a16:rowId xmlns:a16="http://schemas.microsoft.com/office/drawing/2014/main" val="2544034658"/>
                  </a:ext>
                </a:extLst>
              </a:tr>
              <a:tr h="521124">
                <a:tc>
                  <a:txBody>
                    <a:bodyPr/>
                    <a:lstStyle/>
                    <a:p>
                      <a:pPr marL="0" lvl="0" indent="0" algn="ctr">
                        <a:spcBef>
                          <a:spcPts val="0"/>
                        </a:spcBef>
                        <a:spcAft>
                          <a:spcPts val="0"/>
                        </a:spcAft>
                        <a:buNone/>
                      </a:pPr>
                      <a:r>
                        <a:rPr lang="en-US" sz="1800" b="1" dirty="0">
                          <a:latin typeface="+mn-lt"/>
                          <a:ea typeface="Verdana"/>
                        </a:rPr>
                        <a:t>Contract Compliance Terms Document</a:t>
                      </a:r>
                    </a:p>
                  </a:txBody>
                  <a:tcPr marL="121868" marR="121868" marT="121868" marB="121868"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solidFill>
                      <a:srgbClr val="D9D9D9"/>
                    </a:solidFill>
                  </a:tcPr>
                </a:tc>
                <a:tc>
                  <a:txBody>
                    <a:bodyPr/>
                    <a:lstStyle/>
                    <a:p>
                      <a:pPr marL="0" lvl="0" indent="0" algn="l">
                        <a:spcBef>
                          <a:spcPts val="0"/>
                        </a:spcBef>
                        <a:spcAft>
                          <a:spcPts val="0"/>
                        </a:spcAft>
                        <a:buNone/>
                      </a:pPr>
                      <a:r>
                        <a:rPr lang="en-US" sz="1800" b="0" i="0" u="none" strike="noStrike" noProof="0" dirty="0">
                          <a:solidFill>
                            <a:srgbClr val="000000"/>
                          </a:solidFill>
                          <a:latin typeface="+mn-lt"/>
                        </a:rPr>
                        <a:t>Links the Contract to Purchase Requisitions / Purchase Orders</a:t>
                      </a:r>
                      <a:endParaRPr sz="1800" b="0" i="0" u="none" strike="noStrike" noProof="0" dirty="0">
                        <a:solidFill>
                          <a:srgbClr val="000000"/>
                        </a:solidFill>
                        <a:latin typeface="+mn-lt"/>
                      </a:endParaRPr>
                    </a:p>
                  </a:txBody>
                  <a:tcPr marL="121868" marR="121868" marT="121868" marB="121868" anchor="ctr">
                    <a:lnL w="9525">
                      <a:solidFill>
                        <a:schemeClr val="tx1"/>
                      </a:solidFill>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tcPr>
                </a:tc>
                <a:extLst>
                  <a:ext uri="{0D108BD9-81ED-4DB2-BD59-A6C34878D82A}">
                    <a16:rowId xmlns:a16="http://schemas.microsoft.com/office/drawing/2014/main" val="10002"/>
                  </a:ext>
                </a:extLst>
              </a:tr>
              <a:tr h="521124">
                <a:tc>
                  <a:txBody>
                    <a:bodyPr/>
                    <a:lstStyle/>
                    <a:p>
                      <a:pPr marL="0" lvl="0" indent="0" algn="ctr">
                        <a:spcBef>
                          <a:spcPts val="0"/>
                        </a:spcBef>
                        <a:spcAft>
                          <a:spcPts val="0"/>
                        </a:spcAft>
                        <a:buNone/>
                      </a:pPr>
                      <a:r>
                        <a:rPr lang="en-US" sz="1800" b="1" dirty="0">
                          <a:latin typeface="+mn-lt"/>
                          <a:ea typeface="Verdana"/>
                        </a:rPr>
                        <a:t>SBE Utilization D-Form</a:t>
                      </a:r>
                    </a:p>
                  </a:txBody>
                  <a:tcPr marL="121868" marR="121868" marT="121868" marB="121868" anchor="ctr">
                    <a:lnL w="9525">
                      <a:solidFill>
                        <a:schemeClr val="tx1"/>
                      </a:solid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a:solidFill>
                        <a:schemeClr val="tx1"/>
                      </a:solidFill>
                    </a:lnB>
                    <a:solidFill>
                      <a:srgbClr val="D9D9D9"/>
                    </a:solidFill>
                  </a:tcPr>
                </a:tc>
                <a:tc>
                  <a:txBody>
                    <a:bodyPr/>
                    <a:lstStyle/>
                    <a:p>
                      <a:pPr marL="0" lvl="0" indent="0" algn="l">
                        <a:spcBef>
                          <a:spcPts val="0"/>
                        </a:spcBef>
                        <a:spcAft>
                          <a:spcPts val="0"/>
                        </a:spcAft>
                        <a:buNone/>
                      </a:pPr>
                      <a:r>
                        <a:rPr lang="en-US" sz="1800" b="0" i="0" u="none" strike="noStrike" noProof="0" dirty="0">
                          <a:solidFill>
                            <a:srgbClr val="000000"/>
                          </a:solidFill>
                          <a:latin typeface="+mn-lt"/>
                        </a:rPr>
                        <a:t>A form contained within the Contract Workspace to track spend to SBE Certified Vendors</a:t>
                      </a:r>
                      <a:endParaRPr sz="1800" b="0" i="0" u="none" strike="noStrike" noProof="0" dirty="0">
                        <a:solidFill>
                          <a:srgbClr val="000000"/>
                        </a:solidFill>
                        <a:latin typeface="+mn-lt"/>
                      </a:endParaRPr>
                    </a:p>
                  </a:txBody>
                  <a:tcPr marL="121868" marR="121868" marT="121868" marB="121868" anchor="ctr">
                    <a:lnL w="9525" cap="flat" cmpd="sng" algn="ctr">
                      <a:solidFill>
                        <a:schemeClr val="tx1"/>
                      </a:solidFill>
                      <a:prstDash val="solid"/>
                      <a:round/>
                      <a:headEnd type="none" w="med" len="med"/>
                      <a:tailEnd type="none" w="med" len="med"/>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tcPr>
                </a:tc>
                <a:extLst>
                  <a:ext uri="{0D108BD9-81ED-4DB2-BD59-A6C34878D82A}">
                    <a16:rowId xmlns:a16="http://schemas.microsoft.com/office/drawing/2014/main" val="1553944970"/>
                  </a:ext>
                </a:extLst>
              </a:tr>
              <a:tr h="794715">
                <a:tc>
                  <a:txBody>
                    <a:bodyPr/>
                    <a:lstStyle/>
                    <a:p>
                      <a:pPr marL="0" lvl="0" indent="0" algn="ctr">
                        <a:spcBef>
                          <a:spcPts val="0"/>
                        </a:spcBef>
                        <a:spcAft>
                          <a:spcPts val="0"/>
                        </a:spcAft>
                        <a:buNone/>
                      </a:pPr>
                      <a:r>
                        <a:rPr lang="en-US" sz="1800" b="1">
                          <a:latin typeface="+mn-lt"/>
                          <a:ea typeface="Verdana"/>
                        </a:rPr>
                        <a:t>Contract Amendment</a:t>
                      </a:r>
                    </a:p>
                  </a:txBody>
                  <a:tcPr marL="121868" marR="121868" marT="121868" marB="121868" anchor="ctr">
                    <a:lnT w="9525" cap="flat" cmpd="sng" algn="ctr">
                      <a:solidFill>
                        <a:schemeClr val="tx1"/>
                      </a:solidFill>
                      <a:prstDash val="solid"/>
                      <a:round/>
                      <a:headEnd type="none" w="med" len="med"/>
                      <a:tailEnd type="none" w="med" len="med"/>
                    </a:lnT>
                    <a:lnB w="9524">
                      <a:solidFill>
                        <a:schemeClr val="tx1"/>
                      </a:solidFill>
                    </a:lnB>
                    <a:solidFill>
                      <a:srgbClr val="D9D9D9"/>
                    </a:solidFill>
                  </a:tcPr>
                </a:tc>
                <a:tc>
                  <a:txBody>
                    <a:bodyPr/>
                    <a:lstStyle/>
                    <a:p>
                      <a:pPr marL="0" lvl="0" indent="0" algn="l">
                        <a:spcBef>
                          <a:spcPts val="0"/>
                        </a:spcBef>
                        <a:spcAft>
                          <a:spcPts val="0"/>
                        </a:spcAft>
                        <a:buNone/>
                      </a:pPr>
                      <a:r>
                        <a:rPr lang="en-GB" sz="1800" b="0" i="0" u="none" strike="noStrike" noProof="0" dirty="0">
                          <a:solidFill>
                            <a:srgbClr val="000000"/>
                          </a:solidFill>
                          <a:latin typeface="+mn-lt"/>
                        </a:rPr>
                        <a:t>Any change to a contract.  </a:t>
                      </a:r>
                    </a:p>
                  </a:txBody>
                  <a:tcPr marL="121868" marR="121868" marT="121868" marB="121868" anchor="ctr">
                    <a:lnT w="9525" cap="flat" cmpd="sng" algn="ctr">
                      <a:solidFill>
                        <a:schemeClr val="tx1"/>
                      </a:solidFill>
                      <a:prstDash val="solid"/>
                      <a:round/>
                      <a:headEnd type="none" w="med" len="med"/>
                      <a:tailEnd type="none" w="med" len="med"/>
                    </a:lnT>
                    <a:lnB w="9524">
                      <a:solidFill>
                        <a:schemeClr val="tx1"/>
                      </a:solidFill>
                    </a:lnB>
                  </a:tcPr>
                </a:tc>
                <a:extLst>
                  <a:ext uri="{0D108BD9-81ED-4DB2-BD59-A6C34878D82A}">
                    <a16:rowId xmlns:a16="http://schemas.microsoft.com/office/drawing/2014/main" val="2275954907"/>
                  </a:ext>
                </a:extLst>
              </a:tr>
            </a:tbl>
          </a:graphicData>
        </a:graphic>
      </p:graphicFrame>
      <p:sp>
        <p:nvSpPr>
          <p:cNvPr id="2" name="Title 1">
            <a:extLst>
              <a:ext uri="{FF2B5EF4-FFF2-40B4-BE49-F238E27FC236}">
                <a16:creationId xmlns:a16="http://schemas.microsoft.com/office/drawing/2014/main" id="{333E8E27-962C-4B2D-AF7B-231173304627}"/>
              </a:ext>
            </a:extLst>
          </p:cNvPr>
          <p:cNvSpPr>
            <a:spLocks noGrp="1"/>
          </p:cNvSpPr>
          <p:nvPr>
            <p:ph type="title"/>
          </p:nvPr>
        </p:nvSpPr>
        <p:spPr>
          <a:xfrm>
            <a:off x="111243" y="164404"/>
            <a:ext cx="10873068" cy="1005900"/>
          </a:xfrm>
        </p:spPr>
        <p:txBody>
          <a:bodyPr/>
          <a:lstStyle/>
          <a:p>
            <a:r>
              <a:rPr lang="en-US" sz="3600"/>
              <a:t>Quick Vocabulary Lesson</a:t>
            </a:r>
          </a:p>
        </p:txBody>
      </p:sp>
    </p:spTree>
    <p:extLst>
      <p:ext uri="{BB962C8B-B14F-4D97-AF65-F5344CB8AC3E}">
        <p14:creationId xmlns:p14="http://schemas.microsoft.com/office/powerpoint/2010/main" val="4193407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vert="horz" wrap="square" lIns="0" tIns="0" rIns="0" bIns="0" rtlCol="0" anchor="t">
            <a:noAutofit/>
          </a:bodyPr>
          <a:lstStyle/>
          <a:p>
            <a:r>
              <a:rPr lang="en-US" sz="3600" dirty="0">
                <a:solidFill>
                  <a:schemeClr val="accent5"/>
                </a:solidFill>
                <a:ea typeface="+mn-lt"/>
                <a:cs typeface="+mn-lt"/>
                <a:sym typeface="+mn-lt"/>
              </a:rPr>
              <a:t>Manage the Contract Workspace Task List</a:t>
            </a:r>
            <a:endParaRPr lang="en-US" sz="3600" dirty="0">
              <a:solidFill>
                <a:schemeClr val="accent5"/>
              </a:solidFill>
            </a:endParaRPr>
          </a:p>
        </p:txBody>
      </p:sp>
    </p:spTree>
    <p:extLst>
      <p:ext uri="{BB962C8B-B14F-4D97-AF65-F5344CB8AC3E}">
        <p14:creationId xmlns:p14="http://schemas.microsoft.com/office/powerpoint/2010/main" val="2212185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7" name="TextBox 6">
            <a:extLst>
              <a:ext uri="{FF2B5EF4-FFF2-40B4-BE49-F238E27FC236}">
                <a16:creationId xmlns:a16="http://schemas.microsoft.com/office/drawing/2014/main" id="{62A7D623-49F9-F719-591D-20D1925EBCF7}"/>
              </a:ext>
            </a:extLst>
          </p:cNvPr>
          <p:cNvSpPr txBox="1"/>
          <p:nvPr/>
        </p:nvSpPr>
        <p:spPr>
          <a:xfrm>
            <a:off x="638418" y="1395028"/>
            <a:ext cx="11310328" cy="1477328"/>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The </a:t>
            </a:r>
            <a:r>
              <a:rPr lang="en-US" sz="1800" b="1" i="0" dirty="0">
                <a:solidFill>
                  <a:srgbClr val="000000"/>
                </a:solidFill>
                <a:effectLst/>
                <a:highlight>
                  <a:srgbClr val="FFFFFF"/>
                </a:highlight>
                <a:ea typeface="Calibri" panose="020F0502020204030204" pitchFamily="34" charset="0"/>
                <a:cs typeface="Calibri" panose="020F0502020204030204" pitchFamily="34" charset="0"/>
              </a:rPr>
              <a:t>Task</a:t>
            </a:r>
            <a:r>
              <a:rPr lang="en-US" sz="1800" b="0" i="0" dirty="0">
                <a:solidFill>
                  <a:srgbClr val="000000"/>
                </a:solidFill>
                <a:effectLst/>
                <a:highlight>
                  <a:srgbClr val="FFFFFF"/>
                </a:highlight>
                <a:ea typeface="Calibri" panose="020F0502020204030204" pitchFamily="34" charset="0"/>
                <a:cs typeface="Calibri" panose="020F0502020204030204" pitchFamily="34" charset="0"/>
              </a:rPr>
              <a:t> list is the LAUSD Contract process.  By following the task list, users will be sure </a:t>
            </a:r>
            <a:r>
              <a:rPr lang="en-US" dirty="0">
                <a:solidFill>
                  <a:srgbClr val="000000"/>
                </a:solidFill>
                <a:highlight>
                  <a:srgbClr val="FFFFFF"/>
                </a:highlight>
                <a:ea typeface="Calibri" panose="020F0502020204030204" pitchFamily="34" charset="0"/>
                <a:cs typeface="Calibri" panose="020F0502020204030204" pitchFamily="34" charset="0"/>
              </a:rPr>
              <a:t>that they have completed the contract process correctly.</a:t>
            </a:r>
          </a:p>
          <a:p>
            <a:endParaRPr lang="en-US" sz="1800" b="0" i="0" dirty="0">
              <a:solidFill>
                <a:srgbClr val="000000"/>
              </a:solidFill>
              <a:effectLst/>
              <a:highlight>
                <a:srgbClr val="FFFFFF"/>
              </a:highlight>
              <a:ea typeface="Calibri" panose="020F0502020204030204" pitchFamily="34" charset="0"/>
              <a:cs typeface="Calibri" panose="020F0502020204030204" pitchFamily="34" charset="0"/>
            </a:endParaRPr>
          </a:p>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The task list is made up of 4 sections.  Start with phase 1 and complete all of the tasks.  Then move to phase 2 and complete all the tasks until all tasks are complete. </a:t>
            </a:r>
            <a:endParaRPr lang="en-US"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4E5FF5-8E74-7115-2812-6919AA2F844D}"/>
              </a:ext>
            </a:extLst>
          </p:cNvPr>
          <p:cNvPicPr>
            <a:picLocks noChangeAspect="1"/>
          </p:cNvPicPr>
          <p:nvPr/>
        </p:nvPicPr>
        <p:blipFill>
          <a:blip r:embed="rId3"/>
          <a:stretch>
            <a:fillRect/>
          </a:stretch>
        </p:blipFill>
        <p:spPr>
          <a:xfrm>
            <a:off x="1046285" y="2925394"/>
            <a:ext cx="10175387" cy="3656277"/>
          </a:xfrm>
          <a:prstGeom prst="rect">
            <a:avLst/>
          </a:prstGeom>
        </p:spPr>
      </p:pic>
    </p:spTree>
    <p:extLst>
      <p:ext uri="{BB962C8B-B14F-4D97-AF65-F5344CB8AC3E}">
        <p14:creationId xmlns:p14="http://schemas.microsoft.com/office/powerpoint/2010/main" val="1312458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D92AC-95EF-77F6-D953-EA8AC12DBAE8}"/>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0318BE27-957E-C2F6-ABFA-9AEDE18C4648}"/>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7" name="TextBox 6">
            <a:extLst>
              <a:ext uri="{FF2B5EF4-FFF2-40B4-BE49-F238E27FC236}">
                <a16:creationId xmlns:a16="http://schemas.microsoft.com/office/drawing/2014/main" id="{B16BF724-BF99-2B2D-9CE2-0B21FCE1B01D}"/>
              </a:ext>
            </a:extLst>
          </p:cNvPr>
          <p:cNvSpPr txBox="1"/>
          <p:nvPr/>
        </p:nvSpPr>
        <p:spPr>
          <a:xfrm>
            <a:off x="191032" y="3429000"/>
            <a:ext cx="2834544" cy="923330"/>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Expand each phase by clicking the right facing  arrow.   </a:t>
            </a:r>
            <a:endParaRPr lang="en-US"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B01E9B-599D-0F85-E7C0-C88B2D45DEFD}"/>
              </a:ext>
            </a:extLst>
          </p:cNvPr>
          <p:cNvPicPr>
            <a:picLocks noChangeAspect="1"/>
          </p:cNvPicPr>
          <p:nvPr/>
        </p:nvPicPr>
        <p:blipFill>
          <a:blip r:embed="rId3"/>
          <a:stretch>
            <a:fillRect/>
          </a:stretch>
        </p:blipFill>
        <p:spPr>
          <a:xfrm>
            <a:off x="2896996" y="2133692"/>
            <a:ext cx="9051750" cy="3930675"/>
          </a:xfrm>
          <a:prstGeom prst="rect">
            <a:avLst/>
          </a:prstGeom>
        </p:spPr>
      </p:pic>
      <p:sp>
        <p:nvSpPr>
          <p:cNvPr id="6" name="Rectangle 5">
            <a:extLst>
              <a:ext uri="{FF2B5EF4-FFF2-40B4-BE49-F238E27FC236}">
                <a16:creationId xmlns:a16="http://schemas.microsoft.com/office/drawing/2014/main" id="{A8203EF3-7941-1348-2F94-4F98A4A9313A}"/>
              </a:ext>
            </a:extLst>
          </p:cNvPr>
          <p:cNvSpPr/>
          <p:nvPr/>
        </p:nvSpPr>
        <p:spPr bwMode="gray">
          <a:xfrm>
            <a:off x="3025576" y="4220309"/>
            <a:ext cx="174824" cy="25511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595107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2C340-F36E-319F-0068-2645A304E97A}"/>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94E80AC8-979D-A408-12B3-DCC9CD91AAD5}"/>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7" name="TextBox 6">
            <a:extLst>
              <a:ext uri="{FF2B5EF4-FFF2-40B4-BE49-F238E27FC236}">
                <a16:creationId xmlns:a16="http://schemas.microsoft.com/office/drawing/2014/main" id="{D12EEF8B-9061-568E-31AE-6EB1DA84687A}"/>
              </a:ext>
            </a:extLst>
          </p:cNvPr>
          <p:cNvSpPr txBox="1"/>
          <p:nvPr/>
        </p:nvSpPr>
        <p:spPr>
          <a:xfrm>
            <a:off x="191032" y="3112480"/>
            <a:ext cx="2834544" cy="923330"/>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Expand each phase by clicking the right facing  arrow.   </a:t>
            </a:r>
            <a:endParaRPr lang="en-US"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2536B0C-553C-32B0-741F-4F0D82EB338A}"/>
              </a:ext>
            </a:extLst>
          </p:cNvPr>
          <p:cNvPicPr>
            <a:picLocks noChangeAspect="1"/>
          </p:cNvPicPr>
          <p:nvPr/>
        </p:nvPicPr>
        <p:blipFill>
          <a:blip r:embed="rId3"/>
          <a:stretch>
            <a:fillRect/>
          </a:stretch>
        </p:blipFill>
        <p:spPr>
          <a:xfrm>
            <a:off x="2896996" y="1817172"/>
            <a:ext cx="9051750" cy="3930675"/>
          </a:xfrm>
          <a:prstGeom prst="rect">
            <a:avLst/>
          </a:prstGeom>
        </p:spPr>
      </p:pic>
      <p:sp>
        <p:nvSpPr>
          <p:cNvPr id="6" name="Rectangle 5">
            <a:extLst>
              <a:ext uri="{FF2B5EF4-FFF2-40B4-BE49-F238E27FC236}">
                <a16:creationId xmlns:a16="http://schemas.microsoft.com/office/drawing/2014/main" id="{D08CCB52-BA24-8204-4460-12EFCAB74832}"/>
              </a:ext>
            </a:extLst>
          </p:cNvPr>
          <p:cNvSpPr/>
          <p:nvPr/>
        </p:nvSpPr>
        <p:spPr bwMode="gray">
          <a:xfrm>
            <a:off x="3025576" y="3903789"/>
            <a:ext cx="174824" cy="25511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3C9B057A-F84A-6DA1-EFE8-87DE05C91583}"/>
              </a:ext>
            </a:extLst>
          </p:cNvPr>
          <p:cNvPicPr>
            <a:picLocks noChangeAspect="1"/>
          </p:cNvPicPr>
          <p:nvPr/>
        </p:nvPicPr>
        <p:blipFill>
          <a:blip r:embed="rId4"/>
          <a:stretch>
            <a:fillRect/>
          </a:stretch>
        </p:blipFill>
        <p:spPr>
          <a:xfrm>
            <a:off x="4237892" y="4419053"/>
            <a:ext cx="1211272" cy="1567529"/>
          </a:xfrm>
          <a:prstGeom prst="rect">
            <a:avLst/>
          </a:prstGeom>
        </p:spPr>
      </p:pic>
      <p:sp>
        <p:nvSpPr>
          <p:cNvPr id="8" name="TextBox 7">
            <a:extLst>
              <a:ext uri="{FF2B5EF4-FFF2-40B4-BE49-F238E27FC236}">
                <a16:creationId xmlns:a16="http://schemas.microsoft.com/office/drawing/2014/main" id="{6CD84696-6D19-500D-AA98-24F9E76BD9BB}"/>
              </a:ext>
            </a:extLst>
          </p:cNvPr>
          <p:cNvSpPr txBox="1"/>
          <p:nvPr/>
        </p:nvSpPr>
        <p:spPr>
          <a:xfrm>
            <a:off x="191032" y="4741152"/>
            <a:ext cx="2834544" cy="923330"/>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Click on the task name and then click </a:t>
            </a:r>
            <a:r>
              <a:rPr lang="en-US" sz="1800" b="1" i="0" dirty="0">
                <a:solidFill>
                  <a:srgbClr val="000000"/>
                </a:solidFill>
                <a:effectLst/>
                <a:highlight>
                  <a:srgbClr val="FFFFFF"/>
                </a:highlight>
                <a:ea typeface="Calibri" panose="020F0502020204030204" pitchFamily="34" charset="0"/>
                <a:cs typeface="Calibri" panose="020F0502020204030204" pitchFamily="34" charset="0"/>
              </a:rPr>
              <a:t>View Task Details</a:t>
            </a:r>
            <a:endParaRPr lang="en-US" b="1" dirty="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CC15644-DF2F-5D6F-3656-59E25FFEACAC}"/>
              </a:ext>
            </a:extLst>
          </p:cNvPr>
          <p:cNvSpPr/>
          <p:nvPr/>
        </p:nvSpPr>
        <p:spPr bwMode="gray">
          <a:xfrm>
            <a:off x="4326830" y="4724408"/>
            <a:ext cx="972006" cy="25511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23592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5C95F-1B11-B500-7369-D25825B74E8E}"/>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9B2CF212-FC27-5309-FBE0-7E10DEF63EDE}"/>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7" name="TextBox 6">
            <a:extLst>
              <a:ext uri="{FF2B5EF4-FFF2-40B4-BE49-F238E27FC236}">
                <a16:creationId xmlns:a16="http://schemas.microsoft.com/office/drawing/2014/main" id="{FBC732E7-33DA-4399-4CAC-52240275A4F5}"/>
              </a:ext>
            </a:extLst>
          </p:cNvPr>
          <p:cNvSpPr txBox="1"/>
          <p:nvPr/>
        </p:nvSpPr>
        <p:spPr>
          <a:xfrm>
            <a:off x="278443" y="1205664"/>
            <a:ext cx="3511041" cy="2031325"/>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A large majority of the tasks on the task list are “To Do” Tasks.  To Do tasks all work the same way:</a:t>
            </a:r>
          </a:p>
          <a:p>
            <a:pPr marL="342900" indent="-342900">
              <a:buAutoNum type="arabicPeriod"/>
            </a:pPr>
            <a:r>
              <a:rPr lang="en-US" dirty="0">
                <a:solidFill>
                  <a:srgbClr val="000000"/>
                </a:solidFill>
                <a:highlight>
                  <a:srgbClr val="FFFFFF"/>
                </a:highlight>
                <a:ea typeface="Calibri" panose="020F0502020204030204" pitchFamily="34" charset="0"/>
                <a:cs typeface="Calibri" panose="020F0502020204030204" pitchFamily="34" charset="0"/>
              </a:rPr>
              <a:t>Read the task instructions.</a:t>
            </a:r>
          </a:p>
          <a:p>
            <a:pPr marL="342900" indent="-342900">
              <a:buAutoNum type="arabicPeriod"/>
            </a:pPr>
            <a:r>
              <a:rPr lang="en-US" dirty="0">
                <a:solidFill>
                  <a:srgbClr val="000000"/>
                </a:solidFill>
                <a:highlight>
                  <a:srgbClr val="FFFFFF"/>
                </a:highlight>
                <a:ea typeface="Calibri" panose="020F0502020204030204" pitchFamily="34" charset="0"/>
                <a:cs typeface="Calibri" panose="020F0502020204030204" pitchFamily="34" charset="0"/>
              </a:rPr>
              <a:t>Complete the task </a:t>
            </a:r>
          </a:p>
          <a:p>
            <a:pPr marL="342900" indent="-342900">
              <a:buAutoNum type="arabicPeriod"/>
            </a:pPr>
            <a:r>
              <a:rPr lang="en-US" dirty="0">
                <a:solidFill>
                  <a:srgbClr val="000000"/>
                </a:solidFill>
                <a:highlight>
                  <a:srgbClr val="FFFFFF"/>
                </a:highlight>
                <a:ea typeface="Calibri" panose="020F0502020204030204" pitchFamily="34" charset="0"/>
                <a:cs typeface="Calibri" panose="020F0502020204030204" pitchFamily="34" charset="0"/>
              </a:rPr>
              <a:t>Mark the task complete</a:t>
            </a:r>
            <a:endParaRPr lang="en-US" dirty="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A634DF6-2E0F-55E3-7C29-833F53E94399}"/>
              </a:ext>
            </a:extLst>
          </p:cNvPr>
          <p:cNvSpPr txBox="1"/>
          <p:nvPr/>
        </p:nvSpPr>
        <p:spPr>
          <a:xfrm>
            <a:off x="4930086" y="6062875"/>
            <a:ext cx="2834544" cy="369332"/>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Click “Mark Complete”</a:t>
            </a:r>
            <a:endParaRPr lang="en-US" b="1" dirty="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31633C3-FE35-A6E0-BC0A-12293DAE4ED4}"/>
              </a:ext>
            </a:extLst>
          </p:cNvPr>
          <p:cNvSpPr/>
          <p:nvPr/>
        </p:nvSpPr>
        <p:spPr bwMode="gray">
          <a:xfrm>
            <a:off x="4326830" y="4724408"/>
            <a:ext cx="972006" cy="25511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DC71727C-AF35-BB48-A225-F6653C64A7F5}"/>
              </a:ext>
            </a:extLst>
          </p:cNvPr>
          <p:cNvPicPr>
            <a:picLocks noChangeAspect="1"/>
          </p:cNvPicPr>
          <p:nvPr/>
        </p:nvPicPr>
        <p:blipFill>
          <a:blip r:embed="rId3"/>
          <a:stretch>
            <a:fillRect/>
          </a:stretch>
        </p:blipFill>
        <p:spPr>
          <a:xfrm>
            <a:off x="3916212" y="1667130"/>
            <a:ext cx="7978831" cy="4244708"/>
          </a:xfrm>
          <a:prstGeom prst="rect">
            <a:avLst/>
          </a:prstGeom>
        </p:spPr>
      </p:pic>
      <p:sp>
        <p:nvSpPr>
          <p:cNvPr id="6" name="Rectangle 5">
            <a:extLst>
              <a:ext uri="{FF2B5EF4-FFF2-40B4-BE49-F238E27FC236}">
                <a16:creationId xmlns:a16="http://schemas.microsoft.com/office/drawing/2014/main" id="{69A065E6-EBBC-6F18-6F29-BD5567C3582B}"/>
              </a:ext>
            </a:extLst>
          </p:cNvPr>
          <p:cNvSpPr/>
          <p:nvPr/>
        </p:nvSpPr>
        <p:spPr bwMode="gray">
          <a:xfrm>
            <a:off x="4003622" y="1740882"/>
            <a:ext cx="1295213" cy="38811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06C1C372-14CA-3857-7981-61BB34181BB1}"/>
              </a:ext>
            </a:extLst>
          </p:cNvPr>
          <p:cNvSpPr/>
          <p:nvPr/>
        </p:nvSpPr>
        <p:spPr bwMode="gray">
          <a:xfrm>
            <a:off x="5534725" y="5217246"/>
            <a:ext cx="1349649" cy="38811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534618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723CE-36A4-6899-0E0F-8D1543EDAA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170664-AD9A-7359-2F22-1C65999819DF}"/>
              </a:ext>
            </a:extLst>
          </p:cNvPr>
          <p:cNvPicPr>
            <a:picLocks noChangeAspect="1"/>
          </p:cNvPicPr>
          <p:nvPr/>
        </p:nvPicPr>
        <p:blipFill>
          <a:blip r:embed="rId3"/>
          <a:stretch>
            <a:fillRect/>
          </a:stretch>
        </p:blipFill>
        <p:spPr>
          <a:xfrm>
            <a:off x="3215209" y="2229338"/>
            <a:ext cx="8695173" cy="2446232"/>
          </a:xfrm>
          <a:prstGeom prst="rect">
            <a:avLst/>
          </a:prstGeom>
        </p:spPr>
      </p:pic>
      <p:sp>
        <p:nvSpPr>
          <p:cNvPr id="4" name="Title 7">
            <a:extLst>
              <a:ext uri="{FF2B5EF4-FFF2-40B4-BE49-F238E27FC236}">
                <a16:creationId xmlns:a16="http://schemas.microsoft.com/office/drawing/2014/main" id="{F0798939-016E-CF6B-272F-7F05D1849C82}"/>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7" name="TextBox 6">
            <a:extLst>
              <a:ext uri="{FF2B5EF4-FFF2-40B4-BE49-F238E27FC236}">
                <a16:creationId xmlns:a16="http://schemas.microsoft.com/office/drawing/2014/main" id="{B75DE9C7-7815-C004-17E0-6AE65E91DD7B}"/>
              </a:ext>
            </a:extLst>
          </p:cNvPr>
          <p:cNvSpPr txBox="1"/>
          <p:nvPr/>
        </p:nvSpPr>
        <p:spPr>
          <a:xfrm>
            <a:off x="278443" y="1205664"/>
            <a:ext cx="3511041" cy="923330"/>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The First task is now complete.  Move on to the second task and repeat the process.</a:t>
            </a:r>
          </a:p>
        </p:txBody>
      </p:sp>
      <p:sp>
        <p:nvSpPr>
          <p:cNvPr id="6" name="Rectangle 5">
            <a:extLst>
              <a:ext uri="{FF2B5EF4-FFF2-40B4-BE49-F238E27FC236}">
                <a16:creationId xmlns:a16="http://schemas.microsoft.com/office/drawing/2014/main" id="{B2607952-78F8-A4FE-5C84-8D4F33C9D753}"/>
              </a:ext>
            </a:extLst>
          </p:cNvPr>
          <p:cNvSpPr/>
          <p:nvPr/>
        </p:nvSpPr>
        <p:spPr bwMode="gray">
          <a:xfrm>
            <a:off x="3789484" y="2927838"/>
            <a:ext cx="6462347" cy="34857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5" name="TextBox 4">
            <a:extLst>
              <a:ext uri="{FF2B5EF4-FFF2-40B4-BE49-F238E27FC236}">
                <a16:creationId xmlns:a16="http://schemas.microsoft.com/office/drawing/2014/main" id="{87160495-AFCB-DA8C-3B53-51E1F1AD91F5}"/>
              </a:ext>
            </a:extLst>
          </p:cNvPr>
          <p:cNvSpPr txBox="1"/>
          <p:nvPr/>
        </p:nvSpPr>
        <p:spPr>
          <a:xfrm>
            <a:off x="360504" y="3376756"/>
            <a:ext cx="2628881" cy="923330"/>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Click on the name of the 2</a:t>
            </a:r>
            <a:r>
              <a:rPr lang="en-US" baseline="30000" dirty="0">
                <a:ea typeface="Calibri" panose="020F0502020204030204" pitchFamily="34" charset="0"/>
                <a:cs typeface="Calibri" panose="020F0502020204030204" pitchFamily="34" charset="0"/>
              </a:rPr>
              <a:t>nd</a:t>
            </a:r>
            <a:r>
              <a:rPr lang="en-US" dirty="0">
                <a:ea typeface="Calibri" panose="020F0502020204030204" pitchFamily="34" charset="0"/>
                <a:cs typeface="Calibri" panose="020F0502020204030204" pitchFamily="34" charset="0"/>
              </a:rPr>
              <a:t> task and then click </a:t>
            </a:r>
            <a:r>
              <a:rPr lang="en-US" b="1" dirty="0">
                <a:ea typeface="Calibri" panose="020F0502020204030204" pitchFamily="34" charset="0"/>
                <a:cs typeface="Calibri" panose="020F0502020204030204" pitchFamily="34" charset="0"/>
              </a:rPr>
              <a:t>View Task Details</a:t>
            </a:r>
          </a:p>
        </p:txBody>
      </p:sp>
      <p:pic>
        <p:nvPicPr>
          <p:cNvPr id="13" name="Picture 12">
            <a:extLst>
              <a:ext uri="{FF2B5EF4-FFF2-40B4-BE49-F238E27FC236}">
                <a16:creationId xmlns:a16="http://schemas.microsoft.com/office/drawing/2014/main" id="{44BBE17B-6250-F7D8-2DBC-BFCF9D51D013}"/>
              </a:ext>
            </a:extLst>
          </p:cNvPr>
          <p:cNvPicPr>
            <a:picLocks noChangeAspect="1"/>
          </p:cNvPicPr>
          <p:nvPr/>
        </p:nvPicPr>
        <p:blipFill>
          <a:blip r:embed="rId4"/>
          <a:stretch>
            <a:fillRect/>
          </a:stretch>
        </p:blipFill>
        <p:spPr>
          <a:xfrm>
            <a:off x="4288986" y="3555722"/>
            <a:ext cx="1676545" cy="2118544"/>
          </a:xfrm>
          <a:prstGeom prst="rect">
            <a:avLst/>
          </a:prstGeom>
        </p:spPr>
      </p:pic>
      <p:sp>
        <p:nvSpPr>
          <p:cNvPr id="14" name="Rectangle 13">
            <a:extLst>
              <a:ext uri="{FF2B5EF4-FFF2-40B4-BE49-F238E27FC236}">
                <a16:creationId xmlns:a16="http://schemas.microsoft.com/office/drawing/2014/main" id="{5320BDBB-E053-B969-5E4D-36266FB5C8FF}"/>
              </a:ext>
            </a:extLst>
          </p:cNvPr>
          <p:cNvSpPr/>
          <p:nvPr/>
        </p:nvSpPr>
        <p:spPr bwMode="gray">
          <a:xfrm>
            <a:off x="4331621" y="3951512"/>
            <a:ext cx="1506471" cy="34857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626578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25D4-1BDB-9597-9B29-3E5E06F0E0C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D687F27-833B-A379-4AC6-35F334B4C2C6}"/>
              </a:ext>
            </a:extLst>
          </p:cNvPr>
          <p:cNvPicPr>
            <a:picLocks noChangeAspect="1"/>
          </p:cNvPicPr>
          <p:nvPr/>
        </p:nvPicPr>
        <p:blipFill>
          <a:blip r:embed="rId3"/>
          <a:stretch>
            <a:fillRect/>
          </a:stretch>
        </p:blipFill>
        <p:spPr>
          <a:xfrm>
            <a:off x="2883877" y="2253686"/>
            <a:ext cx="9067003" cy="2749582"/>
          </a:xfrm>
          <a:prstGeom prst="rect">
            <a:avLst/>
          </a:prstGeom>
        </p:spPr>
      </p:pic>
      <p:sp>
        <p:nvSpPr>
          <p:cNvPr id="4" name="Title 7">
            <a:extLst>
              <a:ext uri="{FF2B5EF4-FFF2-40B4-BE49-F238E27FC236}">
                <a16:creationId xmlns:a16="http://schemas.microsoft.com/office/drawing/2014/main" id="{B3590ABC-AE95-8BE8-803F-9CBAF5041084}"/>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5" name="TextBox 4">
            <a:extLst>
              <a:ext uri="{FF2B5EF4-FFF2-40B4-BE49-F238E27FC236}">
                <a16:creationId xmlns:a16="http://schemas.microsoft.com/office/drawing/2014/main" id="{3C401059-DA44-D2CC-0E8B-18F2A6AE3095}"/>
              </a:ext>
            </a:extLst>
          </p:cNvPr>
          <p:cNvSpPr txBox="1"/>
          <p:nvPr/>
        </p:nvSpPr>
        <p:spPr>
          <a:xfrm>
            <a:off x="360504" y="3376756"/>
            <a:ext cx="2628881" cy="923330"/>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Read the Task Description and complete the task.</a:t>
            </a:r>
            <a:endParaRPr lang="en-US" b="1" dirty="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73EDE7B-7105-96C1-DC49-4E19CD9F38B2}"/>
              </a:ext>
            </a:extLst>
          </p:cNvPr>
          <p:cNvSpPr/>
          <p:nvPr/>
        </p:nvSpPr>
        <p:spPr bwMode="gray">
          <a:xfrm>
            <a:off x="4121095" y="4523931"/>
            <a:ext cx="1022405" cy="34857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40307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10EE-B6E9-2263-721B-06B616D3A4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FE7600-A40A-CE82-0434-DEA907265F0D}"/>
              </a:ext>
            </a:extLst>
          </p:cNvPr>
          <p:cNvPicPr>
            <a:picLocks noChangeAspect="1"/>
          </p:cNvPicPr>
          <p:nvPr/>
        </p:nvPicPr>
        <p:blipFill>
          <a:blip r:embed="rId3"/>
          <a:stretch>
            <a:fillRect/>
          </a:stretch>
        </p:blipFill>
        <p:spPr>
          <a:xfrm>
            <a:off x="2795953" y="1613918"/>
            <a:ext cx="9176902" cy="4631506"/>
          </a:xfrm>
          <a:prstGeom prst="rect">
            <a:avLst/>
          </a:prstGeom>
        </p:spPr>
      </p:pic>
      <p:sp>
        <p:nvSpPr>
          <p:cNvPr id="4" name="Title 7">
            <a:extLst>
              <a:ext uri="{FF2B5EF4-FFF2-40B4-BE49-F238E27FC236}">
                <a16:creationId xmlns:a16="http://schemas.microsoft.com/office/drawing/2014/main" id="{12A29AFF-455B-8A8C-5F75-C6F744F66516}"/>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5" name="TextBox 4">
            <a:extLst>
              <a:ext uri="{FF2B5EF4-FFF2-40B4-BE49-F238E27FC236}">
                <a16:creationId xmlns:a16="http://schemas.microsoft.com/office/drawing/2014/main" id="{8D883BC9-6916-0D3C-74A4-1C777869A7B7}"/>
              </a:ext>
            </a:extLst>
          </p:cNvPr>
          <p:cNvSpPr txBox="1"/>
          <p:nvPr/>
        </p:nvSpPr>
        <p:spPr>
          <a:xfrm>
            <a:off x="791327" y="3790352"/>
            <a:ext cx="3956519"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Both tasks have been completed and the Phase is complete.</a:t>
            </a:r>
            <a:endParaRPr lang="en-US" b="1" dirty="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8E883DD1-77BB-8DB3-3CB8-B4471FFA43B7}"/>
              </a:ext>
            </a:extLst>
          </p:cNvPr>
          <p:cNvSpPr/>
          <p:nvPr/>
        </p:nvSpPr>
        <p:spPr bwMode="gray">
          <a:xfrm>
            <a:off x="4982741" y="4252017"/>
            <a:ext cx="5761459" cy="77718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65275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5599C-A718-15B3-AE8F-0922172D552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A03961D-4CEF-26BB-5468-F3800F0E6D2C}"/>
              </a:ext>
            </a:extLst>
          </p:cNvPr>
          <p:cNvPicPr>
            <a:picLocks noChangeAspect="1"/>
          </p:cNvPicPr>
          <p:nvPr/>
        </p:nvPicPr>
        <p:blipFill>
          <a:blip r:embed="rId3"/>
          <a:stretch>
            <a:fillRect/>
          </a:stretch>
        </p:blipFill>
        <p:spPr>
          <a:xfrm>
            <a:off x="3203415" y="1218379"/>
            <a:ext cx="8771380" cy="5143946"/>
          </a:xfrm>
          <a:prstGeom prst="rect">
            <a:avLst/>
          </a:prstGeom>
        </p:spPr>
      </p:pic>
      <p:sp>
        <p:nvSpPr>
          <p:cNvPr id="4" name="Title 7">
            <a:extLst>
              <a:ext uri="{FF2B5EF4-FFF2-40B4-BE49-F238E27FC236}">
                <a16:creationId xmlns:a16="http://schemas.microsoft.com/office/drawing/2014/main" id="{137E70E0-AD00-7302-A7B0-3032B2D2F5F2}"/>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5" name="TextBox 4">
            <a:extLst>
              <a:ext uri="{FF2B5EF4-FFF2-40B4-BE49-F238E27FC236}">
                <a16:creationId xmlns:a16="http://schemas.microsoft.com/office/drawing/2014/main" id="{A2678B4B-B2B4-3D3B-10E4-4DBA5539A75A}"/>
              </a:ext>
            </a:extLst>
          </p:cNvPr>
          <p:cNvSpPr txBox="1"/>
          <p:nvPr/>
        </p:nvSpPr>
        <p:spPr>
          <a:xfrm>
            <a:off x="392891" y="4527887"/>
            <a:ext cx="2810524" cy="2031325"/>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In Phase 2 there is a different type of task, called a Negotiation Task.</a:t>
            </a:r>
          </a:p>
          <a:p>
            <a:endParaRPr lang="en-US"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Click on the task name and then click, View Task Details. </a:t>
            </a:r>
            <a:endParaRPr lang="en-US" b="1" dirty="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A92B5623-F89A-E86C-6E5A-9DD5C0A283C5}"/>
              </a:ext>
            </a:extLst>
          </p:cNvPr>
          <p:cNvSpPr/>
          <p:nvPr/>
        </p:nvSpPr>
        <p:spPr bwMode="gray">
          <a:xfrm>
            <a:off x="3699064" y="5336931"/>
            <a:ext cx="7365036" cy="41323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622738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F388-0FB9-E538-B79A-82C914C6086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DD375C-1172-0322-64AE-F484650374E9}"/>
              </a:ext>
            </a:extLst>
          </p:cNvPr>
          <p:cNvPicPr>
            <a:picLocks noChangeAspect="1"/>
          </p:cNvPicPr>
          <p:nvPr/>
        </p:nvPicPr>
        <p:blipFill>
          <a:blip r:embed="rId3"/>
          <a:stretch>
            <a:fillRect/>
          </a:stretch>
        </p:blipFill>
        <p:spPr>
          <a:xfrm>
            <a:off x="3699064" y="1635012"/>
            <a:ext cx="8237934" cy="4115157"/>
          </a:xfrm>
          <a:prstGeom prst="rect">
            <a:avLst/>
          </a:prstGeom>
        </p:spPr>
      </p:pic>
      <p:sp>
        <p:nvSpPr>
          <p:cNvPr id="4" name="Title 7">
            <a:extLst>
              <a:ext uri="{FF2B5EF4-FFF2-40B4-BE49-F238E27FC236}">
                <a16:creationId xmlns:a16="http://schemas.microsoft.com/office/drawing/2014/main" id="{94FAC111-A964-BFD9-6F97-1A063CA29C86}"/>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5" name="TextBox 4">
            <a:extLst>
              <a:ext uri="{FF2B5EF4-FFF2-40B4-BE49-F238E27FC236}">
                <a16:creationId xmlns:a16="http://schemas.microsoft.com/office/drawing/2014/main" id="{F5D4C5B9-21EC-537A-31C1-C0E35F4B7C44}"/>
              </a:ext>
            </a:extLst>
          </p:cNvPr>
          <p:cNvSpPr txBox="1"/>
          <p:nvPr/>
        </p:nvSpPr>
        <p:spPr>
          <a:xfrm>
            <a:off x="340136" y="1512126"/>
            <a:ext cx="3194371"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We can see the Task Type is a Negotiation Task </a:t>
            </a:r>
            <a:endParaRPr lang="en-US" b="1" dirty="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08EEAC35-117A-5523-99C0-6AE890EFD6C2}"/>
              </a:ext>
            </a:extLst>
          </p:cNvPr>
          <p:cNvSpPr/>
          <p:nvPr/>
        </p:nvSpPr>
        <p:spPr bwMode="gray">
          <a:xfrm>
            <a:off x="3813364" y="3600450"/>
            <a:ext cx="2520761" cy="49878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A6C1B3D5-1985-183F-2818-C82BF8EE991E}"/>
              </a:ext>
            </a:extLst>
          </p:cNvPr>
          <p:cNvSpPr txBox="1"/>
          <p:nvPr/>
        </p:nvSpPr>
        <p:spPr>
          <a:xfrm>
            <a:off x="340135" y="3446414"/>
            <a:ext cx="3194371" cy="923330"/>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Step 1 is to review the agreement between LAUSD and the supplier.</a:t>
            </a:r>
            <a:endParaRPr lang="en-US" b="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896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58845" y="445233"/>
            <a:ext cx="10873068" cy="615553"/>
          </a:xfrm>
        </p:spPr>
        <p:txBody>
          <a:bodyPr/>
          <a:lstStyle/>
          <a:p>
            <a:r>
              <a:rPr lang="en-US" sz="4000" b="0">
                <a:solidFill>
                  <a:schemeClr val="accent5"/>
                </a:solidFill>
              </a:rPr>
              <a:t>Accessing Ariba P2P Core </a:t>
            </a:r>
          </a:p>
        </p:txBody>
      </p:sp>
      <p:pic>
        <p:nvPicPr>
          <p:cNvPr id="5" name="Picture 4">
            <a:extLst>
              <a:ext uri="{FF2B5EF4-FFF2-40B4-BE49-F238E27FC236}">
                <a16:creationId xmlns:a16="http://schemas.microsoft.com/office/drawing/2014/main" id="{D930B0CA-4DE0-06D8-055D-5A132E716F91}"/>
              </a:ext>
            </a:extLst>
          </p:cNvPr>
          <p:cNvPicPr>
            <a:picLocks noChangeAspect="1"/>
          </p:cNvPicPr>
          <p:nvPr/>
        </p:nvPicPr>
        <p:blipFill>
          <a:blip r:embed="rId3"/>
          <a:stretch>
            <a:fillRect/>
          </a:stretch>
        </p:blipFill>
        <p:spPr>
          <a:xfrm>
            <a:off x="5795379" y="1109165"/>
            <a:ext cx="4676775" cy="2466975"/>
          </a:xfrm>
          <a:prstGeom prst="rect">
            <a:avLst/>
          </a:prstGeom>
          <a:ln>
            <a:solidFill>
              <a:schemeClr val="tx1"/>
            </a:solidFill>
          </a:ln>
        </p:spPr>
      </p:pic>
      <p:sp>
        <p:nvSpPr>
          <p:cNvPr id="8" name="TextBox 7">
            <a:extLst>
              <a:ext uri="{FF2B5EF4-FFF2-40B4-BE49-F238E27FC236}">
                <a16:creationId xmlns:a16="http://schemas.microsoft.com/office/drawing/2014/main" id="{4B199F5B-D9EE-FF39-D075-0F20AF76F224}"/>
              </a:ext>
            </a:extLst>
          </p:cNvPr>
          <p:cNvSpPr txBox="1"/>
          <p:nvPr/>
        </p:nvSpPr>
        <p:spPr>
          <a:xfrm>
            <a:off x="341644" y="1611807"/>
            <a:ext cx="525323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0" i="0" u="none" strike="noStrike">
                <a:solidFill>
                  <a:srgbClr val="404040"/>
                </a:solidFill>
                <a:effectLst/>
              </a:rPr>
              <a:t>Access ESS - </a:t>
            </a:r>
            <a:r>
              <a:rPr lang="en-US" sz="1800" b="0" i="0" u="sng" strike="noStrike">
                <a:solidFill>
                  <a:srgbClr val="2998E3"/>
                </a:solidFill>
                <a:effectLst/>
                <a:hlinkClick r:id="rId4"/>
              </a:rPr>
              <a:t>https://ess.lausd.net/</a:t>
            </a:r>
            <a:r>
              <a:rPr lang="en-US" sz="1800" b="0" i="0" u="none" strike="noStrike">
                <a:solidFill>
                  <a:srgbClr val="404040"/>
                </a:solidFill>
                <a:effectLst/>
              </a:rPr>
              <a:t>  and then enter your password.</a:t>
            </a:r>
            <a:r>
              <a:rPr lang="en-US" sz="1800" b="0" i="0">
                <a:solidFill>
                  <a:srgbClr val="000000"/>
                </a:solidFill>
                <a:effectLst/>
              </a:rPr>
              <a:t>​</a:t>
            </a:r>
            <a:endParaRPr lang="en-US" sz="1800" kern="0">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4DAA57C3-9A30-86B6-28BC-C7841AA57BE0}"/>
              </a:ext>
            </a:extLst>
          </p:cNvPr>
          <p:cNvSpPr txBox="1"/>
          <p:nvPr/>
        </p:nvSpPr>
        <p:spPr>
          <a:xfrm>
            <a:off x="341644" y="3929306"/>
            <a:ext cx="4705141" cy="2769989"/>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sz="1800" b="0" i="0" u="none" strike="noStrike">
                <a:solidFill>
                  <a:srgbClr val="404040"/>
                </a:solidFill>
                <a:effectLst/>
                <a:latin typeface="+mj-lt"/>
              </a:rPr>
              <a:t>Once you have authenticated yourself using ESS, click on the tab titled "Procurement" ​</a:t>
            </a:r>
          </a:p>
          <a:p>
            <a:pPr fontAlgn="base">
              <a:spcBef>
                <a:spcPct val="50000"/>
              </a:spcBef>
              <a:spcAft>
                <a:spcPct val="0"/>
              </a:spcAft>
              <a:buClr>
                <a:srgbClr val="F0AB00"/>
              </a:buClr>
              <a:buSzPct val="80000"/>
            </a:pPr>
            <a:r>
              <a:rPr lang="en-US" sz="1800" b="0" i="0" u="none" strike="noStrike">
                <a:solidFill>
                  <a:srgbClr val="404040"/>
                </a:solidFill>
                <a:effectLst/>
                <a:latin typeface="+mj-lt"/>
              </a:rPr>
              <a:t>Next, click the tile titled “Procure-To-Pay" to access Ariba</a:t>
            </a:r>
            <a:r>
              <a:rPr lang="en-US">
                <a:solidFill>
                  <a:srgbClr val="404040"/>
                </a:solidFill>
                <a:latin typeface="+mj-lt"/>
              </a:rPr>
              <a:t> P2P Core.</a:t>
            </a:r>
            <a:endParaRPr lang="en-US" sz="1800" b="0" i="0" u="none" strike="noStrike">
              <a:solidFill>
                <a:srgbClr val="404040"/>
              </a:solidFill>
              <a:effectLst/>
              <a:latin typeface="+mj-lt"/>
              <a:cs typeface="Arial"/>
            </a:endParaRPr>
          </a:p>
          <a:p>
            <a:pPr fontAlgn="base">
              <a:spcBef>
                <a:spcPct val="50000"/>
              </a:spcBef>
              <a:spcAft>
                <a:spcPct val="0"/>
              </a:spcAft>
              <a:buClr>
                <a:srgbClr val="F0AB00"/>
              </a:buClr>
              <a:buSzPct val="80000"/>
            </a:pPr>
            <a:r>
              <a:rPr lang="en-US">
                <a:solidFill>
                  <a:srgbClr val="404040"/>
                </a:solidFill>
                <a:latin typeface="+mj-lt"/>
              </a:rPr>
              <a:t>Ariba </a:t>
            </a:r>
            <a:r>
              <a:rPr lang="en-US" sz="1800" b="0" i="0" u="none" strike="noStrike">
                <a:solidFill>
                  <a:srgbClr val="404040"/>
                </a:solidFill>
                <a:effectLst/>
                <a:latin typeface="+mj-lt"/>
              </a:rPr>
              <a:t>uses Single Sign On, so that you do not need to maintain a separate username and password for Ariba.</a:t>
            </a:r>
            <a:r>
              <a:rPr lang="en-US">
                <a:solidFill>
                  <a:srgbClr val="404040"/>
                </a:solidFill>
                <a:latin typeface="+mj-lt"/>
              </a:rPr>
              <a:t> </a:t>
            </a:r>
            <a:r>
              <a:rPr lang="en-US" sz="1800" b="0" i="0" u="none" strike="noStrike">
                <a:solidFill>
                  <a:srgbClr val="404040"/>
                </a:solidFill>
                <a:effectLst/>
                <a:latin typeface="+mj-lt"/>
              </a:rPr>
              <a:t> As soon as you click the tile, it will take you directly to the Ariba P2P Core. ​</a:t>
            </a:r>
            <a:endParaRPr lang="en-US" sz="1800" kern="0">
              <a:latin typeface="+mj-lt"/>
              <a:ea typeface="Arial Unicode MS" pitchFamily="34" charset="-128"/>
              <a:cs typeface="Arial Unicode MS" pitchFamily="34" charset="-128"/>
            </a:endParaRPr>
          </a:p>
        </p:txBody>
      </p:sp>
      <p:pic>
        <p:nvPicPr>
          <p:cNvPr id="6" name="Picture 5" descr="A close up of a screen&#10;&#10;Description automatically generated">
            <a:extLst>
              <a:ext uri="{FF2B5EF4-FFF2-40B4-BE49-F238E27FC236}">
                <a16:creationId xmlns:a16="http://schemas.microsoft.com/office/drawing/2014/main" id="{731E0622-11A8-5427-3E25-D83668D96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0215" y="3818884"/>
            <a:ext cx="6776846" cy="2593883"/>
          </a:xfrm>
          <a:prstGeom prst="rect">
            <a:avLst/>
          </a:prstGeom>
          <a:ln>
            <a:solidFill>
              <a:schemeClr val="tx1"/>
            </a:solidFill>
          </a:ln>
        </p:spPr>
      </p:pic>
    </p:spTree>
    <p:extLst>
      <p:ext uri="{BB962C8B-B14F-4D97-AF65-F5344CB8AC3E}">
        <p14:creationId xmlns:p14="http://schemas.microsoft.com/office/powerpoint/2010/main" val="1301770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635CD-F395-A1D0-B38B-5A5102ACA92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0702C42-A77B-F3D1-328E-2447EF24DAC9}"/>
              </a:ext>
            </a:extLst>
          </p:cNvPr>
          <p:cNvPicPr>
            <a:picLocks noChangeAspect="1"/>
          </p:cNvPicPr>
          <p:nvPr/>
        </p:nvPicPr>
        <p:blipFill>
          <a:blip r:embed="rId3"/>
          <a:stretch>
            <a:fillRect/>
          </a:stretch>
        </p:blipFill>
        <p:spPr>
          <a:xfrm>
            <a:off x="3699064" y="1635012"/>
            <a:ext cx="8237934" cy="4115157"/>
          </a:xfrm>
          <a:prstGeom prst="rect">
            <a:avLst/>
          </a:prstGeom>
        </p:spPr>
      </p:pic>
      <p:sp>
        <p:nvSpPr>
          <p:cNvPr id="4" name="Title 7">
            <a:extLst>
              <a:ext uri="{FF2B5EF4-FFF2-40B4-BE49-F238E27FC236}">
                <a16:creationId xmlns:a16="http://schemas.microsoft.com/office/drawing/2014/main" id="{866DE1B8-8C58-4E46-2A90-9CC2239A761F}"/>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14" name="Rectangle 13">
            <a:extLst>
              <a:ext uri="{FF2B5EF4-FFF2-40B4-BE49-F238E27FC236}">
                <a16:creationId xmlns:a16="http://schemas.microsoft.com/office/drawing/2014/main" id="{2E600729-064C-81E8-0A23-1EA4CAD9C905}"/>
              </a:ext>
            </a:extLst>
          </p:cNvPr>
          <p:cNvSpPr/>
          <p:nvPr/>
        </p:nvSpPr>
        <p:spPr bwMode="gray">
          <a:xfrm>
            <a:off x="3848533" y="4116957"/>
            <a:ext cx="6684652" cy="58692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B1918AB9-29E8-6BA4-4ACF-5E3E73719915}"/>
              </a:ext>
            </a:extLst>
          </p:cNvPr>
          <p:cNvSpPr txBox="1"/>
          <p:nvPr/>
        </p:nvSpPr>
        <p:spPr>
          <a:xfrm>
            <a:off x="340135" y="3446414"/>
            <a:ext cx="3194371" cy="1754326"/>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Step 2 is to add the contract reviewer(s) from the supplier.</a:t>
            </a:r>
          </a:p>
          <a:p>
            <a:endParaRPr lang="en-US" b="1"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Click “New External Reviewer” to enter the supplier’s email address</a:t>
            </a:r>
          </a:p>
        </p:txBody>
      </p:sp>
    </p:spTree>
    <p:extLst>
      <p:ext uri="{BB962C8B-B14F-4D97-AF65-F5344CB8AC3E}">
        <p14:creationId xmlns:p14="http://schemas.microsoft.com/office/powerpoint/2010/main" val="2210237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18B95-6BA9-82F3-7CE8-A7E9F4A71B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4BE8B3-7574-C72F-2A49-CB550A85ABBD}"/>
              </a:ext>
            </a:extLst>
          </p:cNvPr>
          <p:cNvPicPr>
            <a:picLocks noChangeAspect="1"/>
          </p:cNvPicPr>
          <p:nvPr/>
        </p:nvPicPr>
        <p:blipFill>
          <a:blip r:embed="rId3"/>
          <a:stretch>
            <a:fillRect/>
          </a:stretch>
        </p:blipFill>
        <p:spPr>
          <a:xfrm>
            <a:off x="3959590" y="1213338"/>
            <a:ext cx="7529733" cy="5078192"/>
          </a:xfrm>
          <a:prstGeom prst="rect">
            <a:avLst/>
          </a:prstGeom>
        </p:spPr>
      </p:pic>
      <p:sp>
        <p:nvSpPr>
          <p:cNvPr id="4" name="Title 7">
            <a:extLst>
              <a:ext uri="{FF2B5EF4-FFF2-40B4-BE49-F238E27FC236}">
                <a16:creationId xmlns:a16="http://schemas.microsoft.com/office/drawing/2014/main" id="{D334F4F9-FF90-B158-63D9-953A31D2E28D}"/>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14" name="Rectangle 13">
            <a:extLst>
              <a:ext uri="{FF2B5EF4-FFF2-40B4-BE49-F238E27FC236}">
                <a16:creationId xmlns:a16="http://schemas.microsoft.com/office/drawing/2014/main" id="{683AE9E2-E020-4906-C15A-8AB2264679E8}"/>
              </a:ext>
            </a:extLst>
          </p:cNvPr>
          <p:cNvSpPr/>
          <p:nvPr/>
        </p:nvSpPr>
        <p:spPr bwMode="gray">
          <a:xfrm>
            <a:off x="9240715" y="1230922"/>
            <a:ext cx="1125416" cy="51874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9C408093-1BA0-04F1-E9CE-225BFF3111D9}"/>
              </a:ext>
            </a:extLst>
          </p:cNvPr>
          <p:cNvSpPr txBox="1"/>
          <p:nvPr/>
        </p:nvSpPr>
        <p:spPr>
          <a:xfrm>
            <a:off x="340136" y="3446414"/>
            <a:ext cx="2833888" cy="923330"/>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Complete the reviewer’s information, and then click OK.</a:t>
            </a:r>
          </a:p>
        </p:txBody>
      </p:sp>
    </p:spTree>
    <p:extLst>
      <p:ext uri="{BB962C8B-B14F-4D97-AF65-F5344CB8AC3E}">
        <p14:creationId xmlns:p14="http://schemas.microsoft.com/office/powerpoint/2010/main" val="2971515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C83C-C3D0-3A69-E034-59309652BD56}"/>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66C7D090-1EDC-0F98-6816-33BEF3C4D206}"/>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9" name="TextBox 8">
            <a:extLst>
              <a:ext uri="{FF2B5EF4-FFF2-40B4-BE49-F238E27FC236}">
                <a16:creationId xmlns:a16="http://schemas.microsoft.com/office/drawing/2014/main" id="{CCD3855B-D64A-DF2E-3538-BF005E605FAA}"/>
              </a:ext>
            </a:extLst>
          </p:cNvPr>
          <p:cNvSpPr txBox="1"/>
          <p:nvPr/>
        </p:nvSpPr>
        <p:spPr>
          <a:xfrm>
            <a:off x="191031" y="2967335"/>
            <a:ext cx="3264345"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You have the option to add additional contract reviewers.</a:t>
            </a:r>
          </a:p>
        </p:txBody>
      </p:sp>
      <p:pic>
        <p:nvPicPr>
          <p:cNvPr id="5" name="Picture 4">
            <a:extLst>
              <a:ext uri="{FF2B5EF4-FFF2-40B4-BE49-F238E27FC236}">
                <a16:creationId xmlns:a16="http://schemas.microsoft.com/office/drawing/2014/main" id="{AAD0B0D2-B425-4309-78E5-B16B3CDE3D8F}"/>
              </a:ext>
            </a:extLst>
          </p:cNvPr>
          <p:cNvPicPr>
            <a:picLocks noChangeAspect="1"/>
          </p:cNvPicPr>
          <p:nvPr/>
        </p:nvPicPr>
        <p:blipFill>
          <a:blip r:embed="rId3"/>
          <a:stretch>
            <a:fillRect/>
          </a:stretch>
        </p:blipFill>
        <p:spPr>
          <a:xfrm>
            <a:off x="3557481" y="1793801"/>
            <a:ext cx="8116003" cy="3795089"/>
          </a:xfrm>
          <a:prstGeom prst="rect">
            <a:avLst/>
          </a:prstGeom>
        </p:spPr>
      </p:pic>
      <p:sp>
        <p:nvSpPr>
          <p:cNvPr id="14" name="Rectangle 13">
            <a:extLst>
              <a:ext uri="{FF2B5EF4-FFF2-40B4-BE49-F238E27FC236}">
                <a16:creationId xmlns:a16="http://schemas.microsoft.com/office/drawing/2014/main" id="{4F42BDBF-00E1-15C4-3063-84ADA054E896}"/>
              </a:ext>
            </a:extLst>
          </p:cNvPr>
          <p:cNvSpPr/>
          <p:nvPr/>
        </p:nvSpPr>
        <p:spPr bwMode="gray">
          <a:xfrm>
            <a:off x="8581291" y="3083879"/>
            <a:ext cx="2409093" cy="397874"/>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B4A8AFDC-66A3-5942-281D-80AE6066815C}"/>
              </a:ext>
            </a:extLst>
          </p:cNvPr>
          <p:cNvSpPr txBox="1"/>
          <p:nvPr/>
        </p:nvSpPr>
        <p:spPr>
          <a:xfrm>
            <a:off x="191031" y="4942559"/>
            <a:ext cx="3490010"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Additionally, you can indicate a due date for the contract review.</a:t>
            </a:r>
          </a:p>
        </p:txBody>
      </p:sp>
      <p:sp>
        <p:nvSpPr>
          <p:cNvPr id="7" name="Rectangle 6">
            <a:extLst>
              <a:ext uri="{FF2B5EF4-FFF2-40B4-BE49-F238E27FC236}">
                <a16:creationId xmlns:a16="http://schemas.microsoft.com/office/drawing/2014/main" id="{32F8D343-9E6B-AE29-3D4C-3B40996ACA99}"/>
              </a:ext>
            </a:extLst>
          </p:cNvPr>
          <p:cNvSpPr/>
          <p:nvPr/>
        </p:nvSpPr>
        <p:spPr bwMode="gray">
          <a:xfrm>
            <a:off x="5627566" y="5066786"/>
            <a:ext cx="3243872" cy="52210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238467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93CA8-0DC3-196B-B0D2-97F64D7562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F2ADFC-B9FF-7002-A5C2-025E2F6E743A}"/>
              </a:ext>
            </a:extLst>
          </p:cNvPr>
          <p:cNvPicPr>
            <a:picLocks noChangeAspect="1"/>
          </p:cNvPicPr>
          <p:nvPr/>
        </p:nvPicPr>
        <p:blipFill>
          <a:blip r:embed="rId3"/>
          <a:stretch>
            <a:fillRect/>
          </a:stretch>
        </p:blipFill>
        <p:spPr>
          <a:xfrm>
            <a:off x="3905067" y="1586522"/>
            <a:ext cx="8176969" cy="4511431"/>
          </a:xfrm>
          <a:prstGeom prst="rect">
            <a:avLst/>
          </a:prstGeom>
        </p:spPr>
      </p:pic>
      <p:sp>
        <p:nvSpPr>
          <p:cNvPr id="4" name="Title 7">
            <a:extLst>
              <a:ext uri="{FF2B5EF4-FFF2-40B4-BE49-F238E27FC236}">
                <a16:creationId xmlns:a16="http://schemas.microsoft.com/office/drawing/2014/main" id="{BEF615EF-D6BB-2B06-691C-C1F22F33300E}"/>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9" name="TextBox 8">
            <a:extLst>
              <a:ext uri="{FF2B5EF4-FFF2-40B4-BE49-F238E27FC236}">
                <a16:creationId xmlns:a16="http://schemas.microsoft.com/office/drawing/2014/main" id="{72D7E874-C0D5-2FBB-14AD-C85F17156924}"/>
              </a:ext>
            </a:extLst>
          </p:cNvPr>
          <p:cNvSpPr txBox="1"/>
          <p:nvPr/>
        </p:nvSpPr>
        <p:spPr>
          <a:xfrm>
            <a:off x="191031" y="2967335"/>
            <a:ext cx="3264345"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Optionally, add comments or attachments.</a:t>
            </a:r>
          </a:p>
        </p:txBody>
      </p:sp>
      <p:sp>
        <p:nvSpPr>
          <p:cNvPr id="7" name="Rectangle 6">
            <a:extLst>
              <a:ext uri="{FF2B5EF4-FFF2-40B4-BE49-F238E27FC236}">
                <a16:creationId xmlns:a16="http://schemas.microsoft.com/office/drawing/2014/main" id="{A72A48D4-05F5-5C50-9C86-F28982D92BFE}"/>
              </a:ext>
            </a:extLst>
          </p:cNvPr>
          <p:cNvSpPr/>
          <p:nvPr/>
        </p:nvSpPr>
        <p:spPr bwMode="gray">
          <a:xfrm>
            <a:off x="4005630" y="5418478"/>
            <a:ext cx="1682993" cy="52210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152579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7E20A-1C11-FB48-65AF-53A7C93DA9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966839-E727-7EB3-3548-276ACC991823}"/>
              </a:ext>
            </a:extLst>
          </p:cNvPr>
          <p:cNvPicPr>
            <a:picLocks noChangeAspect="1"/>
          </p:cNvPicPr>
          <p:nvPr/>
        </p:nvPicPr>
        <p:blipFill>
          <a:blip r:embed="rId3"/>
          <a:stretch>
            <a:fillRect/>
          </a:stretch>
        </p:blipFill>
        <p:spPr>
          <a:xfrm>
            <a:off x="2989956" y="1698256"/>
            <a:ext cx="9146117" cy="4037153"/>
          </a:xfrm>
          <a:prstGeom prst="rect">
            <a:avLst/>
          </a:prstGeom>
        </p:spPr>
      </p:pic>
      <p:sp>
        <p:nvSpPr>
          <p:cNvPr id="4" name="Title 7">
            <a:extLst>
              <a:ext uri="{FF2B5EF4-FFF2-40B4-BE49-F238E27FC236}">
                <a16:creationId xmlns:a16="http://schemas.microsoft.com/office/drawing/2014/main" id="{A28786A6-20B5-0B64-ABE9-89800C319C8F}"/>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9" name="TextBox 8">
            <a:extLst>
              <a:ext uri="{FF2B5EF4-FFF2-40B4-BE49-F238E27FC236}">
                <a16:creationId xmlns:a16="http://schemas.microsoft.com/office/drawing/2014/main" id="{09F3E081-EAF9-57E0-BCC9-90EC9212AAAF}"/>
              </a:ext>
            </a:extLst>
          </p:cNvPr>
          <p:cNvSpPr txBox="1"/>
          <p:nvPr/>
        </p:nvSpPr>
        <p:spPr>
          <a:xfrm>
            <a:off x="2426670" y="3763124"/>
            <a:ext cx="3938958" cy="307777"/>
          </a:xfrm>
          <a:prstGeom prst="rect">
            <a:avLst/>
          </a:prstGeom>
          <a:noFill/>
        </p:spPr>
        <p:txBody>
          <a:bodyPr wrap="square">
            <a:spAutoFit/>
          </a:bodyPr>
          <a:lstStyle/>
          <a:p>
            <a:r>
              <a:rPr lang="en-US" sz="1400" dirty="0">
                <a:ea typeface="Calibri" panose="020F0502020204030204" pitchFamily="34" charset="0"/>
                <a:cs typeface="Calibri" panose="020F0502020204030204" pitchFamily="34" charset="0"/>
              </a:rPr>
              <a:t>If the supplier submits changes to the contract.</a:t>
            </a:r>
          </a:p>
        </p:txBody>
      </p:sp>
      <p:cxnSp>
        <p:nvCxnSpPr>
          <p:cNvPr id="8" name="Straight Arrow Connector 7">
            <a:extLst>
              <a:ext uri="{FF2B5EF4-FFF2-40B4-BE49-F238E27FC236}">
                <a16:creationId xmlns:a16="http://schemas.microsoft.com/office/drawing/2014/main" id="{A0FD0FAA-7EF1-9B0F-2F7D-EEFE97C593A5}"/>
              </a:ext>
            </a:extLst>
          </p:cNvPr>
          <p:cNvCxnSpPr/>
          <p:nvPr/>
        </p:nvCxnSpPr>
        <p:spPr>
          <a:xfrm>
            <a:off x="6409594" y="3912572"/>
            <a:ext cx="127488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F105C68-13FC-73D5-85F5-BB1A263A282E}"/>
              </a:ext>
            </a:extLst>
          </p:cNvPr>
          <p:cNvSpPr txBox="1"/>
          <p:nvPr/>
        </p:nvSpPr>
        <p:spPr>
          <a:xfrm>
            <a:off x="395654" y="4258419"/>
            <a:ext cx="5978768" cy="307777"/>
          </a:xfrm>
          <a:prstGeom prst="rect">
            <a:avLst/>
          </a:prstGeom>
          <a:noFill/>
        </p:spPr>
        <p:txBody>
          <a:bodyPr wrap="square">
            <a:spAutoFit/>
          </a:bodyPr>
          <a:lstStyle/>
          <a:p>
            <a:r>
              <a:rPr lang="en-US" sz="1400" dirty="0">
                <a:ea typeface="Calibri" panose="020F0502020204030204" pitchFamily="34" charset="0"/>
                <a:cs typeface="Calibri" panose="020F0502020204030204" pitchFamily="34" charset="0"/>
              </a:rPr>
              <a:t>If needed, the owner of the contract can start a new round of negotiations</a:t>
            </a:r>
          </a:p>
        </p:txBody>
      </p:sp>
      <p:cxnSp>
        <p:nvCxnSpPr>
          <p:cNvPr id="11" name="Straight Arrow Connector 10">
            <a:extLst>
              <a:ext uri="{FF2B5EF4-FFF2-40B4-BE49-F238E27FC236}">
                <a16:creationId xmlns:a16="http://schemas.microsoft.com/office/drawing/2014/main" id="{3B11F41A-A3E2-CEF6-C942-C8A8B6C3613D}"/>
              </a:ext>
            </a:extLst>
          </p:cNvPr>
          <p:cNvCxnSpPr/>
          <p:nvPr/>
        </p:nvCxnSpPr>
        <p:spPr>
          <a:xfrm>
            <a:off x="6430109" y="4416659"/>
            <a:ext cx="127488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18ED83-1404-D4B1-CF17-07603AB5AFCE}"/>
              </a:ext>
            </a:extLst>
          </p:cNvPr>
          <p:cNvSpPr txBox="1"/>
          <p:nvPr/>
        </p:nvSpPr>
        <p:spPr>
          <a:xfrm>
            <a:off x="184632" y="4750797"/>
            <a:ext cx="6198577" cy="307777"/>
          </a:xfrm>
          <a:prstGeom prst="rect">
            <a:avLst/>
          </a:prstGeom>
          <a:noFill/>
        </p:spPr>
        <p:txBody>
          <a:bodyPr wrap="square">
            <a:spAutoFit/>
          </a:bodyPr>
          <a:lstStyle/>
          <a:p>
            <a:r>
              <a:rPr lang="en-US" sz="1400" dirty="0">
                <a:ea typeface="Calibri" panose="020F0502020204030204" pitchFamily="34" charset="0"/>
                <a:cs typeface="Calibri" panose="020F0502020204030204" pitchFamily="34" charset="0"/>
              </a:rPr>
              <a:t>The owner has the option to accept the proposed changes from the supplier</a:t>
            </a:r>
          </a:p>
        </p:txBody>
      </p:sp>
      <p:cxnSp>
        <p:nvCxnSpPr>
          <p:cNvPr id="13" name="Straight Arrow Connector 12">
            <a:extLst>
              <a:ext uri="{FF2B5EF4-FFF2-40B4-BE49-F238E27FC236}">
                <a16:creationId xmlns:a16="http://schemas.microsoft.com/office/drawing/2014/main" id="{719B5EF0-44EE-88BE-891F-70CF13378248}"/>
              </a:ext>
            </a:extLst>
          </p:cNvPr>
          <p:cNvCxnSpPr/>
          <p:nvPr/>
        </p:nvCxnSpPr>
        <p:spPr>
          <a:xfrm>
            <a:off x="6430109" y="4909034"/>
            <a:ext cx="127488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6028DA-0C9C-035F-2794-704F2E011C69}"/>
              </a:ext>
            </a:extLst>
          </p:cNvPr>
          <p:cNvSpPr txBox="1"/>
          <p:nvPr/>
        </p:nvSpPr>
        <p:spPr>
          <a:xfrm>
            <a:off x="1154717" y="5219715"/>
            <a:ext cx="5246085" cy="307777"/>
          </a:xfrm>
          <a:prstGeom prst="rect">
            <a:avLst/>
          </a:prstGeom>
          <a:noFill/>
        </p:spPr>
        <p:txBody>
          <a:bodyPr wrap="square">
            <a:spAutoFit/>
          </a:bodyPr>
          <a:lstStyle/>
          <a:p>
            <a:r>
              <a:rPr lang="en-US" sz="1400" dirty="0">
                <a:ea typeface="Calibri" panose="020F0502020204030204" pitchFamily="34" charset="0"/>
                <a:cs typeface="Calibri" panose="020F0502020204030204" pitchFamily="34" charset="0"/>
              </a:rPr>
              <a:t>If the supplier accepts the contract as is, mark the task complete</a:t>
            </a:r>
          </a:p>
        </p:txBody>
      </p:sp>
      <p:cxnSp>
        <p:nvCxnSpPr>
          <p:cNvPr id="15" name="Straight Arrow Connector 14">
            <a:extLst>
              <a:ext uri="{FF2B5EF4-FFF2-40B4-BE49-F238E27FC236}">
                <a16:creationId xmlns:a16="http://schemas.microsoft.com/office/drawing/2014/main" id="{C848DD2E-3759-29C3-1EEF-6E8463F6D46B}"/>
              </a:ext>
            </a:extLst>
          </p:cNvPr>
          <p:cNvCxnSpPr/>
          <p:nvPr/>
        </p:nvCxnSpPr>
        <p:spPr>
          <a:xfrm>
            <a:off x="6441835" y="5377953"/>
            <a:ext cx="127488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385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CD13C-E254-5806-4940-523B212D204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BD3461A5-D1C9-03FC-12B2-C672AABF558D}"/>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pic>
        <p:nvPicPr>
          <p:cNvPr id="3" name="Picture 2">
            <a:extLst>
              <a:ext uri="{FF2B5EF4-FFF2-40B4-BE49-F238E27FC236}">
                <a16:creationId xmlns:a16="http://schemas.microsoft.com/office/drawing/2014/main" id="{28467981-D0D0-3580-B702-DD1E415C37EF}"/>
              </a:ext>
            </a:extLst>
          </p:cNvPr>
          <p:cNvPicPr>
            <a:picLocks noChangeAspect="1"/>
          </p:cNvPicPr>
          <p:nvPr/>
        </p:nvPicPr>
        <p:blipFill>
          <a:blip r:embed="rId3"/>
          <a:stretch>
            <a:fillRect/>
          </a:stretch>
        </p:blipFill>
        <p:spPr>
          <a:xfrm>
            <a:off x="2879436" y="1340785"/>
            <a:ext cx="8931414" cy="4701947"/>
          </a:xfrm>
          <a:prstGeom prst="rect">
            <a:avLst/>
          </a:prstGeom>
        </p:spPr>
      </p:pic>
      <p:sp>
        <p:nvSpPr>
          <p:cNvPr id="6" name="TextBox 5">
            <a:extLst>
              <a:ext uri="{FF2B5EF4-FFF2-40B4-BE49-F238E27FC236}">
                <a16:creationId xmlns:a16="http://schemas.microsoft.com/office/drawing/2014/main" id="{0BB1CEFE-9491-D5FC-924E-182FDDA8B605}"/>
              </a:ext>
            </a:extLst>
          </p:cNvPr>
          <p:cNvSpPr txBox="1"/>
          <p:nvPr/>
        </p:nvSpPr>
        <p:spPr>
          <a:xfrm>
            <a:off x="191032" y="4286181"/>
            <a:ext cx="2824731" cy="1477328"/>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When the contract negotiation is finished, and the task has been marked complete move on to the next task.</a:t>
            </a:r>
          </a:p>
        </p:txBody>
      </p:sp>
    </p:spTree>
    <p:extLst>
      <p:ext uri="{BB962C8B-B14F-4D97-AF65-F5344CB8AC3E}">
        <p14:creationId xmlns:p14="http://schemas.microsoft.com/office/powerpoint/2010/main" val="2811843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1CB6-2F9B-4142-4849-0961CEA0A5F2}"/>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E0B99075-A160-91A6-52FF-161377D121E4}"/>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6" name="TextBox 5">
            <a:extLst>
              <a:ext uri="{FF2B5EF4-FFF2-40B4-BE49-F238E27FC236}">
                <a16:creationId xmlns:a16="http://schemas.microsoft.com/office/drawing/2014/main" id="{FB1A7065-9D77-35C6-B066-3F4D5916AA32}"/>
              </a:ext>
            </a:extLst>
          </p:cNvPr>
          <p:cNvSpPr txBox="1"/>
          <p:nvPr/>
        </p:nvSpPr>
        <p:spPr>
          <a:xfrm>
            <a:off x="191032" y="4286181"/>
            <a:ext cx="3457776"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Complete the rest of the tasks in phase 2.</a:t>
            </a:r>
          </a:p>
        </p:txBody>
      </p:sp>
      <p:pic>
        <p:nvPicPr>
          <p:cNvPr id="5" name="Picture 4">
            <a:extLst>
              <a:ext uri="{FF2B5EF4-FFF2-40B4-BE49-F238E27FC236}">
                <a16:creationId xmlns:a16="http://schemas.microsoft.com/office/drawing/2014/main" id="{AE48DA39-31F7-B19B-E755-3751A926136D}"/>
              </a:ext>
            </a:extLst>
          </p:cNvPr>
          <p:cNvPicPr>
            <a:picLocks noChangeAspect="1"/>
          </p:cNvPicPr>
          <p:nvPr/>
        </p:nvPicPr>
        <p:blipFill>
          <a:blip r:embed="rId3"/>
          <a:stretch>
            <a:fillRect/>
          </a:stretch>
        </p:blipFill>
        <p:spPr>
          <a:xfrm>
            <a:off x="4301864" y="1094491"/>
            <a:ext cx="7785193" cy="5603772"/>
          </a:xfrm>
          <a:prstGeom prst="rect">
            <a:avLst/>
          </a:prstGeom>
        </p:spPr>
      </p:pic>
    </p:spTree>
    <p:extLst>
      <p:ext uri="{BB962C8B-B14F-4D97-AF65-F5344CB8AC3E}">
        <p14:creationId xmlns:p14="http://schemas.microsoft.com/office/powerpoint/2010/main" val="4266892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C5E9-F165-2BB5-D5A0-263FEE94BBA6}"/>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970B745C-01E7-C129-ED3A-C78DD23D9C98}"/>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6" name="TextBox 5">
            <a:extLst>
              <a:ext uri="{FF2B5EF4-FFF2-40B4-BE49-F238E27FC236}">
                <a16:creationId xmlns:a16="http://schemas.microsoft.com/office/drawing/2014/main" id="{14FE704E-248E-1A48-7E9E-AF102C447980}"/>
              </a:ext>
            </a:extLst>
          </p:cNvPr>
          <p:cNvSpPr txBox="1"/>
          <p:nvPr/>
        </p:nvSpPr>
        <p:spPr>
          <a:xfrm>
            <a:off x="191032" y="3565212"/>
            <a:ext cx="3809468" cy="1200329"/>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In Phase 3, there is a new task type.  This task is called a Signature Task.  Click on the Task name and click </a:t>
            </a:r>
            <a:r>
              <a:rPr lang="en-US" b="1" dirty="0">
                <a:ea typeface="Calibri" panose="020F0502020204030204" pitchFamily="34" charset="0"/>
                <a:cs typeface="Calibri" panose="020F0502020204030204" pitchFamily="34" charset="0"/>
              </a:rPr>
              <a:t>View Task Details</a:t>
            </a:r>
          </a:p>
        </p:txBody>
      </p:sp>
      <p:pic>
        <p:nvPicPr>
          <p:cNvPr id="3" name="Picture 2">
            <a:extLst>
              <a:ext uri="{FF2B5EF4-FFF2-40B4-BE49-F238E27FC236}">
                <a16:creationId xmlns:a16="http://schemas.microsoft.com/office/drawing/2014/main" id="{5D32809C-0F32-D007-AD28-48BD4412C5DE}"/>
              </a:ext>
            </a:extLst>
          </p:cNvPr>
          <p:cNvPicPr>
            <a:picLocks noChangeAspect="1"/>
          </p:cNvPicPr>
          <p:nvPr/>
        </p:nvPicPr>
        <p:blipFill>
          <a:blip r:embed="rId3"/>
          <a:stretch>
            <a:fillRect/>
          </a:stretch>
        </p:blipFill>
        <p:spPr>
          <a:xfrm>
            <a:off x="3783061" y="1274884"/>
            <a:ext cx="8214732" cy="5095657"/>
          </a:xfrm>
          <a:prstGeom prst="rect">
            <a:avLst/>
          </a:prstGeom>
        </p:spPr>
      </p:pic>
      <p:cxnSp>
        <p:nvCxnSpPr>
          <p:cNvPr id="7" name="Straight Arrow Connector 6">
            <a:extLst>
              <a:ext uri="{FF2B5EF4-FFF2-40B4-BE49-F238E27FC236}">
                <a16:creationId xmlns:a16="http://schemas.microsoft.com/office/drawing/2014/main" id="{EF318FAE-AAD9-38CC-0C8C-BB6E85DCFDF1}"/>
              </a:ext>
            </a:extLst>
          </p:cNvPr>
          <p:cNvCxnSpPr>
            <a:cxnSpLocks/>
          </p:cNvCxnSpPr>
          <p:nvPr/>
        </p:nvCxnSpPr>
        <p:spPr>
          <a:xfrm>
            <a:off x="3305908" y="4870933"/>
            <a:ext cx="1055079"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464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EAA7-26A7-DD9D-8829-1A6FB259F8FC}"/>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FA9B8D82-A181-B6ED-A9B0-F69FCF1708F0}"/>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6" name="TextBox 5">
            <a:extLst>
              <a:ext uri="{FF2B5EF4-FFF2-40B4-BE49-F238E27FC236}">
                <a16:creationId xmlns:a16="http://schemas.microsoft.com/office/drawing/2014/main" id="{960C5F6D-32EF-B9A7-A494-0753DAD689E4}"/>
              </a:ext>
            </a:extLst>
          </p:cNvPr>
          <p:cNvSpPr txBox="1"/>
          <p:nvPr/>
        </p:nvSpPr>
        <p:spPr>
          <a:xfrm>
            <a:off x="191032" y="2606851"/>
            <a:ext cx="3176422" cy="2585323"/>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The instructions tell us that DocuSign is not currently set up.  Until then, contract signature will happen outside of Ariba.</a:t>
            </a:r>
          </a:p>
          <a:p>
            <a:endParaRPr lang="en-US"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Once the contract is signed, go to the </a:t>
            </a:r>
            <a:r>
              <a:rPr lang="en-US" b="1" dirty="0">
                <a:ea typeface="Calibri" panose="020F0502020204030204" pitchFamily="34" charset="0"/>
                <a:cs typeface="Calibri" panose="020F0502020204030204" pitchFamily="34" charset="0"/>
              </a:rPr>
              <a:t>Documents </a:t>
            </a:r>
            <a:r>
              <a:rPr lang="en-US" dirty="0">
                <a:ea typeface="Calibri" panose="020F0502020204030204" pitchFamily="34" charset="0"/>
                <a:cs typeface="Calibri" panose="020F0502020204030204" pitchFamily="34" charset="0"/>
              </a:rPr>
              <a:t>tab on the Contract Workspace.</a:t>
            </a:r>
          </a:p>
        </p:txBody>
      </p:sp>
      <p:cxnSp>
        <p:nvCxnSpPr>
          <p:cNvPr id="7" name="Straight Arrow Connector 6">
            <a:extLst>
              <a:ext uri="{FF2B5EF4-FFF2-40B4-BE49-F238E27FC236}">
                <a16:creationId xmlns:a16="http://schemas.microsoft.com/office/drawing/2014/main" id="{E490216E-E1E1-91D9-EE7B-972290786CA0}"/>
              </a:ext>
            </a:extLst>
          </p:cNvPr>
          <p:cNvCxnSpPr>
            <a:cxnSpLocks/>
          </p:cNvCxnSpPr>
          <p:nvPr/>
        </p:nvCxnSpPr>
        <p:spPr>
          <a:xfrm>
            <a:off x="3305908" y="4870933"/>
            <a:ext cx="1055079"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35376F3-B37D-B893-8739-128BCE5CE927}"/>
              </a:ext>
            </a:extLst>
          </p:cNvPr>
          <p:cNvPicPr>
            <a:picLocks noChangeAspect="1"/>
          </p:cNvPicPr>
          <p:nvPr/>
        </p:nvPicPr>
        <p:blipFill>
          <a:blip r:embed="rId3"/>
          <a:stretch>
            <a:fillRect/>
          </a:stretch>
        </p:blipFill>
        <p:spPr>
          <a:xfrm>
            <a:off x="3305908" y="1964873"/>
            <a:ext cx="8657070" cy="3200677"/>
          </a:xfrm>
          <a:prstGeom prst="rect">
            <a:avLst/>
          </a:prstGeom>
        </p:spPr>
      </p:pic>
      <p:sp>
        <p:nvSpPr>
          <p:cNvPr id="2" name="Rectangle 1">
            <a:extLst>
              <a:ext uri="{FF2B5EF4-FFF2-40B4-BE49-F238E27FC236}">
                <a16:creationId xmlns:a16="http://schemas.microsoft.com/office/drawing/2014/main" id="{C84A787A-2328-4D10-3600-8EFE296C97EA}"/>
              </a:ext>
            </a:extLst>
          </p:cNvPr>
          <p:cNvSpPr/>
          <p:nvPr/>
        </p:nvSpPr>
        <p:spPr bwMode="gray">
          <a:xfrm>
            <a:off x="3305908" y="3766791"/>
            <a:ext cx="3243872" cy="38033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96700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5FB8-6DE8-2065-E993-FDA1D4485B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5979C2-655C-32F6-C66D-4FF487061651}"/>
              </a:ext>
            </a:extLst>
          </p:cNvPr>
          <p:cNvPicPr>
            <a:picLocks noChangeAspect="1"/>
          </p:cNvPicPr>
          <p:nvPr/>
        </p:nvPicPr>
        <p:blipFill>
          <a:blip r:embed="rId3"/>
          <a:stretch>
            <a:fillRect/>
          </a:stretch>
        </p:blipFill>
        <p:spPr>
          <a:xfrm>
            <a:off x="4360987" y="2265776"/>
            <a:ext cx="7414903" cy="3414056"/>
          </a:xfrm>
          <a:prstGeom prst="rect">
            <a:avLst/>
          </a:prstGeom>
        </p:spPr>
      </p:pic>
      <p:sp>
        <p:nvSpPr>
          <p:cNvPr id="4" name="Title 7">
            <a:extLst>
              <a:ext uri="{FF2B5EF4-FFF2-40B4-BE49-F238E27FC236}">
                <a16:creationId xmlns:a16="http://schemas.microsoft.com/office/drawing/2014/main" id="{0A9B07E8-201D-C5FD-FEC7-5115AFAC0DE8}"/>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6" name="TextBox 5">
            <a:extLst>
              <a:ext uri="{FF2B5EF4-FFF2-40B4-BE49-F238E27FC236}">
                <a16:creationId xmlns:a16="http://schemas.microsoft.com/office/drawing/2014/main" id="{70A1A743-BAD7-F9E6-9602-32AA1D2A35D7}"/>
              </a:ext>
            </a:extLst>
          </p:cNvPr>
          <p:cNvSpPr txBox="1"/>
          <p:nvPr/>
        </p:nvSpPr>
        <p:spPr>
          <a:xfrm>
            <a:off x="4812884" y="1524033"/>
            <a:ext cx="3176422"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Make sure that you are on the </a:t>
            </a:r>
            <a:r>
              <a:rPr lang="en-US" b="1" dirty="0">
                <a:ea typeface="Calibri" panose="020F0502020204030204" pitchFamily="34" charset="0"/>
                <a:cs typeface="Calibri" panose="020F0502020204030204" pitchFamily="34" charset="0"/>
              </a:rPr>
              <a:t>Documents</a:t>
            </a:r>
            <a:r>
              <a:rPr lang="en-US" dirty="0">
                <a:ea typeface="Calibri" panose="020F0502020204030204" pitchFamily="34" charset="0"/>
                <a:cs typeface="Calibri" panose="020F0502020204030204" pitchFamily="34" charset="0"/>
              </a:rPr>
              <a:t> tab</a:t>
            </a:r>
          </a:p>
        </p:txBody>
      </p:sp>
      <p:cxnSp>
        <p:nvCxnSpPr>
          <p:cNvPr id="7" name="Straight Arrow Connector 6">
            <a:extLst>
              <a:ext uri="{FF2B5EF4-FFF2-40B4-BE49-F238E27FC236}">
                <a16:creationId xmlns:a16="http://schemas.microsoft.com/office/drawing/2014/main" id="{6494434D-575D-1109-3EF9-2370B85E79F5}"/>
              </a:ext>
            </a:extLst>
          </p:cNvPr>
          <p:cNvCxnSpPr>
            <a:cxnSpLocks/>
          </p:cNvCxnSpPr>
          <p:nvPr/>
        </p:nvCxnSpPr>
        <p:spPr>
          <a:xfrm>
            <a:off x="5934805" y="2170364"/>
            <a:ext cx="0" cy="51129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43F531-36E6-704D-35D9-20ACDF0D386E}"/>
              </a:ext>
            </a:extLst>
          </p:cNvPr>
          <p:cNvSpPr txBox="1"/>
          <p:nvPr/>
        </p:nvSpPr>
        <p:spPr>
          <a:xfrm>
            <a:off x="2180493" y="5871956"/>
            <a:ext cx="4519243"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Click the current contract agreement, and then click </a:t>
            </a:r>
            <a:r>
              <a:rPr lang="en-US" b="1" dirty="0">
                <a:ea typeface="Calibri" panose="020F0502020204030204" pitchFamily="34" charset="0"/>
                <a:cs typeface="Calibri" panose="020F0502020204030204" pitchFamily="34" charset="0"/>
              </a:rPr>
              <a:t>Replace Document</a:t>
            </a:r>
            <a:r>
              <a:rPr lang="en-US" dirty="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92B86C0D-3D27-2828-4661-C7C6E7A9017B}"/>
              </a:ext>
            </a:extLst>
          </p:cNvPr>
          <p:cNvPicPr>
            <a:picLocks noChangeAspect="1"/>
          </p:cNvPicPr>
          <p:nvPr/>
        </p:nvPicPr>
        <p:blipFill>
          <a:blip r:embed="rId4"/>
          <a:stretch>
            <a:fillRect/>
          </a:stretch>
        </p:blipFill>
        <p:spPr>
          <a:xfrm>
            <a:off x="6492131" y="5333967"/>
            <a:ext cx="1585097" cy="1120237"/>
          </a:xfrm>
          <a:prstGeom prst="rect">
            <a:avLst/>
          </a:prstGeom>
        </p:spPr>
      </p:pic>
      <p:cxnSp>
        <p:nvCxnSpPr>
          <p:cNvPr id="13" name="Straight Arrow Connector 12">
            <a:extLst>
              <a:ext uri="{FF2B5EF4-FFF2-40B4-BE49-F238E27FC236}">
                <a16:creationId xmlns:a16="http://schemas.microsoft.com/office/drawing/2014/main" id="{DDF8A01E-39E0-98D7-6BF8-E1AABBF1193D}"/>
              </a:ext>
            </a:extLst>
          </p:cNvPr>
          <p:cNvCxnSpPr>
            <a:cxnSpLocks/>
          </p:cNvCxnSpPr>
          <p:nvPr/>
        </p:nvCxnSpPr>
        <p:spPr>
          <a:xfrm>
            <a:off x="5697902" y="6339908"/>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417D699-BE49-4C83-E790-1089F5C510F3}"/>
              </a:ext>
            </a:extLst>
          </p:cNvPr>
          <p:cNvSpPr/>
          <p:nvPr/>
        </p:nvSpPr>
        <p:spPr bwMode="gray">
          <a:xfrm>
            <a:off x="4224346" y="4573341"/>
            <a:ext cx="7705763" cy="64633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131732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a:solidFill>
                  <a:schemeClr val="accent5"/>
                </a:solidFill>
                <a:ea typeface="+mn-lt"/>
                <a:cs typeface="+mn-lt"/>
                <a:sym typeface="+mn-lt"/>
              </a:rPr>
              <a:t>Create a Contract Workspace </a:t>
            </a:r>
            <a:endParaRPr lang="en-US">
              <a:solidFill>
                <a:schemeClr val="accent5"/>
              </a:solidFill>
            </a:endParaRPr>
          </a:p>
        </p:txBody>
      </p:sp>
    </p:spTree>
    <p:extLst>
      <p:ext uri="{BB962C8B-B14F-4D97-AF65-F5344CB8AC3E}">
        <p14:creationId xmlns:p14="http://schemas.microsoft.com/office/powerpoint/2010/main" val="2202348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BEE11-C442-60B0-D377-D68D55223B1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E47F6E3-A747-21C2-DDE4-EC8AD8F25795}"/>
              </a:ext>
            </a:extLst>
          </p:cNvPr>
          <p:cNvPicPr>
            <a:picLocks noChangeAspect="1"/>
          </p:cNvPicPr>
          <p:nvPr/>
        </p:nvPicPr>
        <p:blipFill>
          <a:blip r:embed="rId3"/>
          <a:stretch>
            <a:fillRect/>
          </a:stretch>
        </p:blipFill>
        <p:spPr>
          <a:xfrm>
            <a:off x="3718122" y="1818682"/>
            <a:ext cx="8279671" cy="3989908"/>
          </a:xfrm>
          <a:prstGeom prst="rect">
            <a:avLst/>
          </a:prstGeom>
        </p:spPr>
      </p:pic>
      <p:sp>
        <p:nvSpPr>
          <p:cNvPr id="9" name="TextBox 8">
            <a:extLst>
              <a:ext uri="{FF2B5EF4-FFF2-40B4-BE49-F238E27FC236}">
                <a16:creationId xmlns:a16="http://schemas.microsoft.com/office/drawing/2014/main" id="{56839B8F-FC9F-FAC7-1B80-7F62BA565105}"/>
              </a:ext>
            </a:extLst>
          </p:cNvPr>
          <p:cNvSpPr txBox="1"/>
          <p:nvPr/>
        </p:nvSpPr>
        <p:spPr>
          <a:xfrm>
            <a:off x="7138637" y="5325013"/>
            <a:ext cx="3431399" cy="369332"/>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Click Replace</a:t>
            </a:r>
          </a:p>
        </p:txBody>
      </p:sp>
      <p:sp>
        <p:nvSpPr>
          <p:cNvPr id="4" name="Title 7">
            <a:extLst>
              <a:ext uri="{FF2B5EF4-FFF2-40B4-BE49-F238E27FC236}">
                <a16:creationId xmlns:a16="http://schemas.microsoft.com/office/drawing/2014/main" id="{0ECD1623-2A2A-953F-7EA5-E3BA96DE8634}"/>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0890E47C-8313-7F8A-3428-B1C585A98977}"/>
              </a:ext>
            </a:extLst>
          </p:cNvPr>
          <p:cNvSpPr txBox="1"/>
          <p:nvPr/>
        </p:nvSpPr>
        <p:spPr>
          <a:xfrm>
            <a:off x="191032" y="2648549"/>
            <a:ext cx="3431399" cy="1754326"/>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Replace the draft document with the signed document.  Make sure that the New document is set to “Upload” then drag the signed document to the upload box.</a:t>
            </a:r>
          </a:p>
        </p:txBody>
      </p:sp>
      <p:cxnSp>
        <p:nvCxnSpPr>
          <p:cNvPr id="13" name="Straight Arrow Connector 12">
            <a:extLst>
              <a:ext uri="{FF2B5EF4-FFF2-40B4-BE49-F238E27FC236}">
                <a16:creationId xmlns:a16="http://schemas.microsoft.com/office/drawing/2014/main" id="{F5B573AD-822F-64A9-483F-9798D880ECEA}"/>
              </a:ext>
            </a:extLst>
          </p:cNvPr>
          <p:cNvCxnSpPr>
            <a:cxnSpLocks/>
          </p:cNvCxnSpPr>
          <p:nvPr/>
        </p:nvCxnSpPr>
        <p:spPr>
          <a:xfrm>
            <a:off x="8775209" y="5502595"/>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863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1D1D8-BF06-33FF-5FF9-CF217F79B249}"/>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F245C43E-B806-9899-F0AD-083481537662}"/>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55E0DD5A-0489-DF6A-A396-28F2EA3DE89A}"/>
              </a:ext>
            </a:extLst>
          </p:cNvPr>
          <p:cNvSpPr txBox="1"/>
          <p:nvPr/>
        </p:nvSpPr>
        <p:spPr>
          <a:xfrm>
            <a:off x="191032" y="3237634"/>
            <a:ext cx="3431399" cy="1477328"/>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The Contract has been replaced with the signed contract.  Before we can continue, the contract must be </a:t>
            </a:r>
            <a:r>
              <a:rPr lang="en-US" b="1" dirty="0">
                <a:ea typeface="Calibri" panose="020F0502020204030204" pitchFamily="34" charset="0"/>
                <a:cs typeface="Calibri" panose="020F0502020204030204" pitchFamily="34" charset="0"/>
              </a:rPr>
              <a:t>Published</a:t>
            </a:r>
            <a:r>
              <a:rPr lang="en-US" dirty="0">
                <a:ea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D1AD3179-D360-0F72-E12F-ECDA569A1FA2}"/>
              </a:ext>
            </a:extLst>
          </p:cNvPr>
          <p:cNvPicPr>
            <a:picLocks noChangeAspect="1"/>
          </p:cNvPicPr>
          <p:nvPr/>
        </p:nvPicPr>
        <p:blipFill>
          <a:blip r:embed="rId3"/>
          <a:stretch>
            <a:fillRect/>
          </a:stretch>
        </p:blipFill>
        <p:spPr>
          <a:xfrm>
            <a:off x="3622431" y="1992271"/>
            <a:ext cx="8283658" cy="3414056"/>
          </a:xfrm>
          <a:prstGeom prst="rect">
            <a:avLst/>
          </a:prstGeom>
        </p:spPr>
      </p:pic>
    </p:spTree>
    <p:extLst>
      <p:ext uri="{BB962C8B-B14F-4D97-AF65-F5344CB8AC3E}">
        <p14:creationId xmlns:p14="http://schemas.microsoft.com/office/powerpoint/2010/main" val="2802359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8C36A-22BE-7C6A-59E3-B99677D93E1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94DDD0E5-3322-97D5-C83F-2CD340108B7C}"/>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D581523C-850A-42B3-4C72-EAA658072F9E}"/>
              </a:ext>
            </a:extLst>
          </p:cNvPr>
          <p:cNvSpPr txBox="1"/>
          <p:nvPr/>
        </p:nvSpPr>
        <p:spPr>
          <a:xfrm>
            <a:off x="4253074" y="5100791"/>
            <a:ext cx="3431399"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Click on the signed agreement, and then click </a:t>
            </a:r>
            <a:r>
              <a:rPr lang="en-US" b="1" dirty="0">
                <a:ea typeface="Calibri" panose="020F0502020204030204" pitchFamily="34" charset="0"/>
                <a:cs typeface="Calibri" panose="020F0502020204030204" pitchFamily="34" charset="0"/>
              </a:rPr>
              <a:t>Publish</a:t>
            </a:r>
            <a:r>
              <a:rPr lang="en-US" dirty="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137C3245-36A3-0FDF-A4AB-69D59D2E0D61}"/>
              </a:ext>
            </a:extLst>
          </p:cNvPr>
          <p:cNvPicPr>
            <a:picLocks noChangeAspect="1"/>
          </p:cNvPicPr>
          <p:nvPr/>
        </p:nvPicPr>
        <p:blipFill>
          <a:blip r:embed="rId3"/>
          <a:stretch>
            <a:fillRect/>
          </a:stretch>
        </p:blipFill>
        <p:spPr>
          <a:xfrm>
            <a:off x="3572076" y="1074282"/>
            <a:ext cx="8245555" cy="3482642"/>
          </a:xfrm>
          <a:prstGeom prst="rect">
            <a:avLst/>
          </a:prstGeom>
        </p:spPr>
      </p:pic>
      <p:pic>
        <p:nvPicPr>
          <p:cNvPr id="6" name="Picture 5">
            <a:extLst>
              <a:ext uri="{FF2B5EF4-FFF2-40B4-BE49-F238E27FC236}">
                <a16:creationId xmlns:a16="http://schemas.microsoft.com/office/drawing/2014/main" id="{13D83A6D-E203-2BF9-0919-5121E0A5FF22}"/>
              </a:ext>
            </a:extLst>
          </p:cNvPr>
          <p:cNvPicPr>
            <a:picLocks noChangeAspect="1"/>
          </p:cNvPicPr>
          <p:nvPr/>
        </p:nvPicPr>
        <p:blipFill>
          <a:blip r:embed="rId4"/>
          <a:stretch>
            <a:fillRect/>
          </a:stretch>
        </p:blipFill>
        <p:spPr>
          <a:xfrm>
            <a:off x="7746035" y="4006279"/>
            <a:ext cx="1273737" cy="2790371"/>
          </a:xfrm>
          <a:prstGeom prst="rect">
            <a:avLst/>
          </a:prstGeom>
        </p:spPr>
      </p:pic>
      <p:cxnSp>
        <p:nvCxnSpPr>
          <p:cNvPr id="7" name="Straight Arrow Connector 6">
            <a:extLst>
              <a:ext uri="{FF2B5EF4-FFF2-40B4-BE49-F238E27FC236}">
                <a16:creationId xmlns:a16="http://schemas.microsoft.com/office/drawing/2014/main" id="{597A47AC-1007-040F-D8A8-AF1CA0B46608}"/>
              </a:ext>
            </a:extLst>
          </p:cNvPr>
          <p:cNvCxnSpPr>
            <a:cxnSpLocks/>
          </p:cNvCxnSpPr>
          <p:nvPr/>
        </p:nvCxnSpPr>
        <p:spPr>
          <a:xfrm>
            <a:off x="6876070" y="5564141"/>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039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5AEC7-FD94-BA9D-437C-ECC01ACEB3A4}"/>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3A98BCEB-5767-DDD2-E6BD-47D059E3EAB8}"/>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DFEC0691-6101-3FC8-475C-03A5851A16C8}"/>
              </a:ext>
            </a:extLst>
          </p:cNvPr>
          <p:cNvSpPr txBox="1"/>
          <p:nvPr/>
        </p:nvSpPr>
        <p:spPr>
          <a:xfrm>
            <a:off x="718566" y="4041347"/>
            <a:ext cx="3431399"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The Document is now in Published status.</a:t>
            </a:r>
          </a:p>
        </p:txBody>
      </p:sp>
      <p:pic>
        <p:nvPicPr>
          <p:cNvPr id="5" name="Picture 4">
            <a:extLst>
              <a:ext uri="{FF2B5EF4-FFF2-40B4-BE49-F238E27FC236}">
                <a16:creationId xmlns:a16="http://schemas.microsoft.com/office/drawing/2014/main" id="{A1252D39-765B-7E66-5D77-A3B7788B975D}"/>
              </a:ext>
            </a:extLst>
          </p:cNvPr>
          <p:cNvPicPr>
            <a:picLocks noChangeAspect="1"/>
          </p:cNvPicPr>
          <p:nvPr/>
        </p:nvPicPr>
        <p:blipFill>
          <a:blip r:embed="rId3"/>
          <a:stretch>
            <a:fillRect/>
          </a:stretch>
        </p:blipFill>
        <p:spPr>
          <a:xfrm>
            <a:off x="3425299" y="1778183"/>
            <a:ext cx="8169348" cy="3322608"/>
          </a:xfrm>
          <a:prstGeom prst="rect">
            <a:avLst/>
          </a:prstGeom>
        </p:spPr>
      </p:pic>
      <p:sp>
        <p:nvSpPr>
          <p:cNvPr id="9" name="Rectangle 8">
            <a:extLst>
              <a:ext uri="{FF2B5EF4-FFF2-40B4-BE49-F238E27FC236}">
                <a16:creationId xmlns:a16="http://schemas.microsoft.com/office/drawing/2014/main" id="{54CAF5DC-8329-44C8-818A-8CE899AB9B60}"/>
              </a:ext>
            </a:extLst>
          </p:cNvPr>
          <p:cNvSpPr/>
          <p:nvPr/>
        </p:nvSpPr>
        <p:spPr bwMode="gray">
          <a:xfrm>
            <a:off x="3425299" y="4041347"/>
            <a:ext cx="7705763" cy="64633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26785E91-A0BE-BB56-C3E2-C805070B48A6}"/>
              </a:ext>
            </a:extLst>
          </p:cNvPr>
          <p:cNvCxnSpPr>
            <a:cxnSpLocks/>
          </p:cNvCxnSpPr>
          <p:nvPr/>
        </p:nvCxnSpPr>
        <p:spPr>
          <a:xfrm>
            <a:off x="2937111" y="4500272"/>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771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C8C71-2637-440C-63EC-8B02D56000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980474-45FD-035A-3FB5-42D561B3023E}"/>
              </a:ext>
            </a:extLst>
          </p:cNvPr>
          <p:cNvPicPr>
            <a:picLocks noChangeAspect="1"/>
          </p:cNvPicPr>
          <p:nvPr/>
        </p:nvPicPr>
        <p:blipFill>
          <a:blip r:embed="rId3"/>
          <a:stretch>
            <a:fillRect/>
          </a:stretch>
        </p:blipFill>
        <p:spPr>
          <a:xfrm>
            <a:off x="3305907" y="1734840"/>
            <a:ext cx="8761271" cy="4764673"/>
          </a:xfrm>
          <a:prstGeom prst="rect">
            <a:avLst/>
          </a:prstGeom>
        </p:spPr>
      </p:pic>
      <p:sp>
        <p:nvSpPr>
          <p:cNvPr id="4" name="Title 7">
            <a:extLst>
              <a:ext uri="{FF2B5EF4-FFF2-40B4-BE49-F238E27FC236}">
                <a16:creationId xmlns:a16="http://schemas.microsoft.com/office/drawing/2014/main" id="{7444DFD6-5E36-EE9B-0DE2-0AAFA1434EFB}"/>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D0E84D4A-3134-1130-08F6-CABCB19BB89D}"/>
              </a:ext>
            </a:extLst>
          </p:cNvPr>
          <p:cNvSpPr txBox="1"/>
          <p:nvPr/>
        </p:nvSpPr>
        <p:spPr>
          <a:xfrm>
            <a:off x="191032" y="3733616"/>
            <a:ext cx="3431399" cy="1477328"/>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We have uploaded the signed agreement in the Documents tab. Since we are not using DocuSign, we must Force Complete Task.</a:t>
            </a:r>
          </a:p>
        </p:txBody>
      </p:sp>
      <p:sp>
        <p:nvSpPr>
          <p:cNvPr id="9" name="Rectangle 8">
            <a:extLst>
              <a:ext uri="{FF2B5EF4-FFF2-40B4-BE49-F238E27FC236}">
                <a16:creationId xmlns:a16="http://schemas.microsoft.com/office/drawing/2014/main" id="{3908405B-3BA2-866A-E8CB-F42BDC43B569}"/>
              </a:ext>
            </a:extLst>
          </p:cNvPr>
          <p:cNvSpPr/>
          <p:nvPr/>
        </p:nvSpPr>
        <p:spPr bwMode="gray">
          <a:xfrm>
            <a:off x="5043084" y="1881552"/>
            <a:ext cx="751048" cy="56082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97E06492-E248-CF8F-5741-60EC7C3CE041}"/>
              </a:ext>
            </a:extLst>
          </p:cNvPr>
          <p:cNvCxnSpPr>
            <a:cxnSpLocks/>
          </p:cNvCxnSpPr>
          <p:nvPr/>
        </p:nvCxnSpPr>
        <p:spPr>
          <a:xfrm>
            <a:off x="2804990" y="5098150"/>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043CBB1-0DAF-47AE-280E-98CB111D9696}"/>
              </a:ext>
            </a:extLst>
          </p:cNvPr>
          <p:cNvSpPr txBox="1"/>
          <p:nvPr/>
        </p:nvSpPr>
        <p:spPr>
          <a:xfrm>
            <a:off x="4378712" y="1391595"/>
            <a:ext cx="3431399" cy="369332"/>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Return to the Task tab</a:t>
            </a:r>
          </a:p>
        </p:txBody>
      </p:sp>
      <p:pic>
        <p:nvPicPr>
          <p:cNvPr id="11" name="Picture 10">
            <a:extLst>
              <a:ext uri="{FF2B5EF4-FFF2-40B4-BE49-F238E27FC236}">
                <a16:creationId xmlns:a16="http://schemas.microsoft.com/office/drawing/2014/main" id="{F7561A97-F049-FACB-965F-3924B4EE29D3}"/>
              </a:ext>
            </a:extLst>
          </p:cNvPr>
          <p:cNvPicPr>
            <a:picLocks noChangeAspect="1"/>
          </p:cNvPicPr>
          <p:nvPr/>
        </p:nvPicPr>
        <p:blipFill>
          <a:blip r:embed="rId4"/>
          <a:stretch>
            <a:fillRect/>
          </a:stretch>
        </p:blipFill>
        <p:spPr>
          <a:xfrm>
            <a:off x="5463912" y="5237321"/>
            <a:ext cx="1532308" cy="1428305"/>
          </a:xfrm>
          <a:prstGeom prst="rect">
            <a:avLst/>
          </a:prstGeom>
        </p:spPr>
      </p:pic>
      <p:sp>
        <p:nvSpPr>
          <p:cNvPr id="12" name="Rectangle 11">
            <a:extLst>
              <a:ext uri="{FF2B5EF4-FFF2-40B4-BE49-F238E27FC236}">
                <a16:creationId xmlns:a16="http://schemas.microsoft.com/office/drawing/2014/main" id="{10DCA120-FC51-AAC0-24DC-EC97BC3C63BA}"/>
              </a:ext>
            </a:extLst>
          </p:cNvPr>
          <p:cNvSpPr/>
          <p:nvPr/>
        </p:nvSpPr>
        <p:spPr bwMode="gray">
          <a:xfrm>
            <a:off x="5479018" y="6432206"/>
            <a:ext cx="1517202" cy="23342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520200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405F-07D5-8CCF-C7EB-3684DAAEBA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209EE0-EC5D-FBD8-2178-E800489B8D69}"/>
              </a:ext>
            </a:extLst>
          </p:cNvPr>
          <p:cNvPicPr>
            <a:picLocks noChangeAspect="1"/>
          </p:cNvPicPr>
          <p:nvPr/>
        </p:nvPicPr>
        <p:blipFill>
          <a:blip r:embed="rId3"/>
          <a:stretch>
            <a:fillRect/>
          </a:stretch>
        </p:blipFill>
        <p:spPr>
          <a:xfrm>
            <a:off x="3622430" y="2194462"/>
            <a:ext cx="8097701" cy="3743026"/>
          </a:xfrm>
          <a:prstGeom prst="rect">
            <a:avLst/>
          </a:prstGeom>
        </p:spPr>
      </p:pic>
      <p:sp>
        <p:nvSpPr>
          <p:cNvPr id="4" name="Title 7">
            <a:extLst>
              <a:ext uri="{FF2B5EF4-FFF2-40B4-BE49-F238E27FC236}">
                <a16:creationId xmlns:a16="http://schemas.microsoft.com/office/drawing/2014/main" id="{3AC7136D-74B5-8D4E-2C37-E904D2C2B0FE}"/>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E01C1AAD-4458-6DF8-C879-8E1817B97C09}"/>
              </a:ext>
            </a:extLst>
          </p:cNvPr>
          <p:cNvSpPr txBox="1"/>
          <p:nvPr/>
        </p:nvSpPr>
        <p:spPr>
          <a:xfrm>
            <a:off x="191032" y="3847915"/>
            <a:ext cx="3431399" cy="1200329"/>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Update the fields to show that the signed contract was uploaded to the Contract Workspace.</a:t>
            </a:r>
          </a:p>
        </p:txBody>
      </p:sp>
      <p:sp>
        <p:nvSpPr>
          <p:cNvPr id="9" name="Rectangle 8">
            <a:extLst>
              <a:ext uri="{FF2B5EF4-FFF2-40B4-BE49-F238E27FC236}">
                <a16:creationId xmlns:a16="http://schemas.microsoft.com/office/drawing/2014/main" id="{00AA346F-7FEF-B582-31A9-0600B66CA110}"/>
              </a:ext>
            </a:extLst>
          </p:cNvPr>
          <p:cNvSpPr/>
          <p:nvPr/>
        </p:nvSpPr>
        <p:spPr bwMode="gray">
          <a:xfrm>
            <a:off x="3622429" y="3557140"/>
            <a:ext cx="3431398" cy="180616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38DE25C4-52C6-71F2-D666-C76F515C7742}"/>
              </a:ext>
            </a:extLst>
          </p:cNvPr>
          <p:cNvCxnSpPr>
            <a:cxnSpLocks/>
          </p:cNvCxnSpPr>
          <p:nvPr/>
        </p:nvCxnSpPr>
        <p:spPr>
          <a:xfrm>
            <a:off x="2804990" y="4843173"/>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296AE8-0A55-C23B-F2C4-125E9108BAC4}"/>
              </a:ext>
            </a:extLst>
          </p:cNvPr>
          <p:cNvSpPr/>
          <p:nvPr/>
        </p:nvSpPr>
        <p:spPr bwMode="gray">
          <a:xfrm>
            <a:off x="9609991" y="5359544"/>
            <a:ext cx="1008659" cy="46096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604766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B75FC-4D53-BBF1-0201-E52FD2B5AD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14B567-8817-A4A1-718B-99CCBF30EC82}"/>
              </a:ext>
            </a:extLst>
          </p:cNvPr>
          <p:cNvPicPr>
            <a:picLocks noChangeAspect="1"/>
          </p:cNvPicPr>
          <p:nvPr/>
        </p:nvPicPr>
        <p:blipFill>
          <a:blip r:embed="rId3"/>
          <a:stretch>
            <a:fillRect/>
          </a:stretch>
        </p:blipFill>
        <p:spPr>
          <a:xfrm>
            <a:off x="4945430" y="1091540"/>
            <a:ext cx="6810270" cy="5512749"/>
          </a:xfrm>
          <a:prstGeom prst="rect">
            <a:avLst/>
          </a:prstGeom>
        </p:spPr>
      </p:pic>
      <p:sp>
        <p:nvSpPr>
          <p:cNvPr id="4" name="Title 7">
            <a:extLst>
              <a:ext uri="{FF2B5EF4-FFF2-40B4-BE49-F238E27FC236}">
                <a16:creationId xmlns:a16="http://schemas.microsoft.com/office/drawing/2014/main" id="{54C0C753-E9D6-1C49-1E7A-38F03F05D327}"/>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30E83D6F-8681-DE00-7DA7-A927404B9305}"/>
              </a:ext>
            </a:extLst>
          </p:cNvPr>
          <p:cNvSpPr txBox="1"/>
          <p:nvPr/>
        </p:nvSpPr>
        <p:spPr>
          <a:xfrm>
            <a:off x="2309979" y="4396154"/>
            <a:ext cx="3431399"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The Signature task is now complete</a:t>
            </a:r>
          </a:p>
        </p:txBody>
      </p:sp>
      <p:sp>
        <p:nvSpPr>
          <p:cNvPr id="9" name="Rectangle 8">
            <a:extLst>
              <a:ext uri="{FF2B5EF4-FFF2-40B4-BE49-F238E27FC236}">
                <a16:creationId xmlns:a16="http://schemas.microsoft.com/office/drawing/2014/main" id="{D54021A3-0F3D-1F8D-6064-3E3B148A3899}"/>
              </a:ext>
            </a:extLst>
          </p:cNvPr>
          <p:cNvSpPr/>
          <p:nvPr/>
        </p:nvSpPr>
        <p:spPr bwMode="gray">
          <a:xfrm>
            <a:off x="5284174" y="4396154"/>
            <a:ext cx="5627079" cy="84406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6D1FB6EA-11F7-1B6A-2B9C-87506A4F6CB0}"/>
              </a:ext>
            </a:extLst>
          </p:cNvPr>
          <p:cNvCxnSpPr>
            <a:cxnSpLocks/>
          </p:cNvCxnSpPr>
          <p:nvPr/>
        </p:nvCxnSpPr>
        <p:spPr>
          <a:xfrm>
            <a:off x="4519490" y="4851965"/>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0295D19-88FF-FDA4-AF02-035C0E3D65AF}"/>
              </a:ext>
            </a:extLst>
          </p:cNvPr>
          <p:cNvSpPr txBox="1"/>
          <p:nvPr/>
        </p:nvSpPr>
        <p:spPr>
          <a:xfrm>
            <a:off x="615463" y="5378343"/>
            <a:ext cx="4329968" cy="923330"/>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The next two tasks are both To Do tasks.  Read the task instructions, and then mark the tasks complete. </a:t>
            </a:r>
          </a:p>
        </p:txBody>
      </p:sp>
      <p:cxnSp>
        <p:nvCxnSpPr>
          <p:cNvPr id="10" name="Straight Arrow Connector 9">
            <a:extLst>
              <a:ext uri="{FF2B5EF4-FFF2-40B4-BE49-F238E27FC236}">
                <a16:creationId xmlns:a16="http://schemas.microsoft.com/office/drawing/2014/main" id="{86E7C63F-167B-2677-F7DE-91D21D05A8CF}"/>
              </a:ext>
            </a:extLst>
          </p:cNvPr>
          <p:cNvCxnSpPr>
            <a:cxnSpLocks/>
          </p:cNvCxnSpPr>
          <p:nvPr/>
        </p:nvCxnSpPr>
        <p:spPr>
          <a:xfrm>
            <a:off x="4783257" y="5558281"/>
            <a:ext cx="73806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023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A95C-6B6E-1AF9-89B3-2563181168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85642D-B94A-F79C-0A91-7453E9703DA5}"/>
              </a:ext>
            </a:extLst>
          </p:cNvPr>
          <p:cNvPicPr>
            <a:picLocks noChangeAspect="1"/>
          </p:cNvPicPr>
          <p:nvPr/>
        </p:nvPicPr>
        <p:blipFill>
          <a:blip r:embed="rId3"/>
          <a:stretch>
            <a:fillRect/>
          </a:stretch>
        </p:blipFill>
        <p:spPr>
          <a:xfrm>
            <a:off x="2499534" y="1439692"/>
            <a:ext cx="9487722" cy="4861981"/>
          </a:xfrm>
          <a:prstGeom prst="rect">
            <a:avLst/>
          </a:prstGeom>
        </p:spPr>
      </p:pic>
      <p:sp>
        <p:nvSpPr>
          <p:cNvPr id="4" name="Title 7">
            <a:extLst>
              <a:ext uri="{FF2B5EF4-FFF2-40B4-BE49-F238E27FC236}">
                <a16:creationId xmlns:a16="http://schemas.microsoft.com/office/drawing/2014/main" id="{3B4A11DA-B10F-4A89-2EBB-2989E02A581C}"/>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146D0B2C-8B55-3987-8A17-003301746AC1}"/>
              </a:ext>
            </a:extLst>
          </p:cNvPr>
          <p:cNvSpPr txBox="1"/>
          <p:nvPr/>
        </p:nvSpPr>
        <p:spPr>
          <a:xfrm>
            <a:off x="133749" y="3833443"/>
            <a:ext cx="2365785" cy="923330"/>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Phase 3 is complete, and now we move on to Phase 4</a:t>
            </a:r>
          </a:p>
        </p:txBody>
      </p:sp>
      <p:sp>
        <p:nvSpPr>
          <p:cNvPr id="9" name="Rectangle 8">
            <a:extLst>
              <a:ext uri="{FF2B5EF4-FFF2-40B4-BE49-F238E27FC236}">
                <a16:creationId xmlns:a16="http://schemas.microsoft.com/office/drawing/2014/main" id="{AD87DA8A-C093-B967-DDA2-985E86132DA7}"/>
              </a:ext>
            </a:extLst>
          </p:cNvPr>
          <p:cNvSpPr/>
          <p:nvPr/>
        </p:nvSpPr>
        <p:spPr bwMode="gray">
          <a:xfrm>
            <a:off x="2954213" y="4484268"/>
            <a:ext cx="7596556" cy="133623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A3ED05CC-C822-E4B1-9F47-C5FDE51CCF79}"/>
              </a:ext>
            </a:extLst>
          </p:cNvPr>
          <p:cNvCxnSpPr>
            <a:cxnSpLocks/>
          </p:cNvCxnSpPr>
          <p:nvPr/>
        </p:nvCxnSpPr>
        <p:spPr>
          <a:xfrm>
            <a:off x="1749913" y="4588195"/>
            <a:ext cx="1001834"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659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7B3F4-C712-FFE5-CB96-7BA02E31E73C}"/>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48A1FE6D-1873-B8B1-8AA4-0FC024C740C8}"/>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71976589-ECED-AFF9-6726-FEB44FBC8744}"/>
              </a:ext>
            </a:extLst>
          </p:cNvPr>
          <p:cNvSpPr txBox="1"/>
          <p:nvPr/>
        </p:nvSpPr>
        <p:spPr>
          <a:xfrm>
            <a:off x="570597" y="4193057"/>
            <a:ext cx="2829259" cy="1200329"/>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Click the task titled “Enable Contract for Buying” and then click View Task Details</a:t>
            </a:r>
          </a:p>
        </p:txBody>
      </p:sp>
      <p:pic>
        <p:nvPicPr>
          <p:cNvPr id="3" name="Picture 2">
            <a:extLst>
              <a:ext uri="{FF2B5EF4-FFF2-40B4-BE49-F238E27FC236}">
                <a16:creationId xmlns:a16="http://schemas.microsoft.com/office/drawing/2014/main" id="{9A533F77-EA37-CE8D-9B47-368557241916}"/>
              </a:ext>
            </a:extLst>
          </p:cNvPr>
          <p:cNvPicPr>
            <a:picLocks noChangeAspect="1"/>
          </p:cNvPicPr>
          <p:nvPr/>
        </p:nvPicPr>
        <p:blipFill>
          <a:blip r:embed="rId3"/>
          <a:stretch>
            <a:fillRect/>
          </a:stretch>
        </p:blipFill>
        <p:spPr>
          <a:xfrm>
            <a:off x="3206425" y="1582274"/>
            <a:ext cx="8982399" cy="4603028"/>
          </a:xfrm>
          <a:prstGeom prst="rect">
            <a:avLst/>
          </a:prstGeom>
        </p:spPr>
      </p:pic>
      <p:pic>
        <p:nvPicPr>
          <p:cNvPr id="10" name="Picture 9">
            <a:extLst>
              <a:ext uri="{FF2B5EF4-FFF2-40B4-BE49-F238E27FC236}">
                <a16:creationId xmlns:a16="http://schemas.microsoft.com/office/drawing/2014/main" id="{28ED0BF3-5AF1-6235-1171-6005A18B3EE7}"/>
              </a:ext>
            </a:extLst>
          </p:cNvPr>
          <p:cNvPicPr>
            <a:picLocks noChangeAspect="1"/>
          </p:cNvPicPr>
          <p:nvPr/>
        </p:nvPicPr>
        <p:blipFill>
          <a:blip r:embed="rId4"/>
          <a:stretch>
            <a:fillRect/>
          </a:stretch>
        </p:blipFill>
        <p:spPr>
          <a:xfrm>
            <a:off x="4553661" y="5038969"/>
            <a:ext cx="1262695" cy="1563072"/>
          </a:xfrm>
          <a:prstGeom prst="rect">
            <a:avLst/>
          </a:prstGeom>
        </p:spPr>
      </p:pic>
      <p:sp>
        <p:nvSpPr>
          <p:cNvPr id="9" name="Rectangle 8">
            <a:extLst>
              <a:ext uri="{FF2B5EF4-FFF2-40B4-BE49-F238E27FC236}">
                <a16:creationId xmlns:a16="http://schemas.microsoft.com/office/drawing/2014/main" id="{74B376AA-C8B1-FC4E-7203-EF6340BABD01}"/>
              </a:ext>
            </a:extLst>
          </p:cNvPr>
          <p:cNvSpPr/>
          <p:nvPr/>
        </p:nvSpPr>
        <p:spPr bwMode="gray">
          <a:xfrm>
            <a:off x="4553661" y="5336932"/>
            <a:ext cx="1262695" cy="21980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52C7D95B-5BC3-CDA5-E0FF-D38D058FF0EB}"/>
              </a:ext>
            </a:extLst>
          </p:cNvPr>
          <p:cNvCxnSpPr>
            <a:cxnSpLocks/>
          </p:cNvCxnSpPr>
          <p:nvPr/>
        </p:nvCxnSpPr>
        <p:spPr>
          <a:xfrm>
            <a:off x="1477108" y="5449841"/>
            <a:ext cx="3208948"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744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96F5B-29A9-E06D-E5B0-641EA8C73F2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33BAB5-56F2-2E6A-C388-1C2440BB4B4A}"/>
              </a:ext>
            </a:extLst>
          </p:cNvPr>
          <p:cNvPicPr>
            <a:picLocks noChangeAspect="1"/>
          </p:cNvPicPr>
          <p:nvPr/>
        </p:nvPicPr>
        <p:blipFill>
          <a:blip r:embed="rId3"/>
          <a:stretch>
            <a:fillRect/>
          </a:stretch>
        </p:blipFill>
        <p:spPr>
          <a:xfrm>
            <a:off x="3170883" y="1798170"/>
            <a:ext cx="8748518" cy="3779848"/>
          </a:xfrm>
          <a:prstGeom prst="rect">
            <a:avLst/>
          </a:prstGeom>
        </p:spPr>
      </p:pic>
      <p:sp>
        <p:nvSpPr>
          <p:cNvPr id="4" name="Title 7">
            <a:extLst>
              <a:ext uri="{FF2B5EF4-FFF2-40B4-BE49-F238E27FC236}">
                <a16:creationId xmlns:a16="http://schemas.microsoft.com/office/drawing/2014/main" id="{DD6003BF-6EA2-6316-DFA4-F71EAD39B340}"/>
              </a:ext>
            </a:extLst>
          </p:cNvPr>
          <p:cNvSpPr>
            <a:spLocks noGrp="1"/>
          </p:cNvSpPr>
          <p:nvPr>
            <p:ph type="title"/>
          </p:nvPr>
        </p:nvSpPr>
        <p:spPr>
          <a:xfrm>
            <a:off x="191032" y="425793"/>
            <a:ext cx="10873068" cy="553998"/>
          </a:xfrm>
        </p:spPr>
        <p:txBody>
          <a:bodyPr/>
          <a:lstStyle/>
          <a:p>
            <a:r>
              <a:rPr lang="en-US" sz="3600">
                <a:solidFill>
                  <a:schemeClr val="accent5"/>
                </a:solidFill>
                <a:latin typeface="+mn-lt"/>
              </a:rPr>
              <a:t>Complete Contract Tasks (cont’d)</a:t>
            </a:r>
          </a:p>
        </p:txBody>
      </p:sp>
      <p:sp>
        <p:nvSpPr>
          <p:cNvPr id="8" name="TextBox 7">
            <a:extLst>
              <a:ext uri="{FF2B5EF4-FFF2-40B4-BE49-F238E27FC236}">
                <a16:creationId xmlns:a16="http://schemas.microsoft.com/office/drawing/2014/main" id="{130D23AB-9CEC-EEDA-EC15-A8747D1385D0}"/>
              </a:ext>
            </a:extLst>
          </p:cNvPr>
          <p:cNvSpPr txBox="1"/>
          <p:nvPr/>
        </p:nvSpPr>
        <p:spPr>
          <a:xfrm>
            <a:off x="191032" y="4025997"/>
            <a:ext cx="2829259" cy="646331"/>
          </a:xfrm>
          <a:prstGeom prst="rect">
            <a:avLst/>
          </a:prstGeom>
          <a:noFill/>
        </p:spPr>
        <p:txBody>
          <a:bodyPr wrap="square">
            <a:spAutoFit/>
          </a:bodyPr>
          <a:lstStyle/>
          <a:p>
            <a:r>
              <a:rPr lang="en-US" dirty="0">
                <a:ea typeface="Calibri" panose="020F0502020204030204" pitchFamily="34" charset="0"/>
                <a:cs typeface="Calibri" panose="020F0502020204030204" pitchFamily="34" charset="0"/>
              </a:rPr>
              <a:t>Read the task instructions and click Mark Started</a:t>
            </a:r>
          </a:p>
        </p:txBody>
      </p:sp>
      <p:sp>
        <p:nvSpPr>
          <p:cNvPr id="9" name="Rectangle 8">
            <a:extLst>
              <a:ext uri="{FF2B5EF4-FFF2-40B4-BE49-F238E27FC236}">
                <a16:creationId xmlns:a16="http://schemas.microsoft.com/office/drawing/2014/main" id="{B774DE24-0C71-C86E-36EB-62A861C1996F}"/>
              </a:ext>
            </a:extLst>
          </p:cNvPr>
          <p:cNvSpPr/>
          <p:nvPr/>
        </p:nvSpPr>
        <p:spPr bwMode="gray">
          <a:xfrm>
            <a:off x="3648054" y="4798469"/>
            <a:ext cx="1178923" cy="38898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7" name="Straight Arrow Connector 6">
            <a:extLst>
              <a:ext uri="{FF2B5EF4-FFF2-40B4-BE49-F238E27FC236}">
                <a16:creationId xmlns:a16="http://schemas.microsoft.com/office/drawing/2014/main" id="{46FC857C-9C2C-4A55-B6DC-B88B2F752927}"/>
              </a:ext>
            </a:extLst>
          </p:cNvPr>
          <p:cNvCxnSpPr>
            <a:cxnSpLocks/>
          </p:cNvCxnSpPr>
          <p:nvPr/>
        </p:nvCxnSpPr>
        <p:spPr>
          <a:xfrm>
            <a:off x="439106" y="4992634"/>
            <a:ext cx="3208948"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38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433388"/>
            <a:ext cx="10969943" cy="553998"/>
          </a:xfrm>
        </p:spPr>
        <p:txBody>
          <a:bodyPr/>
          <a:lstStyle/>
          <a:p>
            <a:r>
              <a:rPr lang="en-US" sz="3600">
                <a:solidFill>
                  <a:schemeClr val="accent5"/>
                </a:solidFill>
                <a:latin typeface="+mn-lt"/>
              </a:rPr>
              <a:t>High Level Contract Flow</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226475401"/>
              </p:ext>
            </p:extLst>
          </p:nvPr>
        </p:nvGraphicFramePr>
        <p:xfrm>
          <a:off x="609440" y="1214628"/>
          <a:ext cx="11088573"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3470968296"/>
              </p:ext>
            </p:extLst>
          </p:nvPr>
        </p:nvGraphicFramePr>
        <p:xfrm>
          <a:off x="490812" y="3084576"/>
          <a:ext cx="9873849" cy="3663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2650172" y="4040600"/>
            <a:ext cx="3550920" cy="369332"/>
          </a:xfrm>
          <a:prstGeom prst="rect">
            <a:avLst/>
          </a:prstGeom>
          <a:noFill/>
        </p:spPr>
        <p:txBody>
          <a:bodyPr wrap="square" rtlCol="0">
            <a:spAutoFit/>
          </a:bodyPr>
          <a:lstStyle/>
          <a:p>
            <a:r>
              <a:rPr lang="en-US"/>
              <a:t>Required Change to a Contract</a:t>
            </a:r>
          </a:p>
        </p:txBody>
      </p:sp>
    </p:spTree>
    <p:extLst>
      <p:ext uri="{BB962C8B-B14F-4D97-AF65-F5344CB8AC3E}">
        <p14:creationId xmlns:p14="http://schemas.microsoft.com/office/powerpoint/2010/main" val="36043506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377463" y="1488221"/>
            <a:ext cx="11075630" cy="3908762"/>
          </a:xfrm>
          <a:prstGeom prst="rect">
            <a:avLst/>
          </a:prstGeom>
          <a:noFill/>
        </p:spPr>
        <p:txBody>
          <a:bodyPr wrap="square" lIns="0" tIns="0" rIns="0" bIns="0" rtlCol="0" anchor="t">
            <a:spAutoFit/>
          </a:bodyPr>
          <a:lstStyle/>
          <a:p>
            <a:pPr fontAlgn="base"/>
            <a:r>
              <a:rPr lang="en-US" sz="3200" dirty="0">
                <a:solidFill>
                  <a:srgbClr val="000000"/>
                </a:solidFill>
                <a:latin typeface="+mj-lt"/>
                <a:cs typeface="Calibri"/>
              </a:rPr>
              <a:t>Key Takeaways</a:t>
            </a:r>
          </a:p>
          <a:p>
            <a:pPr marL="457200" indent="-457200">
              <a:spcBef>
                <a:spcPts val="1200"/>
              </a:spcBef>
              <a:buFont typeface="Arial"/>
              <a:buChar char="•"/>
            </a:pPr>
            <a:r>
              <a:rPr lang="en-US" dirty="0">
                <a:cs typeface="Calibri"/>
              </a:rPr>
              <a:t>Make sure that you are on the Contract Workspace Task tab.</a:t>
            </a:r>
          </a:p>
          <a:p>
            <a:pPr marL="457200" indent="-457200">
              <a:spcBef>
                <a:spcPts val="1200"/>
              </a:spcBef>
              <a:buFont typeface="Arial"/>
              <a:buChar char="•"/>
            </a:pPr>
            <a:r>
              <a:rPr lang="en-US" dirty="0">
                <a:cs typeface="Calibri"/>
              </a:rPr>
              <a:t>There are several task types: </a:t>
            </a:r>
            <a:r>
              <a:rPr lang="en-US" b="1" dirty="0">
                <a:cs typeface="Calibri"/>
              </a:rPr>
              <a:t>To Do </a:t>
            </a:r>
            <a:r>
              <a:rPr lang="en-US" dirty="0">
                <a:cs typeface="Calibri"/>
              </a:rPr>
              <a:t>Task, </a:t>
            </a:r>
            <a:r>
              <a:rPr lang="en-US" b="1" dirty="0">
                <a:cs typeface="Calibri"/>
              </a:rPr>
              <a:t>Document</a:t>
            </a:r>
            <a:r>
              <a:rPr lang="en-US" dirty="0">
                <a:cs typeface="Calibri"/>
              </a:rPr>
              <a:t> Task, </a:t>
            </a:r>
            <a:r>
              <a:rPr lang="en-US" b="1" dirty="0">
                <a:cs typeface="Calibri"/>
              </a:rPr>
              <a:t>Negotiation</a:t>
            </a:r>
            <a:r>
              <a:rPr lang="en-US" dirty="0">
                <a:cs typeface="Calibri"/>
              </a:rPr>
              <a:t> Task, </a:t>
            </a:r>
            <a:r>
              <a:rPr lang="en-US" b="1" dirty="0">
                <a:cs typeface="Calibri"/>
              </a:rPr>
              <a:t>Review</a:t>
            </a:r>
            <a:r>
              <a:rPr lang="en-US" dirty="0">
                <a:cs typeface="Calibri"/>
              </a:rPr>
              <a:t> Task, and </a:t>
            </a:r>
            <a:r>
              <a:rPr lang="en-US" b="1" dirty="0">
                <a:cs typeface="Calibri"/>
              </a:rPr>
              <a:t>Signature</a:t>
            </a:r>
            <a:r>
              <a:rPr lang="en-US" dirty="0">
                <a:cs typeface="Calibri"/>
              </a:rPr>
              <a:t> Task, </a:t>
            </a:r>
          </a:p>
          <a:p>
            <a:pPr marL="457200" indent="-457200">
              <a:spcBef>
                <a:spcPts val="1200"/>
              </a:spcBef>
              <a:buFont typeface="Arial"/>
              <a:buChar char="•"/>
            </a:pPr>
            <a:r>
              <a:rPr lang="en-US" dirty="0">
                <a:cs typeface="Calibri"/>
              </a:rPr>
              <a:t>Start at the first task and click on the task name, and then click "</a:t>
            </a:r>
            <a:r>
              <a:rPr lang="en-US" b="1" dirty="0">
                <a:cs typeface="Calibri"/>
              </a:rPr>
              <a:t>View Task Details</a:t>
            </a:r>
            <a:r>
              <a:rPr lang="en-US" dirty="0">
                <a:cs typeface="Calibri"/>
              </a:rPr>
              <a:t>.“  Read the task description and complete the task.</a:t>
            </a:r>
          </a:p>
          <a:p>
            <a:pPr marL="457200" indent="-457200">
              <a:spcBef>
                <a:spcPts val="1200"/>
              </a:spcBef>
              <a:buFont typeface="Arial"/>
              <a:buChar char="•"/>
            </a:pPr>
            <a:r>
              <a:rPr lang="en-US" dirty="0">
                <a:cs typeface="Calibri"/>
              </a:rPr>
              <a:t>Once complete, click on the task name, and then click "</a:t>
            </a:r>
            <a:r>
              <a:rPr lang="en-US" b="1" dirty="0">
                <a:cs typeface="Calibri"/>
              </a:rPr>
              <a:t>Mark Complete.</a:t>
            </a:r>
            <a:r>
              <a:rPr lang="en-US" dirty="0">
                <a:cs typeface="Calibri"/>
              </a:rPr>
              <a:t>"</a:t>
            </a:r>
          </a:p>
          <a:p>
            <a:pPr marL="457200" indent="-457200">
              <a:spcBef>
                <a:spcPts val="1200"/>
              </a:spcBef>
              <a:buFont typeface="Arial"/>
              <a:buChar char="•"/>
            </a:pPr>
            <a:r>
              <a:rPr lang="en-US" dirty="0">
                <a:cs typeface="Calibri"/>
              </a:rPr>
              <a:t>Repeat this process for all the tasks on the task list.</a:t>
            </a:r>
          </a:p>
          <a:p>
            <a:pPr marL="457200" indent="-457200">
              <a:spcBef>
                <a:spcPts val="1200"/>
              </a:spcBef>
              <a:buFont typeface="Arial"/>
              <a:buChar char="•"/>
            </a:pPr>
            <a:r>
              <a:rPr lang="en-US" dirty="0">
                <a:cs typeface="Calibri"/>
              </a:rPr>
              <a:t>The Signature Task is not currently set up, bypass the signature task but using the “</a:t>
            </a:r>
            <a:r>
              <a:rPr lang="en-US" b="1" dirty="0">
                <a:cs typeface="Calibri"/>
              </a:rPr>
              <a:t>Replace Document</a:t>
            </a:r>
            <a:r>
              <a:rPr lang="en-US" dirty="0">
                <a:cs typeface="Calibri"/>
              </a:rPr>
              <a:t>” feature and then cancelling the signature task.</a:t>
            </a:r>
          </a:p>
        </p:txBody>
      </p:sp>
    </p:spTree>
    <p:extLst>
      <p:ext uri="{BB962C8B-B14F-4D97-AF65-F5344CB8AC3E}">
        <p14:creationId xmlns:p14="http://schemas.microsoft.com/office/powerpoint/2010/main" val="1086024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7" y="3620466"/>
            <a:ext cx="2980308"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True</a:t>
            </a:r>
            <a:endParaRPr lang="en-US" sz="160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366913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767075" y="1889556"/>
            <a:ext cx="8162565" cy="1846627"/>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True or False</a:t>
            </a:r>
            <a:r>
              <a:rPr lang="en-US" sz="1600" dirty="0">
                <a:latin typeface="Verdana"/>
                <a:ea typeface="Verdana"/>
                <a:cs typeface="Calibri"/>
              </a:rPr>
              <a:t>:</a:t>
            </a:r>
          </a:p>
          <a:p>
            <a:r>
              <a:rPr lang="en-US" sz="2000" dirty="0"/>
              <a:t>Best Practice is to start at the top of the task list and complete each task in order from top to bottom. </a:t>
            </a:r>
            <a:endParaRPr lang="en-US" sz="2000" dirty="0">
              <a:cs typeface="Arial"/>
            </a:endParaRPr>
          </a:p>
          <a:p>
            <a:endParaRPr lang="en-US" sz="2000"/>
          </a:p>
          <a:p>
            <a:pPr lvl="1"/>
            <a:endParaRPr lang="en-US" sz="2800"/>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24999" y="298326"/>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59492" y="4454220"/>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False</a:t>
            </a:r>
            <a:endParaRPr lang="en-US" sz="2133"/>
          </a:p>
        </p:txBody>
      </p:sp>
      <p:sp>
        <p:nvSpPr>
          <p:cNvPr id="5" name="Oval 4">
            <a:extLst>
              <a:ext uri="{FF2B5EF4-FFF2-40B4-BE49-F238E27FC236}">
                <a16:creationId xmlns:a16="http://schemas.microsoft.com/office/drawing/2014/main" id="{8C77C0BA-8DB5-C710-800A-29F07EF5EEDC}"/>
              </a:ext>
            </a:extLst>
          </p:cNvPr>
          <p:cNvSpPr/>
          <p:nvPr/>
        </p:nvSpPr>
        <p:spPr>
          <a:xfrm>
            <a:off x="912396" y="4507283"/>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9326E089-1CCA-7AEA-D375-678DB2F30595}"/>
              </a:ext>
            </a:extLst>
          </p:cNvPr>
          <p:cNvSpPr/>
          <p:nvPr/>
        </p:nvSpPr>
        <p:spPr>
          <a:xfrm>
            <a:off x="915755" y="3673063"/>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EAD1D62-DC3D-A1AA-0B1C-09E34B7B7018}"/>
              </a:ext>
            </a:extLst>
          </p:cNvPr>
          <p:cNvSpPr txBox="1"/>
          <p:nvPr/>
        </p:nvSpPr>
        <p:spPr>
          <a:xfrm>
            <a:off x="4423144" y="5220586"/>
            <a:ext cx="4580090" cy="369332"/>
          </a:xfrm>
          <a:prstGeom prst="rect">
            <a:avLst/>
          </a:prstGeom>
          <a:noFill/>
        </p:spPr>
        <p:txBody>
          <a:bodyPr wrap="square" rtlCol="0">
            <a:spAutoFit/>
          </a:bodyPr>
          <a:lstStyle/>
          <a:p>
            <a:r>
              <a:rPr lang="en-US"/>
              <a:t>Animate to show the correct answer</a:t>
            </a:r>
          </a:p>
        </p:txBody>
      </p:sp>
    </p:spTree>
    <p:extLst>
      <p:ext uri="{BB962C8B-B14F-4D97-AF65-F5344CB8AC3E}">
        <p14:creationId xmlns:p14="http://schemas.microsoft.com/office/powerpoint/2010/main" val="81764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A82DD-A4CD-73B3-FF7C-3E1DF834DB11}"/>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AA8BAD9F-D114-D1CD-D860-4711CF7DA803}"/>
              </a:ext>
            </a:extLst>
          </p:cNvPr>
          <p:cNvSpPr txBox="1"/>
          <p:nvPr/>
        </p:nvSpPr>
        <p:spPr>
          <a:xfrm>
            <a:off x="1136286" y="2857593"/>
            <a:ext cx="5780981"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A – Made up of Required Tasks and Optional Tasks</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EFAA6191-A9E2-66AB-956D-37BE1602A41E}"/>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15037698-994E-76FF-C4E1-C3086B0AB0E3}"/>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A8621D7B-6757-91D4-4C57-C08F0C4614BE}"/>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6D66C98B-5B88-2823-38E2-055EA6FA2CB1}"/>
              </a:ext>
            </a:extLst>
          </p:cNvPr>
          <p:cNvSpPr/>
          <p:nvPr/>
        </p:nvSpPr>
        <p:spPr>
          <a:xfrm>
            <a:off x="911226" y="29113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5C6E8FD8-A032-B4F9-B7BA-A899D7C1D8B8}"/>
              </a:ext>
            </a:extLst>
          </p:cNvPr>
          <p:cNvSpPr txBox="1"/>
          <p:nvPr/>
        </p:nvSpPr>
        <p:spPr>
          <a:xfrm>
            <a:off x="619033" y="1628293"/>
            <a:ext cx="8162565" cy="738631"/>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r>
              <a:rPr lang="en-US" sz="1600" dirty="0">
                <a:latin typeface="Verdana"/>
                <a:ea typeface="Verdana"/>
                <a:cs typeface="Calibri"/>
              </a:rPr>
              <a:t>:</a:t>
            </a:r>
          </a:p>
          <a:p>
            <a:pPr>
              <a:defRPr/>
            </a:pPr>
            <a:r>
              <a:rPr lang="en-US" sz="1600" dirty="0">
                <a:latin typeface="Verdana" panose="020B0604030504040204" pitchFamily="34" charset="0"/>
                <a:ea typeface="Verdana" panose="020B0604030504040204" pitchFamily="34" charset="0"/>
                <a:cs typeface="Calibri" panose="020F0502020204030204" pitchFamily="34" charset="0"/>
              </a:rPr>
              <a:t>The task list for LAUSD is:</a:t>
            </a:r>
          </a:p>
        </p:txBody>
      </p:sp>
      <p:sp>
        <p:nvSpPr>
          <p:cNvPr id="11" name="Title 10">
            <a:extLst>
              <a:ext uri="{FF2B5EF4-FFF2-40B4-BE49-F238E27FC236}">
                <a16:creationId xmlns:a16="http://schemas.microsoft.com/office/drawing/2014/main" id="{68D4034F-FA48-6408-3242-085E3FDF2784}"/>
              </a:ext>
            </a:extLst>
          </p:cNvPr>
          <p:cNvSpPr>
            <a:spLocks noGrp="1"/>
          </p:cNvSpPr>
          <p:nvPr>
            <p:ph type="title"/>
          </p:nvPr>
        </p:nvSpPr>
        <p:spPr>
          <a:xfrm>
            <a:off x="657878" y="280050"/>
            <a:ext cx="10873068" cy="1005900"/>
          </a:xfrm>
        </p:spPr>
        <p:txBody>
          <a:bodyPr/>
          <a:lstStyle/>
          <a:p>
            <a:r>
              <a:rPr lang="en-US" b="0" dirty="0"/>
              <a:t>Knowledge Check</a:t>
            </a:r>
          </a:p>
        </p:txBody>
      </p:sp>
      <p:sp>
        <p:nvSpPr>
          <p:cNvPr id="3" name="TextBox 2">
            <a:extLst>
              <a:ext uri="{FF2B5EF4-FFF2-40B4-BE49-F238E27FC236}">
                <a16:creationId xmlns:a16="http://schemas.microsoft.com/office/drawing/2014/main" id="{682219FB-E6C2-E4A3-D291-B4F13E7B1BEE}"/>
              </a:ext>
            </a:extLst>
          </p:cNvPr>
          <p:cNvSpPr txBox="1"/>
          <p:nvPr/>
        </p:nvSpPr>
        <p:spPr>
          <a:xfrm>
            <a:off x="1159492" y="3716748"/>
            <a:ext cx="7622106"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C – Can be To Do Tasks, Negotiation Tasks or Approval Tasks </a:t>
            </a:r>
            <a:endParaRPr lang="en-US" sz="2133" dirty="0"/>
          </a:p>
        </p:txBody>
      </p:sp>
      <p:sp>
        <p:nvSpPr>
          <p:cNvPr id="5" name="Oval 4">
            <a:extLst>
              <a:ext uri="{FF2B5EF4-FFF2-40B4-BE49-F238E27FC236}">
                <a16:creationId xmlns:a16="http://schemas.microsoft.com/office/drawing/2014/main" id="{2BF8052C-03E6-426D-D776-D29EF4986306}"/>
              </a:ext>
            </a:extLst>
          </p:cNvPr>
          <p:cNvSpPr/>
          <p:nvPr/>
        </p:nvSpPr>
        <p:spPr>
          <a:xfrm>
            <a:off x="911226" y="37591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79A17A6E-4275-F8CD-4660-971F84F74857}"/>
              </a:ext>
            </a:extLst>
          </p:cNvPr>
          <p:cNvSpPr txBox="1"/>
          <p:nvPr/>
        </p:nvSpPr>
        <p:spPr>
          <a:xfrm>
            <a:off x="4423144" y="5220586"/>
            <a:ext cx="4580090" cy="369332"/>
          </a:xfrm>
          <a:prstGeom prst="rect">
            <a:avLst/>
          </a:prstGeom>
          <a:noFill/>
        </p:spPr>
        <p:txBody>
          <a:bodyPr wrap="square" rtlCol="0">
            <a:spAutoFit/>
          </a:bodyPr>
          <a:lstStyle/>
          <a:p>
            <a:r>
              <a:rPr lang="en-US" dirty="0"/>
              <a:t>Animate to show the correct answer</a:t>
            </a:r>
          </a:p>
        </p:txBody>
      </p:sp>
      <p:sp>
        <p:nvSpPr>
          <p:cNvPr id="6" name="TextBox 5">
            <a:extLst>
              <a:ext uri="{FF2B5EF4-FFF2-40B4-BE49-F238E27FC236}">
                <a16:creationId xmlns:a16="http://schemas.microsoft.com/office/drawing/2014/main" id="{DB97452F-49B1-1F13-33F7-94625056B0D9}"/>
              </a:ext>
            </a:extLst>
          </p:cNvPr>
          <p:cNvSpPr txBox="1"/>
          <p:nvPr/>
        </p:nvSpPr>
        <p:spPr>
          <a:xfrm>
            <a:off x="1141546" y="3291720"/>
            <a:ext cx="8425787"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B – Can be completed by the owner of the CW or anyone on the Team Tab.</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EB3BC2C3-AA45-1FB5-0BF0-EF19F6CFDAC4}"/>
              </a:ext>
            </a:extLst>
          </p:cNvPr>
          <p:cNvSpPr/>
          <p:nvPr/>
        </p:nvSpPr>
        <p:spPr>
          <a:xfrm>
            <a:off x="916486" y="333700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73FDE0A0-7462-E59E-FC07-7D5EBA894A95}"/>
              </a:ext>
            </a:extLst>
          </p:cNvPr>
          <p:cNvSpPr txBox="1"/>
          <p:nvPr/>
        </p:nvSpPr>
        <p:spPr>
          <a:xfrm>
            <a:off x="1145775" y="4140372"/>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D – All of the above</a:t>
            </a:r>
            <a:endParaRPr lang="en-US" sz="2133" dirty="0"/>
          </a:p>
        </p:txBody>
      </p:sp>
      <p:sp>
        <p:nvSpPr>
          <p:cNvPr id="12" name="Oval 11">
            <a:extLst>
              <a:ext uri="{FF2B5EF4-FFF2-40B4-BE49-F238E27FC236}">
                <a16:creationId xmlns:a16="http://schemas.microsoft.com/office/drawing/2014/main" id="{DADADB3E-51F6-9ACA-CC6A-954E7E265DB4}"/>
              </a:ext>
            </a:extLst>
          </p:cNvPr>
          <p:cNvSpPr/>
          <p:nvPr/>
        </p:nvSpPr>
        <p:spPr>
          <a:xfrm>
            <a:off x="916486" y="4213762"/>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768CC197-4B4C-5C62-74A6-488FFCA806E8}"/>
              </a:ext>
            </a:extLst>
          </p:cNvPr>
          <p:cNvSpPr/>
          <p:nvPr/>
        </p:nvSpPr>
        <p:spPr>
          <a:xfrm>
            <a:off x="905864" y="42088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09322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63464-7C12-9AAE-0F74-C6066F3D285D}"/>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5CB6733F-2E1E-4E00-26E8-A4867D47F88A}"/>
              </a:ext>
            </a:extLst>
          </p:cNvPr>
          <p:cNvSpPr txBox="1"/>
          <p:nvPr/>
        </p:nvSpPr>
        <p:spPr>
          <a:xfrm>
            <a:off x="1136286" y="2857593"/>
            <a:ext cx="5780981"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A – Just skip the task and move on</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BAFDB8A-DDED-135D-727A-339CFD5DA72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E798ED49-1C9D-0D31-4AC8-3B9943B940D0}"/>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0F558C38-F5B8-C9BD-E265-12AF7EAF65CA}"/>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dirty="0">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C567363A-12FF-1848-C21F-E0AF408C5870}"/>
              </a:ext>
            </a:extLst>
          </p:cNvPr>
          <p:cNvSpPr/>
          <p:nvPr/>
        </p:nvSpPr>
        <p:spPr>
          <a:xfrm>
            <a:off x="911226" y="29113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EA9F626C-B664-FF9E-8F8F-07BBC4E90EAA}"/>
              </a:ext>
            </a:extLst>
          </p:cNvPr>
          <p:cNvSpPr txBox="1"/>
          <p:nvPr/>
        </p:nvSpPr>
        <p:spPr>
          <a:xfrm>
            <a:off x="619033" y="1628293"/>
            <a:ext cx="8162565" cy="738631"/>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r>
              <a:rPr lang="en-US" sz="1600" dirty="0">
                <a:latin typeface="Verdana"/>
                <a:ea typeface="Verdana"/>
                <a:cs typeface="Calibri"/>
              </a:rPr>
              <a:t>:</a:t>
            </a:r>
          </a:p>
          <a:p>
            <a:pPr>
              <a:defRPr/>
            </a:pPr>
            <a:r>
              <a:rPr lang="en-US" sz="1600" dirty="0">
                <a:latin typeface="Verdana" panose="020B0604030504040204" pitchFamily="34" charset="0"/>
                <a:ea typeface="Verdana" panose="020B0604030504040204" pitchFamily="34" charset="0"/>
                <a:cs typeface="Calibri" panose="020F0502020204030204" pitchFamily="34" charset="0"/>
              </a:rPr>
              <a:t>If a task does not apply to your contract</a:t>
            </a:r>
          </a:p>
        </p:txBody>
      </p:sp>
      <p:sp>
        <p:nvSpPr>
          <p:cNvPr id="11" name="Title 10">
            <a:extLst>
              <a:ext uri="{FF2B5EF4-FFF2-40B4-BE49-F238E27FC236}">
                <a16:creationId xmlns:a16="http://schemas.microsoft.com/office/drawing/2014/main" id="{52531DE7-A795-82EF-A10C-6081F0717DA0}"/>
              </a:ext>
            </a:extLst>
          </p:cNvPr>
          <p:cNvSpPr>
            <a:spLocks noGrp="1"/>
          </p:cNvSpPr>
          <p:nvPr>
            <p:ph type="title"/>
          </p:nvPr>
        </p:nvSpPr>
        <p:spPr>
          <a:xfrm>
            <a:off x="657878" y="280050"/>
            <a:ext cx="10873068" cy="1005900"/>
          </a:xfrm>
        </p:spPr>
        <p:txBody>
          <a:bodyPr/>
          <a:lstStyle/>
          <a:p>
            <a:r>
              <a:rPr lang="en-US" b="0" dirty="0"/>
              <a:t>Knowledge Check</a:t>
            </a:r>
          </a:p>
        </p:txBody>
      </p:sp>
      <p:sp>
        <p:nvSpPr>
          <p:cNvPr id="3" name="TextBox 2">
            <a:extLst>
              <a:ext uri="{FF2B5EF4-FFF2-40B4-BE49-F238E27FC236}">
                <a16:creationId xmlns:a16="http://schemas.microsoft.com/office/drawing/2014/main" id="{96B37DE0-EB29-1AB7-C01E-E0EC2F2607D1}"/>
              </a:ext>
            </a:extLst>
          </p:cNvPr>
          <p:cNvSpPr txBox="1"/>
          <p:nvPr/>
        </p:nvSpPr>
        <p:spPr>
          <a:xfrm>
            <a:off x="1159492" y="3716748"/>
            <a:ext cx="7622106"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C – Mark the task Cancelled </a:t>
            </a:r>
            <a:endParaRPr lang="en-US" sz="2133" dirty="0"/>
          </a:p>
        </p:txBody>
      </p:sp>
      <p:sp>
        <p:nvSpPr>
          <p:cNvPr id="5" name="Oval 4">
            <a:extLst>
              <a:ext uri="{FF2B5EF4-FFF2-40B4-BE49-F238E27FC236}">
                <a16:creationId xmlns:a16="http://schemas.microsoft.com/office/drawing/2014/main" id="{0DE57D6F-9F89-6F41-BA77-915AB15179C7}"/>
              </a:ext>
            </a:extLst>
          </p:cNvPr>
          <p:cNvSpPr/>
          <p:nvPr/>
        </p:nvSpPr>
        <p:spPr>
          <a:xfrm>
            <a:off x="911226" y="375913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9" name="TextBox 8">
            <a:extLst>
              <a:ext uri="{FF2B5EF4-FFF2-40B4-BE49-F238E27FC236}">
                <a16:creationId xmlns:a16="http://schemas.microsoft.com/office/drawing/2014/main" id="{51F64417-C110-D056-678D-894F48EC255B}"/>
              </a:ext>
            </a:extLst>
          </p:cNvPr>
          <p:cNvSpPr txBox="1"/>
          <p:nvPr/>
        </p:nvSpPr>
        <p:spPr>
          <a:xfrm>
            <a:off x="4423144" y="5220586"/>
            <a:ext cx="4580090" cy="369332"/>
          </a:xfrm>
          <a:prstGeom prst="rect">
            <a:avLst/>
          </a:prstGeom>
          <a:noFill/>
        </p:spPr>
        <p:txBody>
          <a:bodyPr wrap="square" rtlCol="0">
            <a:spAutoFit/>
          </a:bodyPr>
          <a:lstStyle/>
          <a:p>
            <a:r>
              <a:rPr lang="en-US" dirty="0"/>
              <a:t>Animate to show the correct answer</a:t>
            </a:r>
          </a:p>
        </p:txBody>
      </p:sp>
      <p:sp>
        <p:nvSpPr>
          <p:cNvPr id="6" name="TextBox 5">
            <a:extLst>
              <a:ext uri="{FF2B5EF4-FFF2-40B4-BE49-F238E27FC236}">
                <a16:creationId xmlns:a16="http://schemas.microsoft.com/office/drawing/2014/main" id="{4039F64A-E702-5B39-C588-DB3155A26E4D}"/>
              </a:ext>
            </a:extLst>
          </p:cNvPr>
          <p:cNvSpPr txBox="1"/>
          <p:nvPr/>
        </p:nvSpPr>
        <p:spPr>
          <a:xfrm>
            <a:off x="1141546" y="3291720"/>
            <a:ext cx="8425787" cy="369300"/>
          </a:xfrm>
          <a:prstGeom prst="rect">
            <a:avLst/>
          </a:prstGeom>
          <a:noFill/>
          <a:ln>
            <a:noFill/>
          </a:ln>
        </p:spPr>
        <p:txBody>
          <a:bodyPr wrap="square" lIns="121888" tIns="60944" rIns="121888" bIns="60944" rtlCol="0" anchor="t">
            <a:spAutoFit/>
          </a:bodyPr>
          <a:lstStyle/>
          <a:p>
            <a:pPr>
              <a:defRPr/>
            </a:pPr>
            <a:r>
              <a:rPr lang="en-US" sz="1600" dirty="0">
                <a:latin typeface="Verdana"/>
                <a:ea typeface="Verdana"/>
                <a:cs typeface="Calibri"/>
              </a:rPr>
              <a:t>B – Get written approval from your supervisor to skip the task</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sp>
        <p:nvSpPr>
          <p:cNvPr id="7" name="Oval 6">
            <a:extLst>
              <a:ext uri="{FF2B5EF4-FFF2-40B4-BE49-F238E27FC236}">
                <a16:creationId xmlns:a16="http://schemas.microsoft.com/office/drawing/2014/main" id="{B1D5E131-40CD-9611-0B87-89465402E945}"/>
              </a:ext>
            </a:extLst>
          </p:cNvPr>
          <p:cNvSpPr/>
          <p:nvPr/>
        </p:nvSpPr>
        <p:spPr>
          <a:xfrm>
            <a:off x="916486" y="333700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10" name="TextBox 9">
            <a:extLst>
              <a:ext uri="{FF2B5EF4-FFF2-40B4-BE49-F238E27FC236}">
                <a16:creationId xmlns:a16="http://schemas.microsoft.com/office/drawing/2014/main" id="{6E19D074-FC3D-F191-2EE9-8B8B64D7C04E}"/>
              </a:ext>
            </a:extLst>
          </p:cNvPr>
          <p:cNvSpPr txBox="1"/>
          <p:nvPr/>
        </p:nvSpPr>
        <p:spPr>
          <a:xfrm>
            <a:off x="1145775" y="4149608"/>
            <a:ext cx="8783316"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dirty="0">
                <a:latin typeface="Verdana"/>
                <a:ea typeface="Verdana"/>
                <a:cs typeface="Calibri"/>
              </a:rPr>
              <a:t>D – Mark the task Cancelled and add a note</a:t>
            </a:r>
            <a:endParaRPr lang="en-US" sz="2133" dirty="0"/>
          </a:p>
        </p:txBody>
      </p:sp>
      <p:sp>
        <p:nvSpPr>
          <p:cNvPr id="12" name="Oval 11">
            <a:extLst>
              <a:ext uri="{FF2B5EF4-FFF2-40B4-BE49-F238E27FC236}">
                <a16:creationId xmlns:a16="http://schemas.microsoft.com/office/drawing/2014/main" id="{67414D80-6158-0470-3BB1-876D7BC08F89}"/>
              </a:ext>
            </a:extLst>
          </p:cNvPr>
          <p:cNvSpPr/>
          <p:nvPr/>
        </p:nvSpPr>
        <p:spPr>
          <a:xfrm>
            <a:off x="916486" y="4213762"/>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13" name="Oval 12">
            <a:extLst>
              <a:ext uri="{FF2B5EF4-FFF2-40B4-BE49-F238E27FC236}">
                <a16:creationId xmlns:a16="http://schemas.microsoft.com/office/drawing/2014/main" id="{42FD5766-B0FF-4956-D974-2E2A4DB55BDE}"/>
              </a:ext>
            </a:extLst>
          </p:cNvPr>
          <p:cNvSpPr/>
          <p:nvPr/>
        </p:nvSpPr>
        <p:spPr>
          <a:xfrm>
            <a:off x="905864" y="4208842"/>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endParaRPr lang="en-US" sz="1866" kern="0" dirty="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2890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138235" y="2639815"/>
            <a:ext cx="9015290" cy="997196"/>
          </a:xfrm>
        </p:spPr>
        <p:txBody>
          <a:bodyPr/>
          <a:lstStyle/>
          <a:p>
            <a:r>
              <a:rPr lang="en-US" dirty="0">
                <a:solidFill>
                  <a:schemeClr val="accent5"/>
                </a:solidFill>
                <a:ea typeface="+mn-lt"/>
                <a:cs typeface="+mn-lt"/>
                <a:sym typeface="+mn-lt"/>
              </a:rPr>
              <a:t>Contract Compliance</a:t>
            </a:r>
          </a:p>
          <a:p>
            <a:r>
              <a:rPr lang="en-US" dirty="0">
                <a:solidFill>
                  <a:schemeClr val="accent5"/>
                </a:solidFill>
                <a:ea typeface="+mn-lt"/>
                <a:cs typeface="+mn-lt"/>
                <a:sym typeface="+mn-lt"/>
              </a:rPr>
              <a:t> </a:t>
            </a:r>
          </a:p>
          <a:p>
            <a:r>
              <a:rPr lang="en-US" dirty="0">
                <a:solidFill>
                  <a:schemeClr val="accent5"/>
                </a:solidFill>
                <a:ea typeface="+mn-lt"/>
                <a:cs typeface="+mn-lt"/>
                <a:sym typeface="+mn-lt"/>
              </a:rPr>
              <a:t>A.K.A Contract Terms Document</a:t>
            </a:r>
            <a:endParaRPr lang="en-US" dirty="0">
              <a:solidFill>
                <a:schemeClr val="accent5"/>
              </a:solidFill>
            </a:endParaRPr>
          </a:p>
        </p:txBody>
      </p:sp>
    </p:spTree>
    <p:extLst>
      <p:ext uri="{BB962C8B-B14F-4D97-AF65-F5344CB8AC3E}">
        <p14:creationId xmlns:p14="http://schemas.microsoft.com/office/powerpoint/2010/main" val="3635342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47A8BF-52EE-4C41-B425-4D0FB4D0595F}"/>
              </a:ext>
            </a:extLst>
          </p:cNvPr>
          <p:cNvPicPr>
            <a:picLocks noChangeAspect="1"/>
          </p:cNvPicPr>
          <p:nvPr/>
        </p:nvPicPr>
        <p:blipFill>
          <a:blip r:embed="rId3"/>
          <a:stretch>
            <a:fillRect/>
          </a:stretch>
        </p:blipFill>
        <p:spPr>
          <a:xfrm>
            <a:off x="3672001" y="1762126"/>
            <a:ext cx="8287592" cy="2779974"/>
          </a:xfrm>
          <a:prstGeom prst="rect">
            <a:avLst/>
          </a:prstGeom>
        </p:spPr>
      </p:pic>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57781" y="392542"/>
            <a:ext cx="10873068" cy="553998"/>
          </a:xfrm>
        </p:spPr>
        <p:txBody>
          <a:bodyPr/>
          <a:lstStyle/>
          <a:p>
            <a:r>
              <a:rPr lang="en-US" sz="3600">
                <a:solidFill>
                  <a:schemeClr val="accent5"/>
                </a:solidFill>
                <a:latin typeface="+mn-lt"/>
              </a:rPr>
              <a:t>Contract Compliance (or Contract Terms)</a:t>
            </a:r>
          </a:p>
        </p:txBody>
      </p:sp>
      <p:sp>
        <p:nvSpPr>
          <p:cNvPr id="5" name="TextBox 4">
            <a:extLst>
              <a:ext uri="{FF2B5EF4-FFF2-40B4-BE49-F238E27FC236}">
                <a16:creationId xmlns:a16="http://schemas.microsoft.com/office/drawing/2014/main" id="{03F1C15D-62CC-A489-16E1-52CC13620990}"/>
              </a:ext>
            </a:extLst>
          </p:cNvPr>
          <p:cNvSpPr txBox="1"/>
          <p:nvPr/>
        </p:nvSpPr>
        <p:spPr>
          <a:xfrm>
            <a:off x="157781" y="3107341"/>
            <a:ext cx="3865579" cy="646331"/>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Click on the Contract terms document to proceed further. </a:t>
            </a:r>
            <a:endParaRPr lang="en-US" dirty="0">
              <a:ea typeface="Calibri" panose="020F0502020204030204" pitchFamily="34" charset="0"/>
              <a:cs typeface="Calibri" panose="020F0502020204030204" pitchFamily="34" charset="0"/>
            </a:endParaRPr>
          </a:p>
        </p:txBody>
      </p:sp>
      <p:cxnSp>
        <p:nvCxnSpPr>
          <p:cNvPr id="3" name="Straight Arrow Connector 2">
            <a:extLst>
              <a:ext uri="{FF2B5EF4-FFF2-40B4-BE49-F238E27FC236}">
                <a16:creationId xmlns:a16="http://schemas.microsoft.com/office/drawing/2014/main" id="{97EC1A5A-BEF0-8FC8-0177-99E12FFC0AFB}"/>
              </a:ext>
            </a:extLst>
          </p:cNvPr>
          <p:cNvCxnSpPr>
            <a:cxnSpLocks/>
          </p:cNvCxnSpPr>
          <p:nvPr/>
        </p:nvCxnSpPr>
        <p:spPr>
          <a:xfrm>
            <a:off x="3289955" y="3552666"/>
            <a:ext cx="613830"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891F364-6CBC-679B-200F-5966C44C1CD3}"/>
              </a:ext>
            </a:extLst>
          </p:cNvPr>
          <p:cNvPicPr>
            <a:picLocks noChangeAspect="1"/>
          </p:cNvPicPr>
          <p:nvPr/>
        </p:nvPicPr>
        <p:blipFill>
          <a:blip r:embed="rId4"/>
          <a:stretch>
            <a:fillRect/>
          </a:stretch>
        </p:blipFill>
        <p:spPr>
          <a:xfrm>
            <a:off x="4211975" y="3685947"/>
            <a:ext cx="1320060" cy="2255636"/>
          </a:xfrm>
          <a:prstGeom prst="rect">
            <a:avLst/>
          </a:prstGeom>
        </p:spPr>
      </p:pic>
      <p:sp>
        <p:nvSpPr>
          <p:cNvPr id="10" name="Rectangle 9">
            <a:extLst>
              <a:ext uri="{FF2B5EF4-FFF2-40B4-BE49-F238E27FC236}">
                <a16:creationId xmlns:a16="http://schemas.microsoft.com/office/drawing/2014/main" id="{78B5D6FF-A1AE-39EE-4C5F-BF8175772409}"/>
              </a:ext>
            </a:extLst>
          </p:cNvPr>
          <p:cNvSpPr/>
          <p:nvPr/>
        </p:nvSpPr>
        <p:spPr bwMode="gray">
          <a:xfrm>
            <a:off x="4290645" y="4065708"/>
            <a:ext cx="624255" cy="21101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444799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13221" y="459044"/>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398327" y="2587583"/>
            <a:ext cx="3551588" cy="923330"/>
          </a:xfrm>
          <a:prstGeom prst="rect">
            <a:avLst/>
          </a:prstGeom>
          <a:noFill/>
        </p:spPr>
        <p:txBody>
          <a:bodyPr wrap="square">
            <a:spAutoFit/>
          </a:bodyPr>
          <a:lstStyle/>
          <a:p>
            <a:r>
              <a:rPr lang="en-US" sz="1800" b="0" i="0" dirty="0">
                <a:solidFill>
                  <a:srgbClr val="000000"/>
                </a:solidFill>
                <a:effectLst/>
                <a:highlight>
                  <a:srgbClr val="FFFFFF"/>
                </a:highlight>
                <a:ea typeface="Calibri" panose="020F0502020204030204" pitchFamily="34" charset="0"/>
                <a:cs typeface="Calibri" panose="020F0502020204030204" pitchFamily="34" charset="0"/>
              </a:rPr>
              <a:t>The Related ID </a:t>
            </a:r>
            <a:r>
              <a:rPr lang="en-US" sz="1800" b="1" i="0" dirty="0">
                <a:solidFill>
                  <a:srgbClr val="FF0000"/>
                </a:solidFill>
                <a:effectLst/>
                <a:highlight>
                  <a:srgbClr val="FFFFFF"/>
                </a:highlight>
                <a:ea typeface="Calibri" panose="020F0502020204030204" pitchFamily="34" charset="0"/>
                <a:cs typeface="Calibri" panose="020F0502020204030204" pitchFamily="34" charset="0"/>
              </a:rPr>
              <a:t>should not be used</a:t>
            </a:r>
            <a:r>
              <a:rPr lang="en-US" sz="1800" b="0" i="0" dirty="0">
                <a:solidFill>
                  <a:srgbClr val="000000"/>
                </a:solidFill>
                <a:effectLst/>
                <a:highlight>
                  <a:srgbClr val="FFFFFF"/>
                </a:highlight>
                <a:ea typeface="Calibri" panose="020F0502020204030204" pitchFamily="34" charset="0"/>
                <a:cs typeface="Calibri" panose="020F0502020204030204" pitchFamily="34" charset="0"/>
              </a:rPr>
              <a:t> due to consistency in reporting.</a:t>
            </a:r>
            <a:endParaRPr lang="en-US"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B226EB2-E6E7-ED66-AF74-60F426262CAC}"/>
              </a:ext>
            </a:extLst>
          </p:cNvPr>
          <p:cNvPicPr>
            <a:picLocks noChangeAspect="1"/>
          </p:cNvPicPr>
          <p:nvPr/>
        </p:nvPicPr>
        <p:blipFill>
          <a:blip r:embed="rId3"/>
          <a:stretch>
            <a:fillRect/>
          </a:stretch>
        </p:blipFill>
        <p:spPr>
          <a:xfrm>
            <a:off x="3949915" y="1424451"/>
            <a:ext cx="8016935" cy="4519052"/>
          </a:xfrm>
          <a:prstGeom prst="rect">
            <a:avLst/>
          </a:prstGeom>
        </p:spPr>
      </p:pic>
      <p:cxnSp>
        <p:nvCxnSpPr>
          <p:cNvPr id="6" name="Straight Arrow Connector 5">
            <a:extLst>
              <a:ext uri="{FF2B5EF4-FFF2-40B4-BE49-F238E27FC236}">
                <a16:creationId xmlns:a16="http://schemas.microsoft.com/office/drawing/2014/main" id="{B88A76F8-BC76-7D9E-DAB5-0B188B748A0D}"/>
              </a:ext>
            </a:extLst>
          </p:cNvPr>
          <p:cNvCxnSpPr>
            <a:cxnSpLocks/>
          </p:cNvCxnSpPr>
          <p:nvPr/>
        </p:nvCxnSpPr>
        <p:spPr>
          <a:xfrm>
            <a:off x="2060335" y="3436396"/>
            <a:ext cx="3208948"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787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13221" y="459044"/>
            <a:ext cx="10873068" cy="553998"/>
          </a:xfrm>
        </p:spPr>
        <p:txBody>
          <a:bodyPr/>
          <a:lstStyle/>
          <a:p>
            <a:r>
              <a:rPr lang="en-US" sz="3600">
                <a:solidFill>
                  <a:schemeClr val="accent5"/>
                </a:solidFill>
                <a:latin typeface="+mn-lt"/>
              </a:rPr>
              <a:t>Contract Compliance (cont’d)</a:t>
            </a:r>
          </a:p>
        </p:txBody>
      </p:sp>
      <p:pic>
        <p:nvPicPr>
          <p:cNvPr id="3" name="Picture 2">
            <a:extLst>
              <a:ext uri="{FF2B5EF4-FFF2-40B4-BE49-F238E27FC236}">
                <a16:creationId xmlns:a16="http://schemas.microsoft.com/office/drawing/2014/main" id="{BCDD0761-2B33-D0F2-B75D-17AEF7BA3E84}"/>
              </a:ext>
            </a:extLst>
          </p:cNvPr>
          <p:cNvPicPr>
            <a:picLocks noChangeAspect="1"/>
          </p:cNvPicPr>
          <p:nvPr/>
        </p:nvPicPr>
        <p:blipFill>
          <a:blip r:embed="rId3"/>
          <a:stretch>
            <a:fillRect/>
          </a:stretch>
        </p:blipFill>
        <p:spPr>
          <a:xfrm>
            <a:off x="3376246" y="1840352"/>
            <a:ext cx="8636733" cy="3201223"/>
          </a:xfrm>
          <a:prstGeom prst="rect">
            <a:avLst/>
          </a:prstGeom>
          <a:ln>
            <a:solidFill>
              <a:schemeClr val="tx1"/>
            </a:solidFill>
          </a:ln>
        </p:spPr>
      </p:pic>
      <p:sp>
        <p:nvSpPr>
          <p:cNvPr id="6" name="TextBox 5">
            <a:extLst>
              <a:ext uri="{FF2B5EF4-FFF2-40B4-BE49-F238E27FC236}">
                <a16:creationId xmlns:a16="http://schemas.microsoft.com/office/drawing/2014/main" id="{FEE63CF7-FE98-60A3-6CEF-9F2F9B1787D5}"/>
              </a:ext>
            </a:extLst>
          </p:cNvPr>
          <p:cNvSpPr txBox="1"/>
          <p:nvPr/>
        </p:nvSpPr>
        <p:spPr>
          <a:xfrm>
            <a:off x="113221" y="1376755"/>
            <a:ext cx="3113556" cy="4247317"/>
          </a:xfrm>
          <a:prstGeom prst="rect">
            <a:avLst/>
          </a:prstGeom>
          <a:noFill/>
        </p:spPr>
        <p:txBody>
          <a:bodyPr wrap="square">
            <a:spAutoFit/>
          </a:bodyPr>
          <a:lstStyle/>
          <a:p>
            <a:r>
              <a:rPr lang="en-US" sz="1800">
                <a:effectLst/>
                <a:ea typeface="Calibri" panose="020F0502020204030204" pitchFamily="34" charset="0"/>
                <a:cs typeface="Times New Roman" panose="02020603050405020304" pitchFamily="18" charset="0"/>
              </a:rPr>
              <a:t>The Contract Terms Screen opens. </a:t>
            </a:r>
          </a:p>
          <a:p>
            <a:endParaRPr lang="en-US">
              <a:ea typeface="Calibri" panose="020F0502020204030204" pitchFamily="34" charset="0"/>
              <a:cs typeface="Times New Roman" panose="02020603050405020304" pitchFamily="18" charset="0"/>
            </a:endParaRPr>
          </a:p>
          <a:p>
            <a:r>
              <a:rPr lang="en-US" sz="1800">
                <a:effectLst/>
                <a:ea typeface="Calibri" panose="020F0502020204030204" pitchFamily="34" charset="0"/>
                <a:cs typeface="Times New Roman" panose="02020603050405020304" pitchFamily="18" charset="0"/>
              </a:rPr>
              <a:t>This is the initial screen.  The Contract Terms Document </a:t>
            </a:r>
            <a:r>
              <a:rPr lang="en-US">
                <a:ea typeface="Calibri" panose="020F0502020204030204" pitchFamily="34" charset="0"/>
                <a:cs typeface="Times New Roman" panose="02020603050405020304" pitchFamily="18" charset="0"/>
              </a:rPr>
              <a:t>can be easily identified by the 8-step wizard on the left side of the screen.</a:t>
            </a:r>
          </a:p>
          <a:p>
            <a:endParaRPr lang="en-US" sz="1800">
              <a:effectLst/>
              <a:ea typeface="Calibri" panose="020F0502020204030204" pitchFamily="34" charset="0"/>
              <a:cs typeface="Times New Roman" panose="02020603050405020304" pitchFamily="18" charset="0"/>
            </a:endParaRPr>
          </a:p>
          <a:p>
            <a:r>
              <a:rPr lang="en-US">
                <a:ea typeface="Calibri" panose="020F0502020204030204" pitchFamily="34" charset="0"/>
                <a:cs typeface="Times New Roman" panose="02020603050405020304" pitchFamily="18" charset="0"/>
              </a:rPr>
              <a:t>The definitions page contains the general contract definitions and header level details.</a:t>
            </a:r>
            <a:r>
              <a:rPr lang="en-US" sz="1800">
                <a:effectLst/>
                <a:ea typeface="Calibri" panose="020F0502020204030204" pitchFamily="34" charset="0"/>
                <a:cs typeface="Times New Roman" panose="02020603050405020304" pitchFamily="18" charset="0"/>
              </a:rPr>
              <a:t/>
            </a:r>
            <a:br>
              <a:rPr lang="en-US" sz="1800">
                <a:effectLst/>
                <a:ea typeface="Calibri" panose="020F0502020204030204" pitchFamily="34" charset="0"/>
                <a:cs typeface="Times New Roman" panose="02020603050405020304" pitchFamily="18" charset="0"/>
              </a:rPr>
            </a:br>
            <a:endParaRPr lang="en-US" sz="1800">
              <a:effectLs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AC1A1F4-AB76-08F9-32B1-5F33722E7EA5}"/>
              </a:ext>
            </a:extLst>
          </p:cNvPr>
          <p:cNvSpPr/>
          <p:nvPr/>
        </p:nvSpPr>
        <p:spPr bwMode="gray">
          <a:xfrm>
            <a:off x="3376246" y="2514600"/>
            <a:ext cx="1011116" cy="252697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145340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C4E98-0999-4D15-D244-AC093B756B79}"/>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DA179E09-EB45-C50C-09FC-3B4F9F8279A3}"/>
              </a:ext>
            </a:extLst>
          </p:cNvPr>
          <p:cNvSpPr>
            <a:spLocks noGrp="1"/>
          </p:cNvSpPr>
          <p:nvPr>
            <p:ph type="title"/>
          </p:nvPr>
        </p:nvSpPr>
        <p:spPr>
          <a:xfrm>
            <a:off x="113221" y="459044"/>
            <a:ext cx="10873068" cy="553998"/>
          </a:xfrm>
        </p:spPr>
        <p:txBody>
          <a:bodyPr/>
          <a:lstStyle/>
          <a:p>
            <a:r>
              <a:rPr lang="en-US" sz="3600">
                <a:solidFill>
                  <a:schemeClr val="accent5"/>
                </a:solidFill>
                <a:latin typeface="+mn-lt"/>
              </a:rPr>
              <a:t>Contract Compliance (cont’d)</a:t>
            </a:r>
          </a:p>
        </p:txBody>
      </p:sp>
      <p:sp>
        <p:nvSpPr>
          <p:cNvPr id="6" name="TextBox 5">
            <a:extLst>
              <a:ext uri="{FF2B5EF4-FFF2-40B4-BE49-F238E27FC236}">
                <a16:creationId xmlns:a16="http://schemas.microsoft.com/office/drawing/2014/main" id="{F9144A1D-C6D4-19C2-8196-7F2238A84DE2}"/>
              </a:ext>
            </a:extLst>
          </p:cNvPr>
          <p:cNvSpPr txBox="1"/>
          <p:nvPr/>
        </p:nvSpPr>
        <p:spPr>
          <a:xfrm>
            <a:off x="113221" y="1339811"/>
            <a:ext cx="3597986" cy="5016758"/>
          </a:xfrm>
          <a:prstGeom prst="rect">
            <a:avLst/>
          </a:prstGeom>
          <a:noFill/>
        </p:spPr>
        <p:txBody>
          <a:bodyPr wrap="square">
            <a:spAutoFit/>
          </a:bodyPr>
          <a:lstStyle/>
          <a:p>
            <a:r>
              <a:rPr lang="en-US" sz="1600" b="1" dirty="0">
                <a:effectLst/>
                <a:ea typeface="Calibri" panose="020F0502020204030204" pitchFamily="34" charset="0"/>
                <a:cs typeface="Times New Roman" panose="02020603050405020304" pitchFamily="18" charset="0"/>
              </a:rPr>
              <a:t>Supplier Level </a:t>
            </a:r>
            <a:r>
              <a:rPr lang="en-US" sz="1600" dirty="0">
                <a:effectLst/>
                <a:ea typeface="Calibri" panose="020F0502020204030204" pitchFamily="34" charset="0"/>
                <a:cs typeface="Times New Roman" panose="02020603050405020304" pitchFamily="18" charset="0"/>
              </a:rPr>
              <a:t>– It’s recommended that this is NOT used.  All spend to this supplier would be applied to this contract.  If a supplier has multiple contracts, it will be difficult to change the referenced contract.</a:t>
            </a:r>
          </a:p>
          <a:p>
            <a:endParaRPr lang="en-US" sz="1600" dirty="0">
              <a:ea typeface="Calibri" panose="020F0502020204030204" pitchFamily="34" charset="0"/>
              <a:cs typeface="Times New Roman" panose="02020603050405020304" pitchFamily="18" charset="0"/>
            </a:endParaRPr>
          </a:p>
          <a:p>
            <a:r>
              <a:rPr lang="en-US" sz="1600" b="1" dirty="0">
                <a:effectLst/>
                <a:ea typeface="Calibri" panose="020F0502020204030204" pitchFamily="34" charset="0"/>
                <a:cs typeface="Times New Roman" panose="02020603050405020304" pitchFamily="18" charset="0"/>
              </a:rPr>
              <a:t>Catalog Level </a:t>
            </a:r>
            <a:r>
              <a:rPr lang="en-US" sz="1600" dirty="0">
                <a:effectLst/>
                <a:ea typeface="Calibri" panose="020F0502020204030204" pitchFamily="34" charset="0"/>
                <a:cs typeface="Times New Roman" panose="02020603050405020304" pitchFamily="18" charset="0"/>
              </a:rPr>
              <a:t>– When a Catalog is created for this supplier, all catalog items will apply to this contract.</a:t>
            </a:r>
          </a:p>
          <a:p>
            <a:endParaRPr lang="en-US" sz="1600" dirty="0">
              <a:ea typeface="Calibri" panose="020F0502020204030204" pitchFamily="34" charset="0"/>
              <a:cs typeface="Times New Roman" panose="02020603050405020304" pitchFamily="18" charset="0"/>
            </a:endParaRPr>
          </a:p>
          <a:p>
            <a:r>
              <a:rPr lang="en-US" sz="1600" b="1" dirty="0">
                <a:effectLst/>
                <a:ea typeface="Calibri" panose="020F0502020204030204" pitchFamily="34" charset="0"/>
                <a:cs typeface="Times New Roman" panose="02020603050405020304" pitchFamily="18" charset="0"/>
              </a:rPr>
              <a:t>Commodity level </a:t>
            </a:r>
            <a:r>
              <a:rPr lang="en-US" sz="1600" dirty="0">
                <a:effectLst/>
                <a:ea typeface="Calibri" panose="020F0502020204030204" pitchFamily="34" charset="0"/>
                <a:cs typeface="Times New Roman" panose="02020603050405020304" pitchFamily="18" charset="0"/>
              </a:rPr>
              <a:t>– If the Supplier and the Commodity matches what was entered on this contract, the PR will apply to this contract.</a:t>
            </a:r>
          </a:p>
          <a:p>
            <a:endParaRPr lang="en-US" sz="1600" dirty="0">
              <a:ea typeface="Calibri" panose="020F0502020204030204" pitchFamily="34" charset="0"/>
              <a:cs typeface="Times New Roman" panose="02020603050405020304" pitchFamily="18" charset="0"/>
            </a:endParaRPr>
          </a:p>
          <a:p>
            <a:r>
              <a:rPr lang="en-US" sz="1600" b="1" dirty="0">
                <a:effectLst/>
                <a:ea typeface="Calibri" panose="020F0502020204030204" pitchFamily="34" charset="0"/>
                <a:cs typeface="Times New Roman" panose="02020603050405020304" pitchFamily="18" charset="0"/>
              </a:rPr>
              <a:t>Item Level </a:t>
            </a:r>
            <a:r>
              <a:rPr lang="en-US" sz="1600" dirty="0">
                <a:effectLst/>
                <a:ea typeface="Calibri" panose="020F0502020204030204" pitchFamily="34" charset="0"/>
                <a:cs typeface="Times New Roman" panose="02020603050405020304" pitchFamily="18" charset="0"/>
              </a:rPr>
              <a:t>– All items must be listed on the contract.  When one of these items is selected, it will be applied to this contract</a:t>
            </a:r>
          </a:p>
        </p:txBody>
      </p:sp>
      <p:grpSp>
        <p:nvGrpSpPr>
          <p:cNvPr id="8" name="Group 7">
            <a:extLst>
              <a:ext uri="{FF2B5EF4-FFF2-40B4-BE49-F238E27FC236}">
                <a16:creationId xmlns:a16="http://schemas.microsoft.com/office/drawing/2014/main" id="{A5D11041-19AA-D0F7-E69C-889DF7FAFAFD}"/>
              </a:ext>
            </a:extLst>
          </p:cNvPr>
          <p:cNvGrpSpPr/>
          <p:nvPr/>
        </p:nvGrpSpPr>
        <p:grpSpPr>
          <a:xfrm>
            <a:off x="3711207" y="1634767"/>
            <a:ext cx="7795936" cy="4290432"/>
            <a:chOff x="3711207" y="1634767"/>
            <a:chExt cx="7795936" cy="4290432"/>
          </a:xfrm>
        </p:grpSpPr>
        <p:pic>
          <p:nvPicPr>
            <p:cNvPr id="5" name="Picture 4">
              <a:extLst>
                <a:ext uri="{FF2B5EF4-FFF2-40B4-BE49-F238E27FC236}">
                  <a16:creationId xmlns:a16="http://schemas.microsoft.com/office/drawing/2014/main" id="{8E2B255B-5E92-14CA-0534-B91D7917A486}"/>
                </a:ext>
              </a:extLst>
            </p:cNvPr>
            <p:cNvPicPr>
              <a:picLocks noChangeAspect="1"/>
            </p:cNvPicPr>
            <p:nvPr/>
          </p:nvPicPr>
          <p:blipFill>
            <a:blip r:embed="rId3"/>
            <a:stretch>
              <a:fillRect/>
            </a:stretch>
          </p:blipFill>
          <p:spPr>
            <a:xfrm>
              <a:off x="3711207" y="1634767"/>
              <a:ext cx="7795936" cy="4290432"/>
            </a:xfrm>
            <a:prstGeom prst="rect">
              <a:avLst/>
            </a:prstGeom>
          </p:spPr>
        </p:pic>
        <p:sp>
          <p:nvSpPr>
            <p:cNvPr id="7" name="Rectangle 6">
              <a:extLst>
                <a:ext uri="{FF2B5EF4-FFF2-40B4-BE49-F238E27FC236}">
                  <a16:creationId xmlns:a16="http://schemas.microsoft.com/office/drawing/2014/main" id="{5E19FE27-3E05-BD28-20CC-C61E0AF9E34A}"/>
                </a:ext>
              </a:extLst>
            </p:cNvPr>
            <p:cNvSpPr/>
            <p:nvPr/>
          </p:nvSpPr>
          <p:spPr bwMode="gray">
            <a:xfrm>
              <a:off x="5352828" y="4029365"/>
              <a:ext cx="1011116" cy="3856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8353022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540E2-ED85-D4F2-78D7-6FB28555E7CE}"/>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03C788D8-71CA-29FA-5FA2-421F9FC855E6}"/>
              </a:ext>
            </a:extLst>
          </p:cNvPr>
          <p:cNvSpPr>
            <a:spLocks noGrp="1"/>
          </p:cNvSpPr>
          <p:nvPr>
            <p:ph type="title"/>
          </p:nvPr>
        </p:nvSpPr>
        <p:spPr>
          <a:xfrm>
            <a:off x="113221" y="459044"/>
            <a:ext cx="10873068" cy="553998"/>
          </a:xfrm>
        </p:spPr>
        <p:txBody>
          <a:bodyPr/>
          <a:lstStyle/>
          <a:p>
            <a:r>
              <a:rPr lang="en-US" sz="3600">
                <a:solidFill>
                  <a:schemeClr val="accent5"/>
                </a:solidFill>
                <a:latin typeface="+mn-lt"/>
              </a:rPr>
              <a:t>Contract Compliance (cont’d)</a:t>
            </a:r>
          </a:p>
        </p:txBody>
      </p:sp>
      <p:pic>
        <p:nvPicPr>
          <p:cNvPr id="3" name="Picture 2">
            <a:extLst>
              <a:ext uri="{FF2B5EF4-FFF2-40B4-BE49-F238E27FC236}">
                <a16:creationId xmlns:a16="http://schemas.microsoft.com/office/drawing/2014/main" id="{3B5DF1AC-1386-BD99-9A6E-253223D62F60}"/>
              </a:ext>
            </a:extLst>
          </p:cNvPr>
          <p:cNvPicPr>
            <a:picLocks noChangeAspect="1"/>
          </p:cNvPicPr>
          <p:nvPr/>
        </p:nvPicPr>
        <p:blipFill>
          <a:blip r:embed="rId3"/>
          <a:stretch>
            <a:fillRect/>
          </a:stretch>
        </p:blipFill>
        <p:spPr>
          <a:xfrm>
            <a:off x="5461016" y="1306168"/>
            <a:ext cx="6538527" cy="4976291"/>
          </a:xfrm>
          <a:prstGeom prst="rect">
            <a:avLst/>
          </a:prstGeom>
        </p:spPr>
      </p:pic>
      <p:sp>
        <p:nvSpPr>
          <p:cNvPr id="9" name="Rectangle 8">
            <a:extLst>
              <a:ext uri="{FF2B5EF4-FFF2-40B4-BE49-F238E27FC236}">
                <a16:creationId xmlns:a16="http://schemas.microsoft.com/office/drawing/2014/main" id="{BC9E158D-D8E4-5235-3B02-6E9DC7B86576}"/>
              </a:ext>
            </a:extLst>
          </p:cNvPr>
          <p:cNvSpPr/>
          <p:nvPr/>
        </p:nvSpPr>
        <p:spPr bwMode="gray">
          <a:xfrm>
            <a:off x="6719809" y="1784929"/>
            <a:ext cx="2996845" cy="3856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CB923AE5-C8CF-957F-1799-0230E30A71DF}"/>
              </a:ext>
            </a:extLst>
          </p:cNvPr>
          <p:cNvSpPr txBox="1"/>
          <p:nvPr/>
        </p:nvSpPr>
        <p:spPr>
          <a:xfrm>
            <a:off x="113221" y="4327786"/>
            <a:ext cx="6606588" cy="830997"/>
          </a:xfrm>
          <a:prstGeom prst="rect">
            <a:avLst/>
          </a:prstGeom>
          <a:noFill/>
        </p:spPr>
        <p:txBody>
          <a:bodyPr wrap="square">
            <a:spAutoFit/>
          </a:bodyPr>
          <a:lstStyle/>
          <a:p>
            <a:r>
              <a:rPr lang="en-US" sz="1600" b="1" dirty="0">
                <a:effectLst/>
                <a:ea typeface="Calibri" panose="020F0502020204030204" pitchFamily="34" charset="0"/>
                <a:cs typeface="Times New Roman" panose="02020603050405020304" pitchFamily="18" charset="0"/>
              </a:rPr>
              <a:t>Release Required is typically set to yes.  </a:t>
            </a:r>
            <a:r>
              <a:rPr lang="en-US" sz="1600" dirty="0">
                <a:effectLst/>
                <a:ea typeface="Calibri" panose="020F0502020204030204" pitchFamily="34" charset="0"/>
                <a:cs typeface="Times New Roman" panose="02020603050405020304" pitchFamily="18" charset="0"/>
              </a:rPr>
              <a:t>A release is a Purchase Requisition applied to this contract.  Once the Requisition is approved, that is the release against this contract.</a:t>
            </a:r>
          </a:p>
        </p:txBody>
      </p:sp>
      <p:sp>
        <p:nvSpPr>
          <p:cNvPr id="11" name="Rectangle 10">
            <a:extLst>
              <a:ext uri="{FF2B5EF4-FFF2-40B4-BE49-F238E27FC236}">
                <a16:creationId xmlns:a16="http://schemas.microsoft.com/office/drawing/2014/main" id="{99D013C0-DFF7-813B-AEAE-E23547854C9C}"/>
              </a:ext>
            </a:extLst>
          </p:cNvPr>
          <p:cNvSpPr/>
          <p:nvPr/>
        </p:nvSpPr>
        <p:spPr bwMode="gray">
          <a:xfrm>
            <a:off x="6719809" y="5096165"/>
            <a:ext cx="2996845" cy="3856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5F1ADBC1-5288-24A4-8B41-644A6BE79395}"/>
              </a:ext>
            </a:extLst>
          </p:cNvPr>
          <p:cNvSpPr txBox="1"/>
          <p:nvPr/>
        </p:nvSpPr>
        <p:spPr>
          <a:xfrm>
            <a:off x="113220" y="1071967"/>
            <a:ext cx="6538527" cy="1323439"/>
          </a:xfrm>
          <a:prstGeom prst="rect">
            <a:avLst/>
          </a:prstGeom>
          <a:noFill/>
        </p:spPr>
        <p:txBody>
          <a:bodyPr wrap="square">
            <a:spAutoFit/>
          </a:bodyPr>
          <a:lstStyle/>
          <a:p>
            <a:r>
              <a:rPr lang="en-US" sz="1600" b="1" dirty="0">
                <a:effectLst/>
                <a:ea typeface="Calibri" panose="020F0502020204030204" pitchFamily="34" charset="0"/>
                <a:cs typeface="Times New Roman" panose="02020603050405020304" pitchFamily="18" charset="0"/>
              </a:rPr>
              <a:t>Is Blanket Purchase Order: Yes or No.</a:t>
            </a:r>
          </a:p>
          <a:p>
            <a:r>
              <a:rPr lang="en-US" sz="1600" b="0" i="0" dirty="0">
                <a:solidFill>
                  <a:srgbClr val="111111"/>
                </a:solidFill>
                <a:effectLst/>
                <a:latin typeface="Roboto" panose="020F0502020204030204" pitchFamily="2" charset="0"/>
              </a:rPr>
              <a:t>BPOs can be either release or no-release order contracts. BPOs are issued to one supplier for multiple purchases of specific goods or services for a specific time-period and a predetermined amount that cannot be exceeded.</a:t>
            </a:r>
            <a:r>
              <a:rPr lang="en-US" sz="1600" b="1" i="0" dirty="0">
                <a:solidFill>
                  <a:srgbClr val="111111"/>
                </a:solidFill>
                <a:latin typeface="Roboto" panose="020F0502020204030204" pitchFamily="2" charset="0"/>
                <a:ea typeface="Calibri" panose="020F0502020204030204" pitchFamily="34" charset="0"/>
                <a:cs typeface="Times New Roman" panose="02020603050405020304" pitchFamily="18" charset="0"/>
              </a:rPr>
              <a:t>  This is not commonly used</a:t>
            </a:r>
            <a:r>
              <a:rPr lang="en-US" sz="1600" b="1" dirty="0">
                <a:solidFill>
                  <a:srgbClr val="111111"/>
                </a:solidFill>
                <a:latin typeface="Roboto" panose="020F0502020204030204" pitchFamily="2" charset="0"/>
                <a:ea typeface="Calibri" panose="020F0502020204030204" pitchFamily="34" charset="0"/>
                <a:cs typeface="Times New Roman" panose="02020603050405020304" pitchFamily="18" charset="0"/>
              </a:rPr>
              <a:t>.</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3912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alakenliseyi.biz/lisey/images/folder.png"/>
          <p:cNvPicPr>
            <a:picLocks noChangeAspect="1" noChangeArrowheads="1"/>
          </p:cNvPicPr>
          <p:nvPr/>
        </p:nvPicPr>
        <p:blipFill>
          <a:blip r:embed="rId3"/>
          <a:srcRect/>
          <a:stretch>
            <a:fillRect/>
          </a:stretch>
        </p:blipFill>
        <p:spPr bwMode="auto">
          <a:xfrm>
            <a:off x="4000012" y="1883362"/>
            <a:ext cx="3976198" cy="3976199"/>
          </a:xfrm>
          <a:prstGeom prst="rect">
            <a:avLst/>
          </a:prstGeom>
          <a:noFill/>
        </p:spPr>
      </p:pic>
      <p:sp>
        <p:nvSpPr>
          <p:cNvPr id="5" name="TextBox 4"/>
          <p:cNvSpPr txBox="1"/>
          <p:nvPr/>
        </p:nvSpPr>
        <p:spPr>
          <a:xfrm>
            <a:off x="4300782" y="3970070"/>
            <a:ext cx="3364523" cy="369332"/>
          </a:xfrm>
          <a:prstGeom prst="rect">
            <a:avLst/>
          </a:prstGeom>
          <a:noFill/>
        </p:spPr>
        <p:txBody>
          <a:bodyPr wrap="square" rtlCol="0">
            <a:spAutoFit/>
          </a:bodyPr>
          <a:lstStyle/>
          <a:p>
            <a:pPr algn="ctr"/>
            <a:r>
              <a:rPr lang="en-US">
                <a:solidFill>
                  <a:schemeClr val="bg1"/>
                </a:solidFill>
              </a:rPr>
              <a:t>Contract Workspace</a:t>
            </a:r>
          </a:p>
        </p:txBody>
      </p:sp>
      <p:sp>
        <p:nvSpPr>
          <p:cNvPr id="7" name="TextBox 6"/>
          <p:cNvSpPr txBox="1"/>
          <p:nvPr/>
        </p:nvSpPr>
        <p:spPr>
          <a:xfrm>
            <a:off x="6620416" y="5839263"/>
            <a:ext cx="1992923" cy="646331"/>
          </a:xfrm>
          <a:prstGeom prst="rect">
            <a:avLst/>
          </a:prstGeom>
          <a:noFill/>
        </p:spPr>
        <p:txBody>
          <a:bodyPr wrap="square" rtlCol="0">
            <a:spAutoFit/>
          </a:bodyPr>
          <a:lstStyle/>
          <a:p>
            <a:r>
              <a:rPr lang="en-US"/>
              <a:t>Termination Documents</a:t>
            </a:r>
          </a:p>
        </p:txBody>
      </p:sp>
      <p:sp>
        <p:nvSpPr>
          <p:cNvPr id="8" name="TextBox 7"/>
          <p:cNvSpPr txBox="1"/>
          <p:nvPr/>
        </p:nvSpPr>
        <p:spPr>
          <a:xfrm>
            <a:off x="1739290" y="3059112"/>
            <a:ext cx="1992923" cy="369332"/>
          </a:xfrm>
          <a:prstGeom prst="rect">
            <a:avLst/>
          </a:prstGeom>
          <a:noFill/>
        </p:spPr>
        <p:txBody>
          <a:bodyPr wrap="square" rtlCol="0">
            <a:spAutoFit/>
          </a:bodyPr>
          <a:lstStyle/>
          <a:p>
            <a:r>
              <a:rPr lang="en-US"/>
              <a:t>Approvals</a:t>
            </a:r>
          </a:p>
        </p:txBody>
      </p:sp>
      <p:sp>
        <p:nvSpPr>
          <p:cNvPr id="9" name="TextBox 8"/>
          <p:cNvSpPr txBox="1"/>
          <p:nvPr/>
        </p:nvSpPr>
        <p:spPr>
          <a:xfrm>
            <a:off x="8087801" y="2920613"/>
            <a:ext cx="2317354" cy="923330"/>
          </a:xfrm>
          <a:prstGeom prst="rect">
            <a:avLst/>
          </a:prstGeom>
          <a:noFill/>
        </p:spPr>
        <p:txBody>
          <a:bodyPr wrap="square" rtlCol="0">
            <a:spAutoFit/>
          </a:bodyPr>
          <a:lstStyle/>
          <a:p>
            <a:r>
              <a:rPr lang="en-US"/>
              <a:t>Old Versions of Contracts (Redlined Documents)</a:t>
            </a:r>
          </a:p>
        </p:txBody>
      </p:sp>
      <p:sp>
        <p:nvSpPr>
          <p:cNvPr id="11" name="TextBox 10"/>
          <p:cNvSpPr txBox="1"/>
          <p:nvPr/>
        </p:nvSpPr>
        <p:spPr>
          <a:xfrm>
            <a:off x="8748062" y="4093267"/>
            <a:ext cx="1863858" cy="369332"/>
          </a:xfrm>
          <a:prstGeom prst="rect">
            <a:avLst/>
          </a:prstGeom>
          <a:noFill/>
        </p:spPr>
        <p:txBody>
          <a:bodyPr wrap="square" rtlCol="0">
            <a:spAutoFit/>
          </a:bodyPr>
          <a:lstStyle/>
          <a:p>
            <a:r>
              <a:rPr lang="en-US"/>
              <a:t>Amendments</a:t>
            </a:r>
          </a:p>
        </p:txBody>
      </p:sp>
      <p:sp>
        <p:nvSpPr>
          <p:cNvPr id="12" name="TextBox 11"/>
          <p:cNvSpPr txBox="1"/>
          <p:nvPr/>
        </p:nvSpPr>
        <p:spPr>
          <a:xfrm>
            <a:off x="8379624" y="4658550"/>
            <a:ext cx="1507754" cy="369332"/>
          </a:xfrm>
          <a:prstGeom prst="rect">
            <a:avLst/>
          </a:prstGeom>
          <a:noFill/>
        </p:spPr>
        <p:txBody>
          <a:bodyPr wrap="square" rtlCol="0">
            <a:spAutoFit/>
          </a:bodyPr>
          <a:lstStyle/>
          <a:p>
            <a:r>
              <a:rPr lang="en-US"/>
              <a:t>Reminders</a:t>
            </a:r>
          </a:p>
        </p:txBody>
      </p:sp>
      <p:sp>
        <p:nvSpPr>
          <p:cNvPr id="13" name="TextBox 12"/>
          <p:cNvSpPr txBox="1"/>
          <p:nvPr/>
        </p:nvSpPr>
        <p:spPr>
          <a:xfrm>
            <a:off x="2053423" y="3977608"/>
            <a:ext cx="1992923" cy="646331"/>
          </a:xfrm>
          <a:prstGeom prst="rect">
            <a:avLst/>
          </a:prstGeom>
          <a:noFill/>
        </p:spPr>
        <p:txBody>
          <a:bodyPr wrap="square" rtlCol="0">
            <a:spAutoFit/>
          </a:bodyPr>
          <a:lstStyle/>
          <a:p>
            <a:r>
              <a:rPr lang="en-US"/>
              <a:t>Internal Team Members</a:t>
            </a:r>
          </a:p>
        </p:txBody>
      </p:sp>
      <p:sp>
        <p:nvSpPr>
          <p:cNvPr id="15" name="TextBox 14"/>
          <p:cNvSpPr txBox="1"/>
          <p:nvPr/>
        </p:nvSpPr>
        <p:spPr>
          <a:xfrm>
            <a:off x="2428255" y="4930462"/>
            <a:ext cx="2297723" cy="646331"/>
          </a:xfrm>
          <a:prstGeom prst="rect">
            <a:avLst/>
          </a:prstGeom>
          <a:noFill/>
        </p:spPr>
        <p:txBody>
          <a:bodyPr wrap="square" rtlCol="0">
            <a:spAutoFit/>
          </a:bodyPr>
          <a:lstStyle/>
          <a:p>
            <a:r>
              <a:rPr lang="en-US"/>
              <a:t>Additional Documents</a:t>
            </a:r>
          </a:p>
        </p:txBody>
      </p:sp>
      <p:sp>
        <p:nvSpPr>
          <p:cNvPr id="16" name="TextBox 15"/>
          <p:cNvSpPr txBox="1"/>
          <p:nvPr/>
        </p:nvSpPr>
        <p:spPr>
          <a:xfrm>
            <a:off x="3482743" y="5843279"/>
            <a:ext cx="2801816" cy="646331"/>
          </a:xfrm>
          <a:prstGeom prst="rect">
            <a:avLst/>
          </a:prstGeom>
          <a:noFill/>
        </p:spPr>
        <p:txBody>
          <a:bodyPr wrap="square" rtlCol="0">
            <a:spAutoFit/>
          </a:bodyPr>
          <a:lstStyle/>
          <a:p>
            <a:r>
              <a:rPr lang="en-US"/>
              <a:t>Communications (Letters, emails, faxes, etc.)</a:t>
            </a:r>
          </a:p>
        </p:txBody>
      </p:sp>
      <p:sp>
        <p:nvSpPr>
          <p:cNvPr id="17" name="Curved Right Arrow 16"/>
          <p:cNvSpPr/>
          <p:nvPr/>
        </p:nvSpPr>
        <p:spPr>
          <a:xfrm rot="3751656">
            <a:off x="6213576" y="1675253"/>
            <a:ext cx="843149" cy="1715582"/>
          </a:xfrm>
          <a:prstGeom prst="curved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Left Arrow 17"/>
          <p:cNvSpPr/>
          <p:nvPr/>
        </p:nvSpPr>
        <p:spPr>
          <a:xfrm rot="18465385">
            <a:off x="4526811" y="1760153"/>
            <a:ext cx="713683" cy="1592917"/>
          </a:xfrm>
          <a:prstGeom prst="curvedLef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7685468" y="2081785"/>
            <a:ext cx="2529840" cy="646331"/>
          </a:xfrm>
          <a:prstGeom prst="rect">
            <a:avLst/>
          </a:prstGeom>
          <a:noFill/>
        </p:spPr>
        <p:txBody>
          <a:bodyPr wrap="square" rtlCol="0">
            <a:spAutoFit/>
          </a:bodyPr>
          <a:lstStyle/>
          <a:p>
            <a:r>
              <a:rPr lang="en-US"/>
              <a:t>Contract Effective and End Dates</a:t>
            </a:r>
          </a:p>
        </p:txBody>
      </p:sp>
      <p:sp>
        <p:nvSpPr>
          <p:cNvPr id="20" name="TextBox 19"/>
          <p:cNvSpPr txBox="1"/>
          <p:nvPr/>
        </p:nvSpPr>
        <p:spPr>
          <a:xfrm>
            <a:off x="4441458" y="1295401"/>
            <a:ext cx="2719754" cy="646331"/>
          </a:xfrm>
          <a:prstGeom prst="rect">
            <a:avLst/>
          </a:prstGeom>
          <a:noFill/>
        </p:spPr>
        <p:txBody>
          <a:bodyPr wrap="square" rtlCol="0">
            <a:spAutoFit/>
          </a:bodyPr>
          <a:lstStyle/>
          <a:p>
            <a:pPr algn="ctr"/>
            <a:r>
              <a:rPr lang="en-US"/>
              <a:t>Anything else that is relevant to the contract</a:t>
            </a:r>
          </a:p>
        </p:txBody>
      </p:sp>
      <p:sp>
        <p:nvSpPr>
          <p:cNvPr id="6" name="TextBox 5"/>
          <p:cNvSpPr txBox="1"/>
          <p:nvPr/>
        </p:nvSpPr>
        <p:spPr>
          <a:xfrm>
            <a:off x="2665413" y="2020571"/>
            <a:ext cx="1823406" cy="646331"/>
          </a:xfrm>
          <a:prstGeom prst="rect">
            <a:avLst/>
          </a:prstGeom>
          <a:noFill/>
        </p:spPr>
        <p:txBody>
          <a:bodyPr wrap="square" rtlCol="0">
            <a:spAutoFit/>
          </a:bodyPr>
          <a:lstStyle/>
          <a:p>
            <a:r>
              <a:rPr lang="en-US"/>
              <a:t>Contract Documents</a:t>
            </a:r>
          </a:p>
        </p:txBody>
      </p:sp>
      <p:sp>
        <p:nvSpPr>
          <p:cNvPr id="21" name="TextBox 20"/>
          <p:cNvSpPr txBox="1"/>
          <p:nvPr/>
        </p:nvSpPr>
        <p:spPr>
          <a:xfrm>
            <a:off x="7980492" y="5260885"/>
            <a:ext cx="1507754" cy="646331"/>
          </a:xfrm>
          <a:prstGeom prst="rect">
            <a:avLst/>
          </a:prstGeom>
          <a:noFill/>
        </p:spPr>
        <p:txBody>
          <a:bodyPr wrap="square" rtlCol="0">
            <a:spAutoFit/>
          </a:bodyPr>
          <a:lstStyle/>
          <a:p>
            <a:r>
              <a:rPr lang="en-US"/>
              <a:t>Contract Exhibits</a:t>
            </a:r>
          </a:p>
        </p:txBody>
      </p:sp>
      <p:sp>
        <p:nvSpPr>
          <p:cNvPr id="10" name="Title 7">
            <a:extLst>
              <a:ext uri="{FF2B5EF4-FFF2-40B4-BE49-F238E27FC236}">
                <a16:creationId xmlns:a16="http://schemas.microsoft.com/office/drawing/2014/main" id="{D99BBEDB-3D26-28A4-E27C-89C61601ED2B}"/>
              </a:ext>
            </a:extLst>
          </p:cNvPr>
          <p:cNvSpPr txBox="1">
            <a:spLocks/>
          </p:cNvSpPr>
          <p:nvPr/>
        </p:nvSpPr>
        <p:spPr bwMode="black">
          <a:xfrm>
            <a:off x="597524" y="420371"/>
            <a:ext cx="10873068" cy="553998"/>
          </a:xfrm>
          <a:prstGeom prst="rect">
            <a:avLst/>
          </a:prstGeom>
        </p:spPr>
        <p:txBody>
          <a:bodyPr vert="horz" wrap="square" lIns="0" tIns="0" rIns="0" bIns="0" rtlCol="0" anchor="t" anchorCtr="0">
            <a:spAutoFit/>
          </a:bodyPr>
          <a:lstStyle>
            <a:lvl1pPr algn="l" defTabSz="1088014" rtl="0" eaLnBrk="1" latinLnBrk="0" hangingPunct="1">
              <a:spcBef>
                <a:spcPct val="0"/>
              </a:spcBef>
              <a:buNone/>
              <a:defRPr sz="2399" b="1" kern="1200" baseline="0">
                <a:solidFill>
                  <a:schemeClr val="tx2"/>
                </a:solidFill>
                <a:latin typeface="+mj-lt"/>
                <a:ea typeface="+mj-ea"/>
                <a:cs typeface="+mj-cs"/>
              </a:defRPr>
            </a:lvl1pPr>
          </a:lstStyle>
          <a:p>
            <a:r>
              <a:rPr lang="en-US" sz="3600">
                <a:solidFill>
                  <a:schemeClr val="accent5"/>
                </a:solidFill>
                <a:latin typeface="+mn-lt"/>
              </a:rPr>
              <a:t>What is a Contract Workspace</a:t>
            </a:r>
          </a:p>
        </p:txBody>
      </p:sp>
    </p:spTree>
    <p:extLst>
      <p:ext uri="{BB962C8B-B14F-4D97-AF65-F5344CB8AC3E}">
        <p14:creationId xmlns:p14="http://schemas.microsoft.com/office/powerpoint/2010/main" val="15569200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487885" y="1328249"/>
            <a:ext cx="4060795" cy="286232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The </a:t>
            </a:r>
            <a:r>
              <a:rPr lang="en-US" dirty="0">
                <a:ea typeface="Calibri" panose="020F0502020204030204" pitchFamily="34" charset="0"/>
                <a:cs typeface="Times New Roman" panose="02020603050405020304" pitchFamily="18" charset="0"/>
              </a:rPr>
              <a:t>Limits section defines contract limits. For example, defining the contract minimum and maximum.</a:t>
            </a:r>
          </a:p>
          <a:p>
            <a:endParaRPr lang="en-US" sz="1800" dirty="0">
              <a:effectLst/>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Release limits allows the user to define minimum and maximum Purchase Order amounts.</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Notice that the Maximum limit is pulling from the Contract Amount.</a:t>
            </a:r>
            <a:endParaRPr lang="en-US"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863FF59-1970-5B68-1AF0-4BF82129CB9F}"/>
              </a:ext>
            </a:extLst>
          </p:cNvPr>
          <p:cNvPicPr>
            <a:picLocks noChangeAspect="1"/>
          </p:cNvPicPr>
          <p:nvPr/>
        </p:nvPicPr>
        <p:blipFill>
          <a:blip r:embed="rId3"/>
          <a:stretch>
            <a:fillRect/>
          </a:stretch>
        </p:blipFill>
        <p:spPr>
          <a:xfrm>
            <a:off x="5372468" y="1151068"/>
            <a:ext cx="6328472" cy="5524052"/>
          </a:xfrm>
          <a:prstGeom prst="rect">
            <a:avLst/>
          </a:prstGeom>
          <a:ln>
            <a:solidFill>
              <a:schemeClr val="tx1"/>
            </a:solidFill>
          </a:ln>
        </p:spPr>
      </p:pic>
      <p:sp>
        <p:nvSpPr>
          <p:cNvPr id="2" name="Rectangle 1">
            <a:extLst>
              <a:ext uri="{FF2B5EF4-FFF2-40B4-BE49-F238E27FC236}">
                <a16:creationId xmlns:a16="http://schemas.microsoft.com/office/drawing/2014/main" id="{3B6F38F8-6528-F756-F7B9-20AC35A1360E}"/>
              </a:ext>
            </a:extLst>
          </p:cNvPr>
          <p:cNvSpPr/>
          <p:nvPr/>
        </p:nvSpPr>
        <p:spPr bwMode="gray">
          <a:xfrm>
            <a:off x="7869382" y="3720285"/>
            <a:ext cx="1773382" cy="297533"/>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79853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178696" y="2690336"/>
            <a:ext cx="2867158" cy="1477328"/>
          </a:xfrm>
          <a:prstGeom prst="rect">
            <a:avLst/>
          </a:prstGeom>
          <a:noFill/>
        </p:spPr>
        <p:txBody>
          <a:bodyPr wrap="square">
            <a:spAutoFit/>
          </a:bodyPr>
          <a:lstStyle/>
          <a:p>
            <a:r>
              <a:rPr lang="en-US" sz="1800">
                <a:effectLst/>
                <a:ea typeface="Calibri" panose="020F0502020204030204" pitchFamily="34" charset="0"/>
                <a:cs typeface="Times New Roman" panose="02020603050405020304" pitchFamily="18" charset="0"/>
              </a:rPr>
              <a:t>Pricing terms is where we would enter the line items covered in this contract.  This will enforce the terms negotiated.</a:t>
            </a: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79123AC-1EB1-A2BB-FBEC-DE100E041E2F}"/>
              </a:ext>
            </a:extLst>
          </p:cNvPr>
          <p:cNvPicPr>
            <a:picLocks noChangeAspect="1"/>
          </p:cNvPicPr>
          <p:nvPr/>
        </p:nvPicPr>
        <p:blipFill>
          <a:blip r:embed="rId3"/>
          <a:stretch>
            <a:fillRect/>
          </a:stretch>
        </p:blipFill>
        <p:spPr>
          <a:xfrm>
            <a:off x="3121269" y="1897321"/>
            <a:ext cx="8813445" cy="4166788"/>
          </a:xfrm>
          <a:prstGeom prst="rect">
            <a:avLst/>
          </a:prstGeom>
          <a:ln>
            <a:solidFill>
              <a:schemeClr val="tx1"/>
            </a:solidFill>
          </a:ln>
        </p:spPr>
      </p:pic>
    </p:spTree>
    <p:extLst>
      <p:ext uri="{BB962C8B-B14F-4D97-AF65-F5344CB8AC3E}">
        <p14:creationId xmlns:p14="http://schemas.microsoft.com/office/powerpoint/2010/main" val="3262839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178696" y="2502156"/>
            <a:ext cx="2737631" cy="2031325"/>
          </a:xfrm>
          <a:prstGeom prst="rect">
            <a:avLst/>
          </a:prstGeom>
          <a:noFill/>
        </p:spPr>
        <p:txBody>
          <a:bodyPr wrap="square">
            <a:spAutoFit/>
          </a:bodyPr>
          <a:lstStyle/>
          <a:p>
            <a:r>
              <a:rPr lang="en-US" sz="1800">
                <a:effectLst/>
                <a:ea typeface="Calibri" panose="020F0502020204030204" pitchFamily="34" charset="0"/>
                <a:cs typeface="Times New Roman" panose="02020603050405020304" pitchFamily="18" charset="0"/>
              </a:rPr>
              <a:t>Milestones can be defined on this page.  For example, </a:t>
            </a:r>
            <a:r>
              <a:rPr lang="en-US">
                <a:ea typeface="Calibri" panose="020F0502020204030204" pitchFamily="34" charset="0"/>
                <a:cs typeface="Times New Roman" panose="02020603050405020304" pitchFamily="18" charset="0"/>
              </a:rPr>
              <a:t>you can set a list of conditions that must be met before the supplier can receive payment.  </a:t>
            </a:r>
            <a:r>
              <a:rPr lang="en-US" sz="1800">
                <a:effectLst/>
                <a:ea typeface="Calibri" panose="020F0502020204030204" pitchFamily="34" charset="0"/>
                <a:cs typeface="Times New Roman" panose="02020603050405020304" pitchFamily="18" charset="0"/>
              </a:rPr>
              <a:t> </a:t>
            </a: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3CB7D7E-912F-8168-6C38-9EAC69A1660D}"/>
              </a:ext>
            </a:extLst>
          </p:cNvPr>
          <p:cNvPicPr>
            <a:picLocks noChangeAspect="1"/>
          </p:cNvPicPr>
          <p:nvPr/>
        </p:nvPicPr>
        <p:blipFill>
          <a:blip r:embed="rId3"/>
          <a:stretch>
            <a:fillRect/>
          </a:stretch>
        </p:blipFill>
        <p:spPr>
          <a:xfrm>
            <a:off x="2991742" y="1924724"/>
            <a:ext cx="8942972" cy="3499215"/>
          </a:xfrm>
          <a:prstGeom prst="rect">
            <a:avLst/>
          </a:prstGeom>
          <a:ln>
            <a:solidFill>
              <a:schemeClr val="tx1"/>
            </a:solidFill>
          </a:ln>
        </p:spPr>
      </p:pic>
    </p:spTree>
    <p:extLst>
      <p:ext uri="{BB962C8B-B14F-4D97-AF65-F5344CB8AC3E}">
        <p14:creationId xmlns:p14="http://schemas.microsoft.com/office/powerpoint/2010/main" val="903814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175846" y="2370271"/>
            <a:ext cx="2700104" cy="2308324"/>
          </a:xfrm>
          <a:prstGeom prst="rect">
            <a:avLst/>
          </a:prstGeom>
          <a:noFill/>
        </p:spPr>
        <p:txBody>
          <a:bodyPr wrap="square">
            <a:spAutoFit/>
          </a:bodyPr>
          <a:lstStyle/>
          <a:p>
            <a:r>
              <a:rPr lang="en-US" sz="1800">
                <a:effectLst/>
                <a:ea typeface="Calibri" panose="020F0502020204030204" pitchFamily="34" charset="0"/>
                <a:cs typeface="Times New Roman" panose="02020603050405020304" pitchFamily="18" charset="0"/>
              </a:rPr>
              <a:t>Access Control allows you the ability to define which users can create releases against this contract, receive notifications, and edit the Contract Compliance Terms document.  </a:t>
            </a: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6871CA0-B7FF-0AF5-8D0C-BB14DE5E2928}"/>
              </a:ext>
            </a:extLst>
          </p:cNvPr>
          <p:cNvPicPr>
            <a:picLocks noChangeAspect="1"/>
          </p:cNvPicPr>
          <p:nvPr/>
        </p:nvPicPr>
        <p:blipFill>
          <a:blip r:embed="rId3"/>
          <a:stretch>
            <a:fillRect/>
          </a:stretch>
        </p:blipFill>
        <p:spPr>
          <a:xfrm>
            <a:off x="3021430" y="1842733"/>
            <a:ext cx="8991549" cy="3520117"/>
          </a:xfrm>
          <a:prstGeom prst="rect">
            <a:avLst/>
          </a:prstGeom>
          <a:ln>
            <a:solidFill>
              <a:schemeClr val="tx1"/>
            </a:solidFill>
          </a:ln>
        </p:spPr>
      </p:pic>
    </p:spTree>
    <p:extLst>
      <p:ext uri="{BB962C8B-B14F-4D97-AF65-F5344CB8AC3E}">
        <p14:creationId xmlns:p14="http://schemas.microsoft.com/office/powerpoint/2010/main" val="31033645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200014" y="2136338"/>
            <a:ext cx="2368206" cy="2585323"/>
          </a:xfrm>
          <a:prstGeom prst="rect">
            <a:avLst/>
          </a:prstGeom>
          <a:noFill/>
        </p:spPr>
        <p:txBody>
          <a:bodyPr wrap="square">
            <a:spAutoFit/>
          </a:bodyPr>
          <a:lstStyle/>
          <a:p>
            <a:r>
              <a:rPr lang="en-US" sz="1800">
                <a:effectLst/>
                <a:ea typeface="Calibri" panose="020F0502020204030204" pitchFamily="34" charset="0"/>
                <a:cs typeface="Times New Roman" panose="02020603050405020304" pitchFamily="18" charset="0"/>
              </a:rPr>
              <a:t>Payment terms are defined when creating the contract workspace, but you can set different payment terms for the items defined on the Pricing Terms section.</a:t>
            </a: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8F4D4AE-9035-8AE0-8D7D-0DB851989608}"/>
              </a:ext>
            </a:extLst>
          </p:cNvPr>
          <p:cNvPicPr>
            <a:picLocks noChangeAspect="1"/>
          </p:cNvPicPr>
          <p:nvPr/>
        </p:nvPicPr>
        <p:blipFill>
          <a:blip r:embed="rId3"/>
          <a:stretch>
            <a:fillRect/>
          </a:stretch>
        </p:blipFill>
        <p:spPr>
          <a:xfrm>
            <a:off x="2622317" y="1745620"/>
            <a:ext cx="9366494" cy="3711347"/>
          </a:xfrm>
          <a:prstGeom prst="rect">
            <a:avLst/>
          </a:prstGeom>
          <a:ln>
            <a:solidFill>
              <a:schemeClr val="tx1"/>
            </a:solidFill>
          </a:ln>
        </p:spPr>
      </p:pic>
    </p:spTree>
    <p:extLst>
      <p:ext uri="{BB962C8B-B14F-4D97-AF65-F5344CB8AC3E}">
        <p14:creationId xmlns:p14="http://schemas.microsoft.com/office/powerpoint/2010/main" val="19067154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61546" y="2828835"/>
            <a:ext cx="2672862" cy="1200329"/>
          </a:xfrm>
          <a:prstGeom prst="rect">
            <a:avLst/>
          </a:prstGeom>
          <a:noFill/>
        </p:spPr>
        <p:txBody>
          <a:bodyPr wrap="square">
            <a:spAutoFit/>
          </a:bodyPr>
          <a:lstStyle/>
          <a:p>
            <a:r>
              <a:rPr lang="en-US" sz="1800">
                <a:effectLst/>
                <a:ea typeface="Calibri" panose="020F0502020204030204" pitchFamily="34" charset="0"/>
                <a:cs typeface="Times New Roman" panose="02020603050405020304" pitchFamily="18" charset="0"/>
              </a:rPr>
              <a:t>Appendix are additional terms, conditions, or requirements that need to be defined.</a:t>
            </a:r>
            <a:endParaRPr lang="en-US">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E02950E-0E9B-A707-89E3-DD52AF336E63}"/>
              </a:ext>
            </a:extLst>
          </p:cNvPr>
          <p:cNvPicPr>
            <a:picLocks noChangeAspect="1"/>
          </p:cNvPicPr>
          <p:nvPr/>
        </p:nvPicPr>
        <p:blipFill>
          <a:blip r:embed="rId3"/>
          <a:stretch>
            <a:fillRect/>
          </a:stretch>
        </p:blipFill>
        <p:spPr>
          <a:xfrm>
            <a:off x="2883877" y="1851525"/>
            <a:ext cx="9102725" cy="3596926"/>
          </a:xfrm>
          <a:prstGeom prst="rect">
            <a:avLst/>
          </a:prstGeom>
          <a:ln>
            <a:solidFill>
              <a:schemeClr val="tx1"/>
            </a:solidFill>
          </a:ln>
        </p:spPr>
      </p:pic>
    </p:spTree>
    <p:extLst>
      <p:ext uri="{BB962C8B-B14F-4D97-AF65-F5344CB8AC3E}">
        <p14:creationId xmlns:p14="http://schemas.microsoft.com/office/powerpoint/2010/main" val="26702981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254111" y="2489103"/>
            <a:ext cx="2489955" cy="2031325"/>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Summary.  Review the settings for this contract terms document. If everything is correct, click </a:t>
            </a:r>
            <a:r>
              <a:rPr lang="en-US" sz="1800" b="1" dirty="0">
                <a:effectLst/>
                <a:ea typeface="Calibri" panose="020F0502020204030204" pitchFamily="34" charset="0"/>
                <a:cs typeface="Times New Roman" panose="02020603050405020304" pitchFamily="18" charset="0"/>
              </a:rPr>
              <a:t>Save</a:t>
            </a:r>
            <a:r>
              <a:rPr lang="en-US" sz="1800" dirty="0">
                <a:effectLst/>
                <a:ea typeface="Calibri" panose="020F0502020204030204" pitchFamily="34" charset="0"/>
                <a:cs typeface="Times New Roman" panose="02020603050405020304" pitchFamily="18" charset="0"/>
              </a:rPr>
              <a:t> in the upper right corner.</a:t>
            </a:r>
            <a:endParaRPr lang="en-US"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43BED5E-2859-ECB6-95C4-4A9FE86A2B98}"/>
              </a:ext>
            </a:extLst>
          </p:cNvPr>
          <p:cNvPicPr>
            <a:picLocks noChangeAspect="1"/>
          </p:cNvPicPr>
          <p:nvPr/>
        </p:nvPicPr>
        <p:blipFill>
          <a:blip r:embed="rId3"/>
          <a:stretch>
            <a:fillRect/>
          </a:stretch>
        </p:blipFill>
        <p:spPr>
          <a:xfrm>
            <a:off x="2744066" y="1842733"/>
            <a:ext cx="9190648" cy="3324067"/>
          </a:xfrm>
          <a:prstGeom prst="rect">
            <a:avLst/>
          </a:prstGeom>
          <a:ln>
            <a:solidFill>
              <a:schemeClr val="tx1"/>
            </a:solidFill>
          </a:ln>
        </p:spPr>
      </p:pic>
      <p:sp>
        <p:nvSpPr>
          <p:cNvPr id="2" name="Rectangle: Rounded Corners 1">
            <a:extLst>
              <a:ext uri="{FF2B5EF4-FFF2-40B4-BE49-F238E27FC236}">
                <a16:creationId xmlns:a16="http://schemas.microsoft.com/office/drawing/2014/main" id="{1C087D77-899C-A6FE-2DAB-C4A204EF4B26}"/>
              </a:ext>
            </a:extLst>
          </p:cNvPr>
          <p:cNvSpPr/>
          <p:nvPr/>
        </p:nvSpPr>
        <p:spPr bwMode="gray">
          <a:xfrm>
            <a:off x="10553700" y="2076450"/>
            <a:ext cx="657225" cy="314325"/>
          </a:xfrm>
          <a:prstGeom prst="round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922634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BC473-9DDC-C4EA-1B51-BC0F84B1743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81C3FD7-2142-0B7F-47F4-C6B59BCFD13C}"/>
              </a:ext>
            </a:extLst>
          </p:cNvPr>
          <p:cNvPicPr>
            <a:picLocks noChangeAspect="1"/>
          </p:cNvPicPr>
          <p:nvPr/>
        </p:nvPicPr>
        <p:blipFill>
          <a:blip r:embed="rId3"/>
          <a:stretch>
            <a:fillRect/>
          </a:stretch>
        </p:blipFill>
        <p:spPr>
          <a:xfrm>
            <a:off x="2762250" y="1762228"/>
            <a:ext cx="9286764" cy="3305241"/>
          </a:xfrm>
          <a:prstGeom prst="rect">
            <a:avLst/>
          </a:prstGeom>
        </p:spPr>
      </p:pic>
      <p:sp>
        <p:nvSpPr>
          <p:cNvPr id="4" name="Title 7">
            <a:extLst>
              <a:ext uri="{FF2B5EF4-FFF2-40B4-BE49-F238E27FC236}">
                <a16:creationId xmlns:a16="http://schemas.microsoft.com/office/drawing/2014/main" id="{F9FD9095-ECBC-F934-D845-02AC0543A55C}"/>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B1A4D1CD-9B2B-8118-3FC4-833FB56E6016}"/>
              </a:ext>
            </a:extLst>
          </p:cNvPr>
          <p:cNvSpPr txBox="1"/>
          <p:nvPr/>
        </p:nvSpPr>
        <p:spPr>
          <a:xfrm>
            <a:off x="254111" y="2489103"/>
            <a:ext cx="2489955" cy="1477328"/>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In Phase 4, Click on the Task titled “</a:t>
            </a:r>
            <a:r>
              <a:rPr lang="en-US" sz="1800" b="1" dirty="0">
                <a:effectLst/>
                <a:ea typeface="Calibri" panose="020F0502020204030204" pitchFamily="34" charset="0"/>
                <a:cs typeface="Times New Roman" panose="02020603050405020304" pitchFamily="18" charset="0"/>
              </a:rPr>
              <a:t>Enable Contract for Buying</a:t>
            </a:r>
            <a:r>
              <a:rPr lang="en-US" sz="1800" dirty="0">
                <a:effectLst/>
                <a:ea typeface="Calibri" panose="020F0502020204030204" pitchFamily="34" charset="0"/>
                <a:cs typeface="Times New Roman" panose="02020603050405020304" pitchFamily="18" charset="0"/>
              </a:rPr>
              <a:t>”, and then click </a:t>
            </a:r>
            <a:r>
              <a:rPr lang="en-US" sz="1800" b="1" dirty="0">
                <a:effectLst/>
                <a:ea typeface="Calibri" panose="020F0502020204030204" pitchFamily="34" charset="0"/>
                <a:cs typeface="Times New Roman" panose="02020603050405020304" pitchFamily="18" charset="0"/>
              </a:rPr>
              <a:t>View Task Details</a:t>
            </a:r>
            <a:endParaRPr lang="en-US" b="1"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D47988C-B10A-EE66-2E8F-B2097AD55630}"/>
              </a:ext>
            </a:extLst>
          </p:cNvPr>
          <p:cNvPicPr>
            <a:picLocks noChangeAspect="1"/>
          </p:cNvPicPr>
          <p:nvPr/>
        </p:nvPicPr>
        <p:blipFill>
          <a:blip r:embed="rId4"/>
          <a:stretch>
            <a:fillRect/>
          </a:stretch>
        </p:blipFill>
        <p:spPr>
          <a:xfrm>
            <a:off x="4188977" y="5056822"/>
            <a:ext cx="1316869" cy="1477328"/>
          </a:xfrm>
          <a:prstGeom prst="rect">
            <a:avLst/>
          </a:prstGeom>
        </p:spPr>
      </p:pic>
      <p:sp>
        <p:nvSpPr>
          <p:cNvPr id="2" name="Rectangle: Rounded Corners 1">
            <a:extLst>
              <a:ext uri="{FF2B5EF4-FFF2-40B4-BE49-F238E27FC236}">
                <a16:creationId xmlns:a16="http://schemas.microsoft.com/office/drawing/2014/main" id="{3F27D0CC-2DBD-143D-9E63-38DED14EA128}"/>
              </a:ext>
            </a:extLst>
          </p:cNvPr>
          <p:cNvSpPr/>
          <p:nvPr/>
        </p:nvSpPr>
        <p:spPr bwMode="gray">
          <a:xfrm>
            <a:off x="3228975" y="4753144"/>
            <a:ext cx="8496300" cy="314325"/>
          </a:xfrm>
          <a:prstGeom prst="round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305949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B15B-F4A1-7CCA-7B9B-7AC159FD002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75854D-9B03-A1C2-4828-6F99CDAC237C}"/>
              </a:ext>
            </a:extLst>
          </p:cNvPr>
          <p:cNvPicPr>
            <a:picLocks noChangeAspect="1"/>
          </p:cNvPicPr>
          <p:nvPr/>
        </p:nvPicPr>
        <p:blipFill>
          <a:blip r:embed="rId3"/>
          <a:stretch>
            <a:fillRect/>
          </a:stretch>
        </p:blipFill>
        <p:spPr>
          <a:xfrm>
            <a:off x="2843266" y="1695300"/>
            <a:ext cx="9091448" cy="3467400"/>
          </a:xfrm>
          <a:prstGeom prst="rect">
            <a:avLst/>
          </a:prstGeom>
        </p:spPr>
      </p:pic>
      <p:sp>
        <p:nvSpPr>
          <p:cNvPr id="4" name="Title 7">
            <a:extLst>
              <a:ext uri="{FF2B5EF4-FFF2-40B4-BE49-F238E27FC236}">
                <a16:creationId xmlns:a16="http://schemas.microsoft.com/office/drawing/2014/main" id="{831A6384-E877-1772-A853-13C4279B6A31}"/>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B9AD6D7E-72D0-D788-D7C8-45DC746CD0F8}"/>
              </a:ext>
            </a:extLst>
          </p:cNvPr>
          <p:cNvSpPr txBox="1"/>
          <p:nvPr/>
        </p:nvSpPr>
        <p:spPr>
          <a:xfrm>
            <a:off x="353311" y="1689854"/>
            <a:ext cx="2489955" cy="3139321"/>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Prepare the Contract terms document means to complete the Contract Compliance document.  We have completed the Contract Compliance Terms Document and now we need to mark this task complete.</a:t>
            </a:r>
            <a:endParaRPr lang="en-US" b="1" dirty="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C3B2FDE-6B27-3006-107F-C5C1B3050B8E}"/>
              </a:ext>
            </a:extLst>
          </p:cNvPr>
          <p:cNvSpPr/>
          <p:nvPr/>
        </p:nvSpPr>
        <p:spPr bwMode="gray">
          <a:xfrm>
            <a:off x="4502915" y="4372144"/>
            <a:ext cx="1497835" cy="457031"/>
          </a:xfrm>
          <a:prstGeom prst="round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8402350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03F1C15D-62CC-A489-16E1-52CC13620990}"/>
              </a:ext>
            </a:extLst>
          </p:cNvPr>
          <p:cNvSpPr txBox="1"/>
          <p:nvPr/>
        </p:nvSpPr>
        <p:spPr>
          <a:xfrm>
            <a:off x="148607" y="2497895"/>
            <a:ext cx="3060589" cy="2031325"/>
          </a:xfrm>
          <a:prstGeom prst="rect">
            <a:avLst/>
          </a:prstGeom>
          <a:noFill/>
        </p:spPr>
        <p:txBody>
          <a:bodyPr wrap="square">
            <a:spAutoFit/>
          </a:bodyPr>
          <a:lstStyle/>
          <a:p>
            <a:r>
              <a:rPr lang="en-US" sz="1800">
                <a:effectLst/>
                <a:ea typeface="Calibri" panose="020F0502020204030204" pitchFamily="34" charset="0"/>
                <a:cs typeface="Times New Roman" panose="02020603050405020304" pitchFamily="18" charset="0"/>
              </a:rPr>
              <a:t>The Contract Terms Document needs to be approved. Access the Approval of Contract Terms, Review and enter the required information, and then submit for approval. </a:t>
            </a:r>
            <a:endParaRPr lang="en-US">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04B2223-F7C5-FB06-08E8-06DB0BA9AD71}"/>
              </a:ext>
            </a:extLst>
          </p:cNvPr>
          <p:cNvPicPr>
            <a:picLocks noChangeAspect="1"/>
          </p:cNvPicPr>
          <p:nvPr/>
        </p:nvPicPr>
        <p:blipFill>
          <a:blip r:embed="rId3"/>
          <a:stretch>
            <a:fillRect/>
          </a:stretch>
        </p:blipFill>
        <p:spPr>
          <a:xfrm>
            <a:off x="3314700" y="1584030"/>
            <a:ext cx="8452083" cy="3840735"/>
          </a:xfrm>
          <a:prstGeom prst="rect">
            <a:avLst/>
          </a:prstGeom>
          <a:ln>
            <a:solidFill>
              <a:schemeClr val="tx1"/>
            </a:solidFill>
          </a:ln>
        </p:spPr>
      </p:pic>
      <p:pic>
        <p:nvPicPr>
          <p:cNvPr id="3" name="Picture 2">
            <a:extLst>
              <a:ext uri="{FF2B5EF4-FFF2-40B4-BE49-F238E27FC236}">
                <a16:creationId xmlns:a16="http://schemas.microsoft.com/office/drawing/2014/main" id="{828FDA07-FD74-35B0-6D21-92117E2F3687}"/>
              </a:ext>
            </a:extLst>
          </p:cNvPr>
          <p:cNvPicPr>
            <a:picLocks noChangeAspect="1"/>
          </p:cNvPicPr>
          <p:nvPr/>
        </p:nvPicPr>
        <p:blipFill>
          <a:blip r:embed="rId4"/>
          <a:stretch>
            <a:fillRect/>
          </a:stretch>
        </p:blipFill>
        <p:spPr>
          <a:xfrm>
            <a:off x="5577441" y="4975815"/>
            <a:ext cx="1369529" cy="1146438"/>
          </a:xfrm>
          <a:prstGeom prst="rect">
            <a:avLst/>
          </a:prstGeom>
        </p:spPr>
      </p:pic>
      <p:sp>
        <p:nvSpPr>
          <p:cNvPr id="7" name="Rectangle 6">
            <a:extLst>
              <a:ext uri="{FF2B5EF4-FFF2-40B4-BE49-F238E27FC236}">
                <a16:creationId xmlns:a16="http://schemas.microsoft.com/office/drawing/2014/main" id="{DC12E326-F53B-C2F9-5B92-21B624AFD9C1}"/>
              </a:ext>
            </a:extLst>
          </p:cNvPr>
          <p:cNvSpPr/>
          <p:nvPr/>
        </p:nvSpPr>
        <p:spPr bwMode="gray">
          <a:xfrm>
            <a:off x="5468815" y="4730262"/>
            <a:ext cx="5477608" cy="23739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C6F8CE80-3012-B72D-261E-F39030C257EF}"/>
              </a:ext>
            </a:extLst>
          </p:cNvPr>
          <p:cNvSpPr/>
          <p:nvPr/>
        </p:nvSpPr>
        <p:spPr bwMode="gray">
          <a:xfrm>
            <a:off x="5615230" y="5332384"/>
            <a:ext cx="1204670" cy="24926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B535E813-BD52-EAB1-C3A0-3AA8ABB290C1}"/>
              </a:ext>
            </a:extLst>
          </p:cNvPr>
          <p:cNvPicPr>
            <a:picLocks noChangeAspect="1"/>
          </p:cNvPicPr>
          <p:nvPr/>
        </p:nvPicPr>
        <p:blipFill>
          <a:blip r:embed="rId5"/>
          <a:stretch>
            <a:fillRect/>
          </a:stretch>
        </p:blipFill>
        <p:spPr>
          <a:xfrm>
            <a:off x="5537914" y="4540242"/>
            <a:ext cx="173197" cy="152414"/>
          </a:xfrm>
          <a:prstGeom prst="rect">
            <a:avLst/>
          </a:prstGeom>
        </p:spPr>
      </p:pic>
      <p:pic>
        <p:nvPicPr>
          <p:cNvPr id="12" name="Picture 11">
            <a:extLst>
              <a:ext uri="{FF2B5EF4-FFF2-40B4-BE49-F238E27FC236}">
                <a16:creationId xmlns:a16="http://schemas.microsoft.com/office/drawing/2014/main" id="{06E0E76E-10FB-4858-4569-3B8A8B30E584}"/>
              </a:ext>
            </a:extLst>
          </p:cNvPr>
          <p:cNvPicPr>
            <a:picLocks noChangeAspect="1"/>
          </p:cNvPicPr>
          <p:nvPr/>
        </p:nvPicPr>
        <p:blipFill>
          <a:blip r:embed="rId6"/>
          <a:stretch>
            <a:fillRect/>
          </a:stretch>
        </p:blipFill>
        <p:spPr>
          <a:xfrm>
            <a:off x="10147832" y="4565952"/>
            <a:ext cx="458041" cy="114511"/>
          </a:xfrm>
          <a:prstGeom prst="rect">
            <a:avLst/>
          </a:prstGeom>
        </p:spPr>
      </p:pic>
      <p:pic>
        <p:nvPicPr>
          <p:cNvPr id="14" name="Picture 13">
            <a:extLst>
              <a:ext uri="{FF2B5EF4-FFF2-40B4-BE49-F238E27FC236}">
                <a16:creationId xmlns:a16="http://schemas.microsoft.com/office/drawing/2014/main" id="{4EA31926-2767-EB96-ACD4-BE1D455480A9}"/>
              </a:ext>
            </a:extLst>
          </p:cNvPr>
          <p:cNvPicPr>
            <a:picLocks noChangeAspect="1"/>
          </p:cNvPicPr>
          <p:nvPr/>
        </p:nvPicPr>
        <p:blipFill>
          <a:blip r:embed="rId7"/>
          <a:stretch>
            <a:fillRect/>
          </a:stretch>
        </p:blipFill>
        <p:spPr>
          <a:xfrm>
            <a:off x="5525863" y="4762918"/>
            <a:ext cx="205758" cy="160034"/>
          </a:xfrm>
          <a:prstGeom prst="rect">
            <a:avLst/>
          </a:prstGeom>
        </p:spPr>
      </p:pic>
    </p:spTree>
    <p:extLst>
      <p:ext uri="{BB962C8B-B14F-4D97-AF65-F5344CB8AC3E}">
        <p14:creationId xmlns:p14="http://schemas.microsoft.com/office/powerpoint/2010/main" val="20004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Woman attending online class">
            <a:extLst>
              <a:ext uri="{FF2B5EF4-FFF2-40B4-BE49-F238E27FC236}">
                <a16:creationId xmlns:a16="http://schemas.microsoft.com/office/drawing/2014/main" id="{AF8273A6-6703-A400-E016-9684A1FF1668}"/>
              </a:ext>
            </a:extLst>
          </p:cNvPr>
          <p:cNvPicPr>
            <a:picLocks noGrp="1" noChangeAspect="1"/>
          </p:cNvPicPr>
          <p:nvPr>
            <p:ph idx="1"/>
          </p:nvPr>
        </p:nvPicPr>
        <p:blipFill>
          <a:blip r:embed="rId2"/>
          <a:stretch>
            <a:fillRect/>
          </a:stretch>
        </p:blipFill>
        <p:spPr>
          <a:xfrm>
            <a:off x="2555478" y="1889414"/>
            <a:ext cx="7074694" cy="4716463"/>
          </a:xfrm>
          <a:ln w="9525">
            <a:solidFill>
              <a:schemeClr val="tx1"/>
            </a:solidFill>
          </a:ln>
        </p:spPr>
      </p:pic>
      <p:sp>
        <p:nvSpPr>
          <p:cNvPr id="5" name="Title 7">
            <a:extLst>
              <a:ext uri="{FF2B5EF4-FFF2-40B4-BE49-F238E27FC236}">
                <a16:creationId xmlns:a16="http://schemas.microsoft.com/office/drawing/2014/main" id="{520A63D6-1041-623C-29B2-889E83B8D218}"/>
              </a:ext>
            </a:extLst>
          </p:cNvPr>
          <p:cNvSpPr txBox="1">
            <a:spLocks/>
          </p:cNvSpPr>
          <p:nvPr/>
        </p:nvSpPr>
        <p:spPr bwMode="black">
          <a:xfrm>
            <a:off x="597524" y="420371"/>
            <a:ext cx="10873068" cy="1107996"/>
          </a:xfrm>
          <a:prstGeom prst="rect">
            <a:avLst/>
          </a:prstGeom>
        </p:spPr>
        <p:txBody>
          <a:bodyPr vert="horz" wrap="square" lIns="0" tIns="0" rIns="0" bIns="0" rtlCol="0" anchor="t" anchorCtr="0">
            <a:spAutoFit/>
          </a:bodyPr>
          <a:lstStyle>
            <a:lvl1pPr algn="l" defTabSz="1088014" rtl="0" eaLnBrk="1" latinLnBrk="0" hangingPunct="1">
              <a:spcBef>
                <a:spcPct val="0"/>
              </a:spcBef>
              <a:buNone/>
              <a:defRPr sz="2399" b="1" kern="1200" baseline="0">
                <a:solidFill>
                  <a:schemeClr val="tx2"/>
                </a:solidFill>
                <a:latin typeface="+mj-lt"/>
                <a:ea typeface="+mj-ea"/>
                <a:cs typeface="+mj-cs"/>
              </a:defRPr>
            </a:lvl1pPr>
          </a:lstStyle>
          <a:p>
            <a:r>
              <a:rPr lang="en-US" sz="3600">
                <a:solidFill>
                  <a:schemeClr val="accent5"/>
                </a:solidFill>
              </a:rPr>
              <a:t>System Training – Instructor will show how to create a Contract Workspace</a:t>
            </a:r>
          </a:p>
        </p:txBody>
      </p:sp>
    </p:spTree>
    <p:extLst>
      <p:ext uri="{BB962C8B-B14F-4D97-AF65-F5344CB8AC3E}">
        <p14:creationId xmlns:p14="http://schemas.microsoft.com/office/powerpoint/2010/main" val="42045836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74A28-A8C3-A91A-A6DC-DD5268C3EF2C}"/>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1AB08499-B9FC-0650-0F3A-AC95DC773966}"/>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5" name="TextBox 4">
            <a:extLst>
              <a:ext uri="{FF2B5EF4-FFF2-40B4-BE49-F238E27FC236}">
                <a16:creationId xmlns:a16="http://schemas.microsoft.com/office/drawing/2014/main" id="{2125BF57-E33B-1839-4DBC-5318741A0254}"/>
              </a:ext>
            </a:extLst>
          </p:cNvPr>
          <p:cNvSpPr txBox="1"/>
          <p:nvPr/>
        </p:nvSpPr>
        <p:spPr>
          <a:xfrm>
            <a:off x="192741" y="2524720"/>
            <a:ext cx="3060589" cy="923330"/>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Verify that the Contract Terms Document is accurate and complete</a:t>
            </a:r>
            <a:endParaRPr lang="en-US" dirty="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B455B1F-16D0-72C8-B1EC-E276BF6A8E03}"/>
              </a:ext>
            </a:extLst>
          </p:cNvPr>
          <p:cNvGrpSpPr/>
          <p:nvPr/>
        </p:nvGrpSpPr>
        <p:grpSpPr>
          <a:xfrm>
            <a:off x="3291430" y="1133475"/>
            <a:ext cx="6144714" cy="5572272"/>
            <a:chOff x="3362280" y="991590"/>
            <a:chExt cx="8359864" cy="7581058"/>
          </a:xfrm>
        </p:grpSpPr>
        <p:pic>
          <p:nvPicPr>
            <p:cNvPr id="3" name="Picture 2">
              <a:extLst>
                <a:ext uri="{FF2B5EF4-FFF2-40B4-BE49-F238E27FC236}">
                  <a16:creationId xmlns:a16="http://schemas.microsoft.com/office/drawing/2014/main" id="{613B5CF3-8DA8-AF36-83FD-6D54EF7890C6}"/>
                </a:ext>
              </a:extLst>
            </p:cNvPr>
            <p:cNvPicPr>
              <a:picLocks noChangeAspect="1"/>
            </p:cNvPicPr>
            <p:nvPr/>
          </p:nvPicPr>
          <p:blipFill>
            <a:blip r:embed="rId3"/>
            <a:stretch>
              <a:fillRect/>
            </a:stretch>
          </p:blipFill>
          <p:spPr>
            <a:xfrm>
              <a:off x="3362280" y="991590"/>
              <a:ext cx="8359864" cy="4160881"/>
            </a:xfrm>
            <a:prstGeom prst="rect">
              <a:avLst/>
            </a:prstGeom>
          </p:spPr>
        </p:pic>
        <p:pic>
          <p:nvPicPr>
            <p:cNvPr id="9" name="Picture 8">
              <a:extLst>
                <a:ext uri="{FF2B5EF4-FFF2-40B4-BE49-F238E27FC236}">
                  <a16:creationId xmlns:a16="http://schemas.microsoft.com/office/drawing/2014/main" id="{F3BE406C-2713-75C7-51F5-AF53928CE4BF}"/>
                </a:ext>
              </a:extLst>
            </p:cNvPr>
            <p:cNvPicPr>
              <a:picLocks noChangeAspect="1"/>
            </p:cNvPicPr>
            <p:nvPr/>
          </p:nvPicPr>
          <p:blipFill>
            <a:blip r:embed="rId4"/>
            <a:stretch>
              <a:fillRect/>
            </a:stretch>
          </p:blipFill>
          <p:spPr>
            <a:xfrm>
              <a:off x="3476589" y="5143351"/>
              <a:ext cx="8245555" cy="3429297"/>
            </a:xfrm>
            <a:prstGeom prst="rect">
              <a:avLst/>
            </a:prstGeom>
          </p:spPr>
        </p:pic>
      </p:grpSp>
      <p:cxnSp>
        <p:nvCxnSpPr>
          <p:cNvPr id="12" name="Straight Arrow Connector 11">
            <a:extLst>
              <a:ext uri="{FF2B5EF4-FFF2-40B4-BE49-F238E27FC236}">
                <a16:creationId xmlns:a16="http://schemas.microsoft.com/office/drawing/2014/main" id="{62ADB3D6-A406-4640-8A20-204F51D59E2C}"/>
              </a:ext>
            </a:extLst>
          </p:cNvPr>
          <p:cNvCxnSpPr/>
          <p:nvPr/>
        </p:nvCxnSpPr>
        <p:spPr>
          <a:xfrm>
            <a:off x="2733675" y="3257550"/>
            <a:ext cx="78605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65BDC5-DC0C-8F79-29D3-A4270A81BF33}"/>
              </a:ext>
            </a:extLst>
          </p:cNvPr>
          <p:cNvSpPr txBox="1"/>
          <p:nvPr/>
        </p:nvSpPr>
        <p:spPr>
          <a:xfrm>
            <a:off x="8456115" y="3257550"/>
            <a:ext cx="3060589" cy="923330"/>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Select a due date for the Contract Compliance Terms Document</a:t>
            </a:r>
            <a:endParaRPr lang="en-US" dirty="0">
              <a:ea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5E76E64F-0980-92E8-3780-A7C093B2E389}"/>
              </a:ext>
            </a:extLst>
          </p:cNvPr>
          <p:cNvCxnSpPr>
            <a:cxnSpLocks/>
          </p:cNvCxnSpPr>
          <p:nvPr/>
        </p:nvCxnSpPr>
        <p:spPr>
          <a:xfrm flipH="1">
            <a:off x="7315200" y="3952280"/>
            <a:ext cx="114091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B7AFC67-0CF7-8863-31A3-6F9F03F35E3E}"/>
              </a:ext>
            </a:extLst>
          </p:cNvPr>
          <p:cNvSpPr txBox="1"/>
          <p:nvPr/>
        </p:nvSpPr>
        <p:spPr>
          <a:xfrm>
            <a:off x="192742" y="4657739"/>
            <a:ext cx="3712508" cy="646331"/>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Enter a comment to the  Contract Terms Document approver.</a:t>
            </a:r>
            <a:endParaRPr lang="en-US" dirty="0">
              <a:ea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BA3680C4-14AB-5CB6-215A-F703771AC845}"/>
              </a:ext>
            </a:extLst>
          </p:cNvPr>
          <p:cNvCxnSpPr/>
          <p:nvPr/>
        </p:nvCxnSpPr>
        <p:spPr>
          <a:xfrm>
            <a:off x="3126702" y="5142919"/>
            <a:ext cx="78605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quot;Not Allowed&quot; Symbol 17">
            <a:extLst>
              <a:ext uri="{FF2B5EF4-FFF2-40B4-BE49-F238E27FC236}">
                <a16:creationId xmlns:a16="http://schemas.microsoft.com/office/drawing/2014/main" id="{4323C7D0-4067-AC48-6E60-47065F9735E0}"/>
              </a:ext>
            </a:extLst>
          </p:cNvPr>
          <p:cNvSpPr/>
          <p:nvPr/>
        </p:nvSpPr>
        <p:spPr bwMode="gray">
          <a:xfrm>
            <a:off x="4035835" y="6256649"/>
            <a:ext cx="449098" cy="449098"/>
          </a:xfrm>
          <a:prstGeom prst="noSmoking">
            <a:avLst/>
          </a:prstGeom>
          <a:solidFill>
            <a:srgbClr val="FF0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5CB8616-00E9-0E16-F069-39544FA8B22D}"/>
              </a:ext>
            </a:extLst>
          </p:cNvPr>
          <p:cNvSpPr txBox="1"/>
          <p:nvPr/>
        </p:nvSpPr>
        <p:spPr>
          <a:xfrm>
            <a:off x="99021" y="5992738"/>
            <a:ext cx="3712508" cy="646331"/>
          </a:xfrm>
          <a:prstGeom prst="rect">
            <a:avLst/>
          </a:prstGeom>
          <a:noFill/>
        </p:spPr>
        <p:txBody>
          <a:bodyPr wrap="square">
            <a:spAutoFit/>
          </a:bodyPr>
          <a:lstStyle/>
          <a:p>
            <a:r>
              <a:rPr lang="en-US" sz="1800" dirty="0">
                <a:solidFill>
                  <a:srgbClr val="FF0000"/>
                </a:solidFill>
                <a:effectLst/>
                <a:ea typeface="Calibri" panose="020F0502020204030204" pitchFamily="34" charset="0"/>
                <a:cs typeface="Times New Roman" panose="02020603050405020304" pitchFamily="18" charset="0"/>
              </a:rPr>
              <a:t>Do NOT </a:t>
            </a:r>
            <a:r>
              <a:rPr lang="en-US" sz="1800" dirty="0">
                <a:effectLst/>
                <a:ea typeface="Calibri" panose="020F0502020204030204" pitchFamily="34" charset="0"/>
                <a:cs typeface="Times New Roman" panose="02020603050405020304" pitchFamily="18" charset="0"/>
              </a:rPr>
              <a:t>click Submit yet.  Scroll down</a:t>
            </a:r>
            <a:endParaRPr lang="en-US" dirty="0">
              <a:ea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C48378A1-45AB-196B-DE06-986373627C58}"/>
              </a:ext>
            </a:extLst>
          </p:cNvPr>
          <p:cNvCxnSpPr/>
          <p:nvPr/>
        </p:nvCxnSpPr>
        <p:spPr>
          <a:xfrm>
            <a:off x="3032981" y="6477918"/>
            <a:ext cx="786055"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805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2317E-44E8-4FA6-D4DA-59AF804C800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A22B90D-CEE8-9DCB-5EE1-C2AA417261E6}"/>
              </a:ext>
            </a:extLst>
          </p:cNvPr>
          <p:cNvPicPr>
            <a:picLocks noChangeAspect="1"/>
          </p:cNvPicPr>
          <p:nvPr/>
        </p:nvPicPr>
        <p:blipFill>
          <a:blip r:embed="rId3"/>
          <a:stretch>
            <a:fillRect/>
          </a:stretch>
        </p:blipFill>
        <p:spPr>
          <a:xfrm>
            <a:off x="4987817" y="1057275"/>
            <a:ext cx="6986337" cy="5686425"/>
          </a:xfrm>
          <a:prstGeom prst="rect">
            <a:avLst/>
          </a:prstGeom>
        </p:spPr>
      </p:pic>
      <p:sp>
        <p:nvSpPr>
          <p:cNvPr id="4" name="Title 7">
            <a:extLst>
              <a:ext uri="{FF2B5EF4-FFF2-40B4-BE49-F238E27FC236}">
                <a16:creationId xmlns:a16="http://schemas.microsoft.com/office/drawing/2014/main" id="{2DDD753B-A4FC-643A-16A4-A8A555295160}"/>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11" name="TextBox 10">
            <a:extLst>
              <a:ext uri="{FF2B5EF4-FFF2-40B4-BE49-F238E27FC236}">
                <a16:creationId xmlns:a16="http://schemas.microsoft.com/office/drawing/2014/main" id="{0DBACDB5-C78C-D047-22AA-1760E66AF7D3}"/>
              </a:ext>
            </a:extLst>
          </p:cNvPr>
          <p:cNvSpPr txBox="1"/>
          <p:nvPr/>
        </p:nvSpPr>
        <p:spPr>
          <a:xfrm>
            <a:off x="371689" y="4987943"/>
            <a:ext cx="4695824" cy="923330"/>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Make sure that your Supervisor is listed in the approval flow.  If not, the next few slides show how to add an approver</a:t>
            </a:r>
            <a:endParaRPr lang="en-US" dirty="0">
              <a:ea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FA6FF340-3DB7-7F5E-4F27-9C10176D05CE}"/>
              </a:ext>
            </a:extLst>
          </p:cNvPr>
          <p:cNvCxnSpPr>
            <a:cxnSpLocks/>
          </p:cNvCxnSpPr>
          <p:nvPr/>
        </p:nvCxnSpPr>
        <p:spPr>
          <a:xfrm>
            <a:off x="3860830" y="5733406"/>
            <a:ext cx="2648208"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873D8B7-E377-76E3-EA6C-7CD117292F40}"/>
              </a:ext>
            </a:extLst>
          </p:cNvPr>
          <p:cNvSpPr/>
          <p:nvPr/>
        </p:nvSpPr>
        <p:spPr bwMode="gray">
          <a:xfrm>
            <a:off x="6253018" y="5352753"/>
            <a:ext cx="1191491" cy="55852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8748032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CA2C0-88BA-F558-8D9C-200EC245536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6D73AD4-07AC-A8B8-6C4D-13FCA9E7B83B}"/>
              </a:ext>
            </a:extLst>
          </p:cNvPr>
          <p:cNvPicPr>
            <a:picLocks noChangeAspect="1"/>
          </p:cNvPicPr>
          <p:nvPr/>
        </p:nvPicPr>
        <p:blipFill>
          <a:blip r:embed="rId3"/>
          <a:stretch>
            <a:fillRect/>
          </a:stretch>
        </p:blipFill>
        <p:spPr>
          <a:xfrm>
            <a:off x="2614854" y="1196107"/>
            <a:ext cx="8401717" cy="5512346"/>
          </a:xfrm>
          <a:prstGeom prst="rect">
            <a:avLst/>
          </a:prstGeom>
        </p:spPr>
      </p:pic>
      <p:sp>
        <p:nvSpPr>
          <p:cNvPr id="4" name="Title 7">
            <a:extLst>
              <a:ext uri="{FF2B5EF4-FFF2-40B4-BE49-F238E27FC236}">
                <a16:creationId xmlns:a16="http://schemas.microsoft.com/office/drawing/2014/main" id="{1EB79DF8-2A9F-F927-5E7A-7E9CA6C59B2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13" name="TextBox 12">
            <a:extLst>
              <a:ext uri="{FF2B5EF4-FFF2-40B4-BE49-F238E27FC236}">
                <a16:creationId xmlns:a16="http://schemas.microsoft.com/office/drawing/2014/main" id="{F4B5DFB3-188B-2821-3EFF-FD60F734A35D}"/>
              </a:ext>
            </a:extLst>
          </p:cNvPr>
          <p:cNvSpPr txBox="1"/>
          <p:nvPr/>
        </p:nvSpPr>
        <p:spPr>
          <a:xfrm>
            <a:off x="6915150" y="3620571"/>
            <a:ext cx="2440485" cy="646331"/>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Click on the Approval Flow tab</a:t>
            </a:r>
            <a:endParaRPr lang="en-US" dirty="0">
              <a:ea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29754472-B9DF-60E8-0B2D-7572274112E3}"/>
              </a:ext>
            </a:extLst>
          </p:cNvPr>
          <p:cNvCxnSpPr>
            <a:cxnSpLocks/>
          </p:cNvCxnSpPr>
          <p:nvPr/>
        </p:nvCxnSpPr>
        <p:spPr>
          <a:xfrm flipH="1">
            <a:off x="5895975" y="3962400"/>
            <a:ext cx="1019175" cy="60900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7C0C054-0ABF-27FF-DDE5-0250C53E7935}"/>
              </a:ext>
            </a:extLst>
          </p:cNvPr>
          <p:cNvSpPr/>
          <p:nvPr/>
        </p:nvSpPr>
        <p:spPr bwMode="gray">
          <a:xfrm>
            <a:off x="4810124" y="4352926"/>
            <a:ext cx="1219201" cy="552450"/>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E009A6DC-E2DA-03B4-2133-5BC0F69F91DC}"/>
              </a:ext>
            </a:extLst>
          </p:cNvPr>
          <p:cNvSpPr txBox="1"/>
          <p:nvPr/>
        </p:nvSpPr>
        <p:spPr>
          <a:xfrm>
            <a:off x="201618" y="4571405"/>
            <a:ext cx="2440485" cy="1200329"/>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If your Supervisor is not in the approval flow.  Click </a:t>
            </a:r>
            <a:r>
              <a:rPr lang="en-US" sz="1800" b="1" dirty="0">
                <a:effectLst/>
                <a:ea typeface="Calibri" panose="020F0502020204030204" pitchFamily="34" charset="0"/>
                <a:cs typeface="Times New Roman" panose="02020603050405020304" pitchFamily="18" charset="0"/>
              </a:rPr>
              <a:t>Add Initial Approver</a:t>
            </a:r>
            <a:endParaRPr lang="en-US" b="1" dirty="0">
              <a:ea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3313E525-CE19-A04C-562B-E99C46AA310E}"/>
              </a:ext>
            </a:extLst>
          </p:cNvPr>
          <p:cNvCxnSpPr>
            <a:cxnSpLocks/>
          </p:cNvCxnSpPr>
          <p:nvPr/>
        </p:nvCxnSpPr>
        <p:spPr>
          <a:xfrm>
            <a:off x="1542473" y="5554623"/>
            <a:ext cx="2825916"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FC64F08-AD2B-14EF-6667-D59DE0556753}"/>
              </a:ext>
            </a:extLst>
          </p:cNvPr>
          <p:cNvSpPr/>
          <p:nvPr/>
        </p:nvSpPr>
        <p:spPr bwMode="gray">
          <a:xfrm>
            <a:off x="4282664" y="5324178"/>
            <a:ext cx="1899061" cy="44797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409345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A2B0-28FF-43FA-BA27-0C3CF405B9D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F28B35C-D496-158A-7769-33329504407D}"/>
              </a:ext>
            </a:extLst>
          </p:cNvPr>
          <p:cNvPicPr>
            <a:picLocks noChangeAspect="1"/>
          </p:cNvPicPr>
          <p:nvPr/>
        </p:nvPicPr>
        <p:blipFill>
          <a:blip r:embed="rId3"/>
          <a:stretch>
            <a:fillRect/>
          </a:stretch>
        </p:blipFill>
        <p:spPr>
          <a:xfrm>
            <a:off x="6010275" y="4107459"/>
            <a:ext cx="6012786" cy="2484736"/>
          </a:xfrm>
          <a:prstGeom prst="rect">
            <a:avLst/>
          </a:prstGeom>
        </p:spPr>
      </p:pic>
      <p:sp>
        <p:nvSpPr>
          <p:cNvPr id="4" name="Title 7">
            <a:extLst>
              <a:ext uri="{FF2B5EF4-FFF2-40B4-BE49-F238E27FC236}">
                <a16:creationId xmlns:a16="http://schemas.microsoft.com/office/drawing/2014/main" id="{60C2B41F-3F0D-FF03-3D39-8148BF1AAAD4}"/>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13" name="TextBox 12">
            <a:extLst>
              <a:ext uri="{FF2B5EF4-FFF2-40B4-BE49-F238E27FC236}">
                <a16:creationId xmlns:a16="http://schemas.microsoft.com/office/drawing/2014/main" id="{458DC190-B783-9427-48B8-29E243F64F93}"/>
              </a:ext>
            </a:extLst>
          </p:cNvPr>
          <p:cNvSpPr txBox="1"/>
          <p:nvPr/>
        </p:nvSpPr>
        <p:spPr>
          <a:xfrm>
            <a:off x="5807603" y="1356352"/>
            <a:ext cx="2440485" cy="923330"/>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Click the downward arrow to search for the approver’s name.</a:t>
            </a:r>
            <a:endParaRPr lang="en-US" dirty="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106C7B3-85B3-8F98-9B63-583D18378D6D}"/>
              </a:ext>
            </a:extLst>
          </p:cNvPr>
          <p:cNvSpPr txBox="1"/>
          <p:nvPr/>
        </p:nvSpPr>
        <p:spPr>
          <a:xfrm>
            <a:off x="1398588" y="5339060"/>
            <a:ext cx="4695824" cy="923330"/>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We have selected </a:t>
            </a:r>
            <a:r>
              <a:rPr lang="en-US" sz="1800" b="1" dirty="0">
                <a:effectLst/>
                <a:ea typeface="Calibri" panose="020F0502020204030204" pitchFamily="34" charset="0"/>
                <a:cs typeface="Times New Roman" panose="02020603050405020304" pitchFamily="18" charset="0"/>
              </a:rPr>
              <a:t>Purchasing Director 02 </a:t>
            </a:r>
            <a:r>
              <a:rPr lang="en-US" sz="1800" dirty="0">
                <a:effectLst/>
                <a:ea typeface="Calibri" panose="020F0502020204030204" pitchFamily="34" charset="0"/>
                <a:cs typeface="Times New Roman" panose="02020603050405020304" pitchFamily="18" charset="0"/>
              </a:rPr>
              <a:t>as the approver.  Please select the appropriate approver for your contract</a:t>
            </a:r>
            <a:endParaRPr lang="en-US" dirty="0">
              <a:ea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0D180918-0A37-427D-C669-6CAE0EE9682F}"/>
              </a:ext>
            </a:extLst>
          </p:cNvPr>
          <p:cNvCxnSpPr>
            <a:cxnSpLocks/>
          </p:cNvCxnSpPr>
          <p:nvPr/>
        </p:nvCxnSpPr>
        <p:spPr>
          <a:xfrm flipV="1">
            <a:off x="5648325" y="4973598"/>
            <a:ext cx="2501489" cy="827127"/>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5FC9135-71BE-5267-46C6-BA4644CE6C48}"/>
              </a:ext>
            </a:extLst>
          </p:cNvPr>
          <p:cNvSpPr/>
          <p:nvPr/>
        </p:nvSpPr>
        <p:spPr bwMode="gray">
          <a:xfrm>
            <a:off x="7963191" y="4639747"/>
            <a:ext cx="3809709" cy="44797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97EA3237-02DB-89FB-2F5F-7000956FD393}"/>
              </a:ext>
            </a:extLst>
          </p:cNvPr>
          <p:cNvPicPr>
            <a:picLocks noChangeAspect="1"/>
          </p:cNvPicPr>
          <p:nvPr/>
        </p:nvPicPr>
        <p:blipFill>
          <a:blip r:embed="rId4"/>
          <a:stretch>
            <a:fillRect/>
          </a:stretch>
        </p:blipFill>
        <p:spPr>
          <a:xfrm>
            <a:off x="288877" y="1356352"/>
            <a:ext cx="5216573" cy="2491600"/>
          </a:xfrm>
          <a:prstGeom prst="rect">
            <a:avLst/>
          </a:prstGeom>
        </p:spPr>
      </p:pic>
      <p:sp>
        <p:nvSpPr>
          <p:cNvPr id="7" name="Rectangle 6">
            <a:extLst>
              <a:ext uri="{FF2B5EF4-FFF2-40B4-BE49-F238E27FC236}">
                <a16:creationId xmlns:a16="http://schemas.microsoft.com/office/drawing/2014/main" id="{C0C58A76-E8A1-5B2C-E271-1F11F187CF3E}"/>
              </a:ext>
            </a:extLst>
          </p:cNvPr>
          <p:cNvSpPr/>
          <p:nvPr/>
        </p:nvSpPr>
        <p:spPr bwMode="gray">
          <a:xfrm>
            <a:off x="447675" y="1867930"/>
            <a:ext cx="4784726" cy="50379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cxnSp>
        <p:nvCxnSpPr>
          <p:cNvPr id="14" name="Straight Arrow Connector 13">
            <a:extLst>
              <a:ext uri="{FF2B5EF4-FFF2-40B4-BE49-F238E27FC236}">
                <a16:creationId xmlns:a16="http://schemas.microsoft.com/office/drawing/2014/main" id="{60F7671C-25F1-A05B-15F2-9CB529444D71}"/>
              </a:ext>
            </a:extLst>
          </p:cNvPr>
          <p:cNvCxnSpPr>
            <a:cxnSpLocks/>
          </p:cNvCxnSpPr>
          <p:nvPr/>
        </p:nvCxnSpPr>
        <p:spPr>
          <a:xfrm flipH="1">
            <a:off x="5029200" y="1580675"/>
            <a:ext cx="823119" cy="45132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702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691DA-2CF3-E166-7921-DEA1B40D5C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CB8A4C-3C10-EF53-656A-0CD0A7BFB664}"/>
              </a:ext>
            </a:extLst>
          </p:cNvPr>
          <p:cNvPicPr>
            <a:picLocks noChangeAspect="1"/>
          </p:cNvPicPr>
          <p:nvPr/>
        </p:nvPicPr>
        <p:blipFill>
          <a:blip r:embed="rId3"/>
          <a:stretch>
            <a:fillRect/>
          </a:stretch>
        </p:blipFill>
        <p:spPr>
          <a:xfrm>
            <a:off x="4987817" y="1057275"/>
            <a:ext cx="6986337" cy="5686425"/>
          </a:xfrm>
          <a:prstGeom prst="rect">
            <a:avLst/>
          </a:prstGeom>
        </p:spPr>
      </p:pic>
      <p:sp>
        <p:nvSpPr>
          <p:cNvPr id="4" name="Title 7">
            <a:extLst>
              <a:ext uri="{FF2B5EF4-FFF2-40B4-BE49-F238E27FC236}">
                <a16:creationId xmlns:a16="http://schemas.microsoft.com/office/drawing/2014/main" id="{C367CEBB-222F-F816-D1BE-C66AF9C9A1C2}"/>
              </a:ext>
            </a:extLst>
          </p:cNvPr>
          <p:cNvSpPr>
            <a:spLocks noGrp="1"/>
          </p:cNvSpPr>
          <p:nvPr>
            <p:ph type="title"/>
          </p:nvPr>
        </p:nvSpPr>
        <p:spPr>
          <a:xfrm>
            <a:off x="178696" y="437592"/>
            <a:ext cx="10873068" cy="553998"/>
          </a:xfrm>
        </p:spPr>
        <p:txBody>
          <a:bodyPr/>
          <a:lstStyle/>
          <a:p>
            <a:r>
              <a:rPr lang="en-US" sz="3600">
                <a:solidFill>
                  <a:schemeClr val="accent5"/>
                </a:solidFill>
                <a:latin typeface="+mn-lt"/>
              </a:rPr>
              <a:t>Contract Compliance (cont’d)</a:t>
            </a:r>
          </a:p>
        </p:txBody>
      </p:sp>
      <p:sp>
        <p:nvSpPr>
          <p:cNvPr id="11" name="TextBox 10">
            <a:extLst>
              <a:ext uri="{FF2B5EF4-FFF2-40B4-BE49-F238E27FC236}">
                <a16:creationId xmlns:a16="http://schemas.microsoft.com/office/drawing/2014/main" id="{9267E0B1-2DA0-FAC4-5BD0-0F274DBBC2C1}"/>
              </a:ext>
            </a:extLst>
          </p:cNvPr>
          <p:cNvSpPr txBox="1"/>
          <p:nvPr/>
        </p:nvSpPr>
        <p:spPr>
          <a:xfrm>
            <a:off x="925866" y="3648792"/>
            <a:ext cx="3664602" cy="646331"/>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When the approval flow is correct, click </a:t>
            </a:r>
            <a:r>
              <a:rPr lang="en-US" sz="1800" b="1" dirty="0">
                <a:effectLst/>
                <a:ea typeface="Calibri" panose="020F0502020204030204" pitchFamily="34" charset="0"/>
                <a:cs typeface="Times New Roman" panose="02020603050405020304" pitchFamily="18" charset="0"/>
              </a:rPr>
              <a:t>Submit</a:t>
            </a:r>
            <a:r>
              <a:rPr lang="en-US" sz="1800" dirty="0">
                <a:effectLst/>
                <a:ea typeface="Calibri" panose="020F0502020204030204" pitchFamily="34" charset="0"/>
                <a:cs typeface="Times New Roman" panose="02020603050405020304" pitchFamily="18" charset="0"/>
              </a:rPr>
              <a:t>.</a:t>
            </a:r>
            <a:endParaRPr lang="en-US" dirty="0">
              <a:ea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B0C40F63-35BB-AAA8-EB38-7CCECABEAC1B}"/>
              </a:ext>
            </a:extLst>
          </p:cNvPr>
          <p:cNvCxnSpPr>
            <a:cxnSpLocks/>
          </p:cNvCxnSpPr>
          <p:nvPr/>
        </p:nvCxnSpPr>
        <p:spPr>
          <a:xfrm>
            <a:off x="2447667" y="4107806"/>
            <a:ext cx="2648208"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02DF771-3DA3-B2DC-4A7B-C31E73C3EF92}"/>
              </a:ext>
            </a:extLst>
          </p:cNvPr>
          <p:cNvSpPr/>
          <p:nvPr/>
        </p:nvSpPr>
        <p:spPr bwMode="gray">
          <a:xfrm>
            <a:off x="5524791" y="3999666"/>
            <a:ext cx="971259" cy="44797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846875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04992CF-27B7-15EA-2376-921EF71FCA94}"/>
              </a:ext>
            </a:extLst>
          </p:cNvPr>
          <p:cNvSpPr>
            <a:spLocks noGrp="1"/>
          </p:cNvSpPr>
          <p:nvPr>
            <p:ph type="title"/>
          </p:nvPr>
        </p:nvSpPr>
        <p:spPr>
          <a:xfrm>
            <a:off x="373912" y="518421"/>
            <a:ext cx="10873068" cy="615553"/>
          </a:xfrm>
        </p:spPr>
        <p:txBody>
          <a:bodyPr/>
          <a:lstStyle/>
          <a:p>
            <a:r>
              <a:rPr lang="en-US" sz="4000" b="0">
                <a:solidFill>
                  <a:schemeClr val="accent5"/>
                </a:solidFill>
              </a:rPr>
              <a:t>Course Summary</a:t>
            </a:r>
          </a:p>
        </p:txBody>
      </p:sp>
      <p:sp>
        <p:nvSpPr>
          <p:cNvPr id="2" name="TextBox 1">
            <a:extLst>
              <a:ext uri="{FF2B5EF4-FFF2-40B4-BE49-F238E27FC236}">
                <a16:creationId xmlns:a16="http://schemas.microsoft.com/office/drawing/2014/main" id="{426D0C50-6BE1-FEE0-4F9D-BAB181C0DB4A}"/>
              </a:ext>
            </a:extLst>
          </p:cNvPr>
          <p:cNvSpPr txBox="1"/>
          <p:nvPr/>
        </p:nvSpPr>
        <p:spPr>
          <a:xfrm>
            <a:off x="464000" y="1511371"/>
            <a:ext cx="11075630" cy="3200876"/>
          </a:xfrm>
          <a:prstGeom prst="rect">
            <a:avLst/>
          </a:prstGeom>
          <a:noFill/>
        </p:spPr>
        <p:txBody>
          <a:bodyPr wrap="square" lIns="0" tIns="0" rIns="0" bIns="0" rtlCol="0" anchor="t">
            <a:spAutoFit/>
          </a:bodyPr>
          <a:lstStyle/>
          <a:p>
            <a:pPr fontAlgn="base"/>
            <a:r>
              <a:rPr lang="en-US" sz="3200">
                <a:solidFill>
                  <a:srgbClr val="000000"/>
                </a:solidFill>
                <a:latin typeface="+mj-lt"/>
                <a:cs typeface="Calibri"/>
              </a:rPr>
              <a:t>Key Takeaways</a:t>
            </a:r>
          </a:p>
          <a:p>
            <a:pPr marL="457200" indent="-457200">
              <a:spcBef>
                <a:spcPts val="1200"/>
              </a:spcBef>
              <a:buFont typeface="Arial"/>
              <a:buChar char="•"/>
            </a:pPr>
            <a:r>
              <a:rPr lang="en-US">
                <a:cs typeface="Calibri"/>
              </a:rPr>
              <a:t>To Access the Contract Compliance Terms document, click on the </a:t>
            </a:r>
            <a:r>
              <a:rPr lang="en-US" b="1">
                <a:cs typeface="Calibri"/>
              </a:rPr>
              <a:t>Documents </a:t>
            </a:r>
            <a:r>
              <a:rPr lang="en-US">
                <a:cs typeface="Calibri"/>
              </a:rPr>
              <a:t>tab, and then click on the Document titled "</a:t>
            </a:r>
            <a:r>
              <a:rPr lang="en-US" b="1">
                <a:cs typeface="Calibri"/>
              </a:rPr>
              <a:t>Contract Terms.</a:t>
            </a:r>
            <a:r>
              <a:rPr lang="en-US">
                <a:cs typeface="Calibri"/>
              </a:rPr>
              <a:t>"</a:t>
            </a:r>
          </a:p>
          <a:p>
            <a:pPr marL="457200" indent="-457200">
              <a:spcBef>
                <a:spcPts val="1200"/>
              </a:spcBef>
              <a:buFont typeface="Arial"/>
              <a:buChar char="•"/>
            </a:pPr>
            <a:r>
              <a:rPr lang="en-US">
                <a:cs typeface="Calibri"/>
              </a:rPr>
              <a:t>The best way to verify that you are on the Contract Terms Document is to look for the 8-step wizard on the left size of the screen.</a:t>
            </a:r>
          </a:p>
          <a:p>
            <a:pPr marL="457200" indent="-457200">
              <a:spcBef>
                <a:spcPts val="1200"/>
              </a:spcBef>
              <a:buFont typeface="Arial"/>
              <a:buChar char="•"/>
            </a:pPr>
            <a:r>
              <a:rPr lang="en-US">
                <a:cs typeface="Calibri"/>
              </a:rPr>
              <a:t>When setting up a Contract Terms Document the most common type is Commodity and Items.  </a:t>
            </a:r>
          </a:p>
          <a:p>
            <a:pPr marL="457200" indent="-457200">
              <a:spcBef>
                <a:spcPts val="1200"/>
              </a:spcBef>
              <a:buFont typeface="Arial"/>
              <a:buChar char="•"/>
            </a:pPr>
            <a:r>
              <a:rPr lang="en-US">
                <a:cs typeface="Calibri"/>
              </a:rPr>
              <a:t>Save the Terms Document and then return to the Task tab to submit the terms document for approval.</a:t>
            </a:r>
            <a:endParaRPr lang="en-US">
              <a:cs typeface="Arial"/>
            </a:endParaRPr>
          </a:p>
          <a:p>
            <a:pPr marL="457200" indent="-457200">
              <a:spcBef>
                <a:spcPts val="1200"/>
              </a:spcBef>
              <a:buFont typeface="Arial"/>
              <a:buChar char="•"/>
            </a:pPr>
            <a:endParaRPr lang="en-US">
              <a:cs typeface="Calibri"/>
            </a:endParaRPr>
          </a:p>
        </p:txBody>
      </p:sp>
    </p:spTree>
    <p:extLst>
      <p:ext uri="{BB962C8B-B14F-4D97-AF65-F5344CB8AC3E}">
        <p14:creationId xmlns:p14="http://schemas.microsoft.com/office/powerpoint/2010/main" val="24681451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7" y="3620466"/>
            <a:ext cx="2980308"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True</a:t>
            </a:r>
            <a:endParaRPr lang="en-US" sz="160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366913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767075" y="1889556"/>
            <a:ext cx="8162565" cy="1846627"/>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True or False</a:t>
            </a:r>
            <a:r>
              <a:rPr lang="en-US" sz="1600" dirty="0">
                <a:latin typeface="Verdana"/>
                <a:ea typeface="Verdana"/>
                <a:cs typeface="Calibri"/>
              </a:rPr>
              <a:t>:</a:t>
            </a:r>
          </a:p>
          <a:p>
            <a:r>
              <a:rPr lang="en-US" sz="2000" dirty="0"/>
              <a:t>A Contract Compliance Document (</a:t>
            </a:r>
            <a:r>
              <a:rPr lang="en-US" sz="2000" dirty="0" err="1"/>
              <a:t>a.k.a</a:t>
            </a:r>
            <a:r>
              <a:rPr lang="en-US" sz="2000" dirty="0"/>
              <a:t> Contract Terms Document) is mandatory and should be created with each contract. </a:t>
            </a:r>
          </a:p>
          <a:p>
            <a:endParaRPr lang="en-US" sz="2000" dirty="0"/>
          </a:p>
          <a:p>
            <a:pPr lvl="1"/>
            <a:endParaRPr lang="en-US" sz="2800" dirty="0"/>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24999" y="298326"/>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59492" y="4454220"/>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False</a:t>
            </a:r>
            <a:endParaRPr lang="en-US" sz="2133"/>
          </a:p>
        </p:txBody>
      </p:sp>
      <p:sp>
        <p:nvSpPr>
          <p:cNvPr id="5" name="Oval 4">
            <a:extLst>
              <a:ext uri="{FF2B5EF4-FFF2-40B4-BE49-F238E27FC236}">
                <a16:creationId xmlns:a16="http://schemas.microsoft.com/office/drawing/2014/main" id="{8C77C0BA-8DB5-C710-800A-29F07EF5EEDC}"/>
              </a:ext>
            </a:extLst>
          </p:cNvPr>
          <p:cNvSpPr/>
          <p:nvPr/>
        </p:nvSpPr>
        <p:spPr>
          <a:xfrm>
            <a:off x="912396" y="4507283"/>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9326E089-1CCA-7AEA-D375-678DB2F30595}"/>
              </a:ext>
            </a:extLst>
          </p:cNvPr>
          <p:cNvSpPr/>
          <p:nvPr/>
        </p:nvSpPr>
        <p:spPr>
          <a:xfrm>
            <a:off x="915755" y="3673063"/>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EAD1D62-DC3D-A1AA-0B1C-09E34B7B7018}"/>
              </a:ext>
            </a:extLst>
          </p:cNvPr>
          <p:cNvSpPr txBox="1"/>
          <p:nvPr/>
        </p:nvSpPr>
        <p:spPr>
          <a:xfrm>
            <a:off x="4423144" y="5220586"/>
            <a:ext cx="4580090" cy="369332"/>
          </a:xfrm>
          <a:prstGeom prst="rect">
            <a:avLst/>
          </a:prstGeom>
          <a:noFill/>
        </p:spPr>
        <p:txBody>
          <a:bodyPr wrap="square" rtlCol="0">
            <a:spAutoFit/>
          </a:bodyPr>
          <a:lstStyle/>
          <a:p>
            <a:r>
              <a:rPr lang="en-US"/>
              <a:t>Animate to show the correct answer</a:t>
            </a:r>
          </a:p>
        </p:txBody>
      </p:sp>
    </p:spTree>
    <p:extLst>
      <p:ext uri="{BB962C8B-B14F-4D97-AF65-F5344CB8AC3E}">
        <p14:creationId xmlns:p14="http://schemas.microsoft.com/office/powerpoint/2010/main" val="93342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4718D5C-FA1C-4494-BFD4-15ACD83B8A60}"/>
              </a:ext>
            </a:extLst>
          </p:cNvPr>
          <p:cNvSpPr txBox="1"/>
          <p:nvPr/>
        </p:nvSpPr>
        <p:spPr>
          <a:xfrm>
            <a:off x="1136286" y="2832543"/>
            <a:ext cx="8553825" cy="369300"/>
          </a:xfrm>
          <a:prstGeom prst="rect">
            <a:avLst/>
          </a:prstGeom>
          <a:noFill/>
          <a:ln>
            <a:noFill/>
          </a:ln>
        </p:spPr>
        <p:txBody>
          <a:bodyPr wrap="square" lIns="121888" tIns="60944" rIns="121888" bIns="60944" rtlCol="0" anchor="t">
            <a:spAutoFit/>
          </a:bodyPr>
          <a:lstStyle/>
          <a:p>
            <a:r>
              <a:rPr lang="en-US" sz="1600" dirty="0"/>
              <a:t>A – Supplier level contract are commonly used</a:t>
            </a:r>
            <a:endParaRPr lang="en-US" dirty="0"/>
          </a:p>
        </p:txBody>
      </p:sp>
      <p:pic>
        <p:nvPicPr>
          <p:cNvPr id="4" name="Graphic 3">
            <a:extLst>
              <a:ext uri="{FF2B5EF4-FFF2-40B4-BE49-F238E27FC236}">
                <a16:creationId xmlns:a16="http://schemas.microsoft.com/office/drawing/2014/main" id="{C8E48635-7136-4D4F-B414-EA0B347241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0184D718-EF26-4D4E-BC00-377EC615C7BE}"/>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9DC78AE3-1DBA-48F0-A061-3AD828474B5B}"/>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E763595F-FB6D-4090-9FEA-31BD2303726E}"/>
              </a:ext>
            </a:extLst>
          </p:cNvPr>
          <p:cNvSpPr/>
          <p:nvPr/>
        </p:nvSpPr>
        <p:spPr>
          <a:xfrm>
            <a:off x="911226" y="288121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12" name="Oval 211">
            <a:extLst>
              <a:ext uri="{FF2B5EF4-FFF2-40B4-BE49-F238E27FC236}">
                <a16:creationId xmlns:a16="http://schemas.microsoft.com/office/drawing/2014/main" id="{3D316BC2-8380-4857-B231-CE1B79125554}"/>
              </a:ext>
            </a:extLst>
          </p:cNvPr>
          <p:cNvSpPr/>
          <p:nvPr/>
        </p:nvSpPr>
        <p:spPr>
          <a:xfrm>
            <a:off x="911226" y="348608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66E5A336-0005-2CCB-9EBC-7C151A551AA8}"/>
              </a:ext>
            </a:extLst>
          </p:cNvPr>
          <p:cNvSpPr txBox="1"/>
          <p:nvPr/>
        </p:nvSpPr>
        <p:spPr>
          <a:xfrm>
            <a:off x="692462" y="1676742"/>
            <a:ext cx="8581666" cy="769409"/>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p>
          <a:p>
            <a:r>
              <a:rPr lang="en-US" dirty="0"/>
              <a:t>When creating a Contract Compliance Document</a:t>
            </a:r>
            <a:endParaRPr lang="en-US" dirty="0">
              <a:cs typeface="Arial"/>
            </a:endParaRPr>
          </a:p>
        </p:txBody>
      </p:sp>
      <p:sp>
        <p:nvSpPr>
          <p:cNvPr id="11" name="Title 10">
            <a:extLst>
              <a:ext uri="{FF2B5EF4-FFF2-40B4-BE49-F238E27FC236}">
                <a16:creationId xmlns:a16="http://schemas.microsoft.com/office/drawing/2014/main" id="{D9241466-2B6E-7CFE-86B0-167B52CF6D21}"/>
              </a:ext>
            </a:extLst>
          </p:cNvPr>
          <p:cNvSpPr>
            <a:spLocks noGrp="1"/>
          </p:cNvSpPr>
          <p:nvPr>
            <p:ph type="title"/>
          </p:nvPr>
        </p:nvSpPr>
        <p:spPr>
          <a:xfrm>
            <a:off x="24999" y="256098"/>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2696396B-3917-7EF8-AB01-C2B4C76BA6CC}"/>
              </a:ext>
            </a:extLst>
          </p:cNvPr>
          <p:cNvSpPr txBox="1"/>
          <p:nvPr/>
        </p:nvSpPr>
        <p:spPr>
          <a:xfrm>
            <a:off x="1136286" y="4050601"/>
            <a:ext cx="8513563"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latin typeface="+mn-lt"/>
                <a:cs typeface="+mn-cs"/>
              </a:rPr>
              <a:t>C – It is recommended that Supplier Level Contracts are not used</a:t>
            </a:r>
          </a:p>
        </p:txBody>
      </p:sp>
      <p:sp>
        <p:nvSpPr>
          <p:cNvPr id="5" name="Oval 4">
            <a:extLst>
              <a:ext uri="{FF2B5EF4-FFF2-40B4-BE49-F238E27FC236}">
                <a16:creationId xmlns:a16="http://schemas.microsoft.com/office/drawing/2014/main" id="{8C77C0BA-8DB5-C710-800A-29F07EF5EEDC}"/>
              </a:ext>
            </a:extLst>
          </p:cNvPr>
          <p:cNvSpPr/>
          <p:nvPr/>
        </p:nvSpPr>
        <p:spPr>
          <a:xfrm>
            <a:off x="911226" y="40947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9326E089-1CCA-7AEA-D375-678DB2F30595}"/>
              </a:ext>
            </a:extLst>
          </p:cNvPr>
          <p:cNvSpPr/>
          <p:nvPr/>
        </p:nvSpPr>
        <p:spPr>
          <a:xfrm>
            <a:off x="911226" y="4105051"/>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EAD1D62-DC3D-A1AA-0B1C-09E34B7B7018}"/>
              </a:ext>
            </a:extLst>
          </p:cNvPr>
          <p:cNvSpPr txBox="1"/>
          <p:nvPr/>
        </p:nvSpPr>
        <p:spPr>
          <a:xfrm>
            <a:off x="5069759" y="6021641"/>
            <a:ext cx="4580090" cy="369332"/>
          </a:xfrm>
          <a:prstGeom prst="rect">
            <a:avLst/>
          </a:prstGeom>
          <a:noFill/>
        </p:spPr>
        <p:txBody>
          <a:bodyPr wrap="square" rtlCol="0">
            <a:spAutoFit/>
          </a:bodyPr>
          <a:lstStyle/>
          <a:p>
            <a:r>
              <a:rPr lang="en-US"/>
              <a:t>Animate to show the correct answer</a:t>
            </a:r>
          </a:p>
        </p:txBody>
      </p:sp>
      <p:sp>
        <p:nvSpPr>
          <p:cNvPr id="10" name="TextBox 9">
            <a:extLst>
              <a:ext uri="{FF2B5EF4-FFF2-40B4-BE49-F238E27FC236}">
                <a16:creationId xmlns:a16="http://schemas.microsoft.com/office/drawing/2014/main" id="{C9AAE367-A462-C391-4031-B0D9BBA1868B}"/>
              </a:ext>
            </a:extLst>
          </p:cNvPr>
          <p:cNvSpPr txBox="1"/>
          <p:nvPr/>
        </p:nvSpPr>
        <p:spPr>
          <a:xfrm>
            <a:off x="1131940" y="3431277"/>
            <a:ext cx="8553825" cy="369300"/>
          </a:xfrm>
          <a:prstGeom prst="rect">
            <a:avLst/>
          </a:prstGeom>
          <a:noFill/>
          <a:ln>
            <a:noFill/>
          </a:ln>
        </p:spPr>
        <p:txBody>
          <a:bodyPr wrap="square" lIns="121888" tIns="60944" rIns="121888" bIns="60944" rtlCol="0" anchor="t">
            <a:spAutoFit/>
          </a:bodyPr>
          <a:lstStyle/>
          <a:p>
            <a:r>
              <a:rPr lang="en-US" sz="1600" dirty="0"/>
              <a:t>B – Supplier level contracts are seldomly used</a:t>
            </a:r>
          </a:p>
        </p:txBody>
      </p:sp>
      <p:sp>
        <p:nvSpPr>
          <p:cNvPr id="6" name="TextBox 5">
            <a:extLst>
              <a:ext uri="{FF2B5EF4-FFF2-40B4-BE49-F238E27FC236}">
                <a16:creationId xmlns:a16="http://schemas.microsoft.com/office/drawing/2014/main" id="{CFD17C0C-D191-0C9B-36C9-267F20D4193E}"/>
              </a:ext>
            </a:extLst>
          </p:cNvPr>
          <p:cNvSpPr txBox="1"/>
          <p:nvPr/>
        </p:nvSpPr>
        <p:spPr>
          <a:xfrm>
            <a:off x="1141544" y="4570855"/>
            <a:ext cx="8513563"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latin typeface="+mn-lt"/>
                <a:cs typeface="+mn-cs"/>
              </a:rPr>
              <a:t>D – There is no such thing as supplier level contracts</a:t>
            </a:r>
          </a:p>
        </p:txBody>
      </p:sp>
      <p:sp>
        <p:nvSpPr>
          <p:cNvPr id="7" name="Oval 6">
            <a:extLst>
              <a:ext uri="{FF2B5EF4-FFF2-40B4-BE49-F238E27FC236}">
                <a16:creationId xmlns:a16="http://schemas.microsoft.com/office/drawing/2014/main" id="{B9494A39-E8EE-770F-1788-BBC6BAB9BCB8}"/>
              </a:ext>
            </a:extLst>
          </p:cNvPr>
          <p:cNvSpPr/>
          <p:nvPr/>
        </p:nvSpPr>
        <p:spPr>
          <a:xfrm>
            <a:off x="916484" y="461501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Tree>
    <p:extLst>
      <p:ext uri="{BB962C8B-B14F-4D97-AF65-F5344CB8AC3E}">
        <p14:creationId xmlns:p14="http://schemas.microsoft.com/office/powerpoint/2010/main" val="263215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351B3-5C26-862C-C7E4-9EF38A148058}"/>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3B5EC246-9702-AD0D-D532-CD3ADA1C27BB}"/>
              </a:ext>
            </a:extLst>
          </p:cNvPr>
          <p:cNvSpPr txBox="1"/>
          <p:nvPr/>
        </p:nvSpPr>
        <p:spPr>
          <a:xfrm>
            <a:off x="1136287" y="3620466"/>
            <a:ext cx="2980308" cy="369300"/>
          </a:xfrm>
          <a:prstGeom prst="rect">
            <a:avLst/>
          </a:prstGeom>
          <a:noFill/>
          <a:ln>
            <a:noFill/>
          </a:ln>
        </p:spPr>
        <p:txBody>
          <a:bodyPr wrap="square" lIns="121888" tIns="60944" rIns="121888" bIns="60944" rtlCol="0" anchor="t">
            <a:spAutoFit/>
          </a:bodyPr>
          <a:lstStyle/>
          <a:p>
            <a:pPr>
              <a:defRPr/>
            </a:pPr>
            <a:r>
              <a:rPr lang="en-US" sz="1600">
                <a:latin typeface="Verdana"/>
                <a:ea typeface="Verdana"/>
                <a:cs typeface="Calibri"/>
              </a:rPr>
              <a:t>True</a:t>
            </a:r>
            <a:endParaRPr lang="en-US" sz="1600">
              <a:latin typeface="Verdana" panose="020B0604030504040204" pitchFamily="34" charset="0"/>
              <a:ea typeface="Verdana" panose="020B060403050404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634DD30B-5D50-8D2A-782B-CCCADB01097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CF9150FE-A352-6653-BB42-EB3B29E59A89}"/>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27008997-5F4C-FE63-30D2-72F74764AA69}"/>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D5379F62-691B-443C-F6C8-711250492483}"/>
              </a:ext>
            </a:extLst>
          </p:cNvPr>
          <p:cNvSpPr/>
          <p:nvPr/>
        </p:nvSpPr>
        <p:spPr>
          <a:xfrm>
            <a:off x="911226" y="366913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2068151C-1D9B-43F0-C751-51AD86C282C8}"/>
              </a:ext>
            </a:extLst>
          </p:cNvPr>
          <p:cNvSpPr txBox="1"/>
          <p:nvPr/>
        </p:nvSpPr>
        <p:spPr>
          <a:xfrm>
            <a:off x="767075" y="1889556"/>
            <a:ext cx="8162565" cy="1846627"/>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True or False</a:t>
            </a:r>
            <a:r>
              <a:rPr lang="en-US" sz="1600" dirty="0">
                <a:latin typeface="Verdana"/>
                <a:ea typeface="Verdana"/>
                <a:cs typeface="Calibri"/>
              </a:rPr>
              <a:t>:</a:t>
            </a:r>
          </a:p>
          <a:p>
            <a:r>
              <a:rPr lang="en-US" sz="2000" dirty="0"/>
              <a:t>Each Contract Compliance Document (</a:t>
            </a:r>
            <a:r>
              <a:rPr lang="en-US" sz="2000" dirty="0" err="1"/>
              <a:t>a.k.a</a:t>
            </a:r>
            <a:r>
              <a:rPr lang="en-US" sz="2000" dirty="0"/>
              <a:t> Contract Terms Document) must be approved by Procurement Management. </a:t>
            </a:r>
          </a:p>
          <a:p>
            <a:endParaRPr lang="en-US" sz="2000" dirty="0"/>
          </a:p>
          <a:p>
            <a:pPr lvl="1"/>
            <a:endParaRPr lang="en-US" sz="2800" dirty="0"/>
          </a:p>
        </p:txBody>
      </p:sp>
      <p:sp>
        <p:nvSpPr>
          <p:cNvPr id="11" name="Title 10">
            <a:extLst>
              <a:ext uri="{FF2B5EF4-FFF2-40B4-BE49-F238E27FC236}">
                <a16:creationId xmlns:a16="http://schemas.microsoft.com/office/drawing/2014/main" id="{D2552311-7144-2E0C-6BD0-299B47AD5A33}"/>
              </a:ext>
            </a:extLst>
          </p:cNvPr>
          <p:cNvSpPr>
            <a:spLocks noGrp="1"/>
          </p:cNvSpPr>
          <p:nvPr>
            <p:ph type="title"/>
          </p:nvPr>
        </p:nvSpPr>
        <p:spPr>
          <a:xfrm>
            <a:off x="24999" y="298326"/>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1F8DBA41-31CA-B5DF-BD64-EE4E5A80B156}"/>
              </a:ext>
            </a:extLst>
          </p:cNvPr>
          <p:cNvSpPr txBox="1"/>
          <p:nvPr/>
        </p:nvSpPr>
        <p:spPr>
          <a:xfrm>
            <a:off x="1159492" y="4454220"/>
            <a:ext cx="4580090"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pPr>
              <a:defRPr/>
            </a:pPr>
            <a:r>
              <a:rPr lang="en-US">
                <a:latin typeface="Verdana"/>
                <a:ea typeface="Verdana"/>
                <a:cs typeface="Calibri"/>
              </a:rPr>
              <a:t>False</a:t>
            </a:r>
            <a:endParaRPr lang="en-US" sz="2133"/>
          </a:p>
        </p:txBody>
      </p:sp>
      <p:sp>
        <p:nvSpPr>
          <p:cNvPr id="5" name="Oval 4">
            <a:extLst>
              <a:ext uri="{FF2B5EF4-FFF2-40B4-BE49-F238E27FC236}">
                <a16:creationId xmlns:a16="http://schemas.microsoft.com/office/drawing/2014/main" id="{170D40D7-E2E8-7E14-76CC-B5EA0A08F735}"/>
              </a:ext>
            </a:extLst>
          </p:cNvPr>
          <p:cNvSpPr/>
          <p:nvPr/>
        </p:nvSpPr>
        <p:spPr>
          <a:xfrm>
            <a:off x="912396" y="4507283"/>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812770FB-EE84-AF0C-0FBC-C42ECBE8EE69}"/>
              </a:ext>
            </a:extLst>
          </p:cNvPr>
          <p:cNvSpPr/>
          <p:nvPr/>
        </p:nvSpPr>
        <p:spPr>
          <a:xfrm>
            <a:off x="915755" y="3673063"/>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1B2EBAD-D791-312E-1437-B232E8E5F5F4}"/>
              </a:ext>
            </a:extLst>
          </p:cNvPr>
          <p:cNvSpPr txBox="1"/>
          <p:nvPr/>
        </p:nvSpPr>
        <p:spPr>
          <a:xfrm>
            <a:off x="5879410" y="5859160"/>
            <a:ext cx="4580090" cy="369332"/>
          </a:xfrm>
          <a:prstGeom prst="rect">
            <a:avLst/>
          </a:prstGeom>
          <a:noFill/>
        </p:spPr>
        <p:txBody>
          <a:bodyPr wrap="square" rtlCol="0">
            <a:spAutoFit/>
          </a:bodyPr>
          <a:lstStyle/>
          <a:p>
            <a:r>
              <a:rPr lang="en-US" dirty="0"/>
              <a:t>Animate to show the correct answer</a:t>
            </a:r>
          </a:p>
        </p:txBody>
      </p:sp>
    </p:spTree>
    <p:extLst>
      <p:ext uri="{BB962C8B-B14F-4D97-AF65-F5344CB8AC3E}">
        <p14:creationId xmlns:p14="http://schemas.microsoft.com/office/powerpoint/2010/main" val="3155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FC937-F068-C6DD-883C-79076C73F6F4}"/>
            </a:ext>
          </a:extLst>
        </p:cNvPr>
        <p:cNvGrpSpPr/>
        <p:nvPr/>
      </p:nvGrpSpPr>
      <p:grpSpPr>
        <a:xfrm>
          <a:off x="0" y="0"/>
          <a:ext cx="0" cy="0"/>
          <a:chOff x="0" y="0"/>
          <a:chExt cx="0" cy="0"/>
        </a:xfrm>
      </p:grpSpPr>
      <p:sp>
        <p:nvSpPr>
          <p:cNvPr id="87" name="TextBox 86">
            <a:extLst>
              <a:ext uri="{FF2B5EF4-FFF2-40B4-BE49-F238E27FC236}">
                <a16:creationId xmlns:a16="http://schemas.microsoft.com/office/drawing/2014/main" id="{CBA62FB4-BE3E-F289-9E88-4F75CFFCA4A6}"/>
              </a:ext>
            </a:extLst>
          </p:cNvPr>
          <p:cNvSpPr txBox="1"/>
          <p:nvPr/>
        </p:nvSpPr>
        <p:spPr>
          <a:xfrm>
            <a:off x="1136286" y="2832543"/>
            <a:ext cx="8553825" cy="369300"/>
          </a:xfrm>
          <a:prstGeom prst="rect">
            <a:avLst/>
          </a:prstGeom>
          <a:noFill/>
          <a:ln>
            <a:noFill/>
          </a:ln>
        </p:spPr>
        <p:txBody>
          <a:bodyPr wrap="square" lIns="121888" tIns="60944" rIns="121888" bIns="60944" rtlCol="0" anchor="t">
            <a:spAutoFit/>
          </a:bodyPr>
          <a:lstStyle/>
          <a:p>
            <a:r>
              <a:rPr lang="en-US" sz="1600" dirty="0"/>
              <a:t>A – Supplier level contract are commonly used</a:t>
            </a:r>
            <a:endParaRPr lang="en-US" dirty="0"/>
          </a:p>
        </p:txBody>
      </p:sp>
      <p:pic>
        <p:nvPicPr>
          <p:cNvPr id="4" name="Graphic 3">
            <a:extLst>
              <a:ext uri="{FF2B5EF4-FFF2-40B4-BE49-F238E27FC236}">
                <a16:creationId xmlns:a16="http://schemas.microsoft.com/office/drawing/2014/main" id="{04346788-3903-EB79-A4D6-6AA8E91557CE}"/>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5680" r="24801" b="35719"/>
          <a:stretch/>
        </p:blipFill>
        <p:spPr>
          <a:xfrm>
            <a:off x="8910948" y="894"/>
            <a:ext cx="2141590" cy="6227598"/>
          </a:xfrm>
          <a:prstGeom prst="rect">
            <a:avLst/>
          </a:prstGeom>
        </p:spPr>
      </p:pic>
      <p:sp>
        <p:nvSpPr>
          <p:cNvPr id="209" name="Google Shape;1351;p121">
            <a:extLst>
              <a:ext uri="{FF2B5EF4-FFF2-40B4-BE49-F238E27FC236}">
                <a16:creationId xmlns:a16="http://schemas.microsoft.com/office/drawing/2014/main" id="{64236167-D880-DDEA-ACF2-D9F91F088F9D}"/>
              </a:ext>
            </a:extLst>
          </p:cNvPr>
          <p:cNvSpPr/>
          <p:nvPr/>
        </p:nvSpPr>
        <p:spPr>
          <a:xfrm>
            <a:off x="766856" y="1194108"/>
            <a:ext cx="8553825" cy="381406"/>
          </a:xfrm>
          <a:prstGeom prst="rect">
            <a:avLst/>
          </a:prstGeom>
          <a:solidFill>
            <a:schemeClr val="bg2"/>
          </a:solidFill>
          <a:ln w="9525" cap="flat" cmpd="sng">
            <a:noFill/>
            <a:prstDash val="solid"/>
            <a:round/>
            <a:headEnd type="none" w="sm" len="sm"/>
            <a:tailEnd type="none" w="sm" len="sm"/>
          </a:ln>
        </p:spPr>
        <p:txBody>
          <a:bodyPr spcFirstLastPara="1" wrap="square" lIns="121868" tIns="60917" rIns="121868" bIns="60917" anchor="ctr" anchorCtr="0">
            <a:noAutofit/>
          </a:bodyPr>
          <a:lstStyle/>
          <a:p>
            <a:pPr>
              <a:defRPr/>
            </a:pPr>
            <a:endParaRPr lang="en-US" sz="2399">
              <a:solidFill>
                <a:schemeClr val="bg1"/>
              </a:solidFill>
              <a:latin typeface="Verdana"/>
              <a:ea typeface="Verdana"/>
            </a:endParaRPr>
          </a:p>
        </p:txBody>
      </p:sp>
      <p:sp>
        <p:nvSpPr>
          <p:cNvPr id="80" name="Google Shape;184;p22">
            <a:extLst>
              <a:ext uri="{FF2B5EF4-FFF2-40B4-BE49-F238E27FC236}">
                <a16:creationId xmlns:a16="http://schemas.microsoft.com/office/drawing/2014/main" id="{E2A040C7-50C6-A3E2-10CA-CEAD431DD679}"/>
              </a:ext>
            </a:extLst>
          </p:cNvPr>
          <p:cNvSpPr txBox="1">
            <a:spLocks/>
          </p:cNvSpPr>
          <p:nvPr/>
        </p:nvSpPr>
        <p:spPr>
          <a:xfrm>
            <a:off x="766856" y="1234510"/>
            <a:ext cx="1245261" cy="291317"/>
          </a:xfrm>
          <a:prstGeom prst="rect">
            <a:avLst/>
          </a:prstGeom>
          <a:noFill/>
          <a:ln>
            <a:noFill/>
          </a:ln>
        </p:spPr>
        <p:txBody>
          <a:bodyPr spcFirstLastPara="1" wrap="square" lIns="91410" tIns="45688" rIns="91410" bIns="45688"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400"/>
              <a:buFont typeface="Impact"/>
              <a:buNone/>
              <a:defRPr sz="38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b="1">
                <a:solidFill>
                  <a:schemeClr val="bg1"/>
                </a:solidFill>
                <a:latin typeface="Verdana" panose="020B0604030504040204" pitchFamily="34" charset="0"/>
                <a:ea typeface="Verdana" panose="020B0604030504040204" pitchFamily="34" charset="0"/>
                <a:cs typeface="Calibri" panose="020F0502020204030204" pitchFamily="34" charset="0"/>
                <a:sym typeface="Cabin"/>
              </a:rPr>
              <a:t>Question</a:t>
            </a:r>
          </a:p>
        </p:txBody>
      </p:sp>
      <p:sp>
        <p:nvSpPr>
          <p:cNvPr id="81" name="Oval 80">
            <a:extLst>
              <a:ext uri="{FF2B5EF4-FFF2-40B4-BE49-F238E27FC236}">
                <a16:creationId xmlns:a16="http://schemas.microsoft.com/office/drawing/2014/main" id="{06B879DE-6F61-C8C0-5F93-45049210C3C6}"/>
              </a:ext>
            </a:extLst>
          </p:cNvPr>
          <p:cNvSpPr/>
          <p:nvPr/>
        </p:nvSpPr>
        <p:spPr>
          <a:xfrm>
            <a:off x="911226" y="288121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12" name="Oval 211">
            <a:extLst>
              <a:ext uri="{FF2B5EF4-FFF2-40B4-BE49-F238E27FC236}">
                <a16:creationId xmlns:a16="http://schemas.microsoft.com/office/drawing/2014/main" id="{6713A36C-6AD2-1A78-1380-B8CC1599703F}"/>
              </a:ext>
            </a:extLst>
          </p:cNvPr>
          <p:cNvSpPr/>
          <p:nvPr/>
        </p:nvSpPr>
        <p:spPr>
          <a:xfrm>
            <a:off x="911226" y="3486081"/>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2" name="TextBox 1">
            <a:extLst>
              <a:ext uri="{FF2B5EF4-FFF2-40B4-BE49-F238E27FC236}">
                <a16:creationId xmlns:a16="http://schemas.microsoft.com/office/drawing/2014/main" id="{BEAA7A62-A7B1-8950-E41D-D3A3C0E6BB06}"/>
              </a:ext>
            </a:extLst>
          </p:cNvPr>
          <p:cNvSpPr txBox="1"/>
          <p:nvPr/>
        </p:nvSpPr>
        <p:spPr>
          <a:xfrm>
            <a:off x="692462" y="1676742"/>
            <a:ext cx="8581666" cy="769409"/>
          </a:xfrm>
          <a:prstGeom prst="rect">
            <a:avLst/>
          </a:prstGeom>
          <a:noFill/>
          <a:ln>
            <a:noFill/>
          </a:ln>
        </p:spPr>
        <p:txBody>
          <a:bodyPr wrap="square" lIns="121888" tIns="60944" rIns="121888" bIns="60944"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t>Multiple Choice:</a:t>
            </a:r>
          </a:p>
          <a:p>
            <a:endParaRPr lang="en-US" dirty="0">
              <a:cs typeface="Arial"/>
            </a:endParaRPr>
          </a:p>
        </p:txBody>
      </p:sp>
      <p:sp>
        <p:nvSpPr>
          <p:cNvPr id="11" name="Title 10">
            <a:extLst>
              <a:ext uri="{FF2B5EF4-FFF2-40B4-BE49-F238E27FC236}">
                <a16:creationId xmlns:a16="http://schemas.microsoft.com/office/drawing/2014/main" id="{EF34E046-047F-6889-7ABB-EECD8B6B1942}"/>
              </a:ext>
            </a:extLst>
          </p:cNvPr>
          <p:cNvSpPr>
            <a:spLocks noGrp="1"/>
          </p:cNvSpPr>
          <p:nvPr>
            <p:ph type="title"/>
          </p:nvPr>
        </p:nvSpPr>
        <p:spPr>
          <a:xfrm>
            <a:off x="24999" y="256098"/>
            <a:ext cx="10873068" cy="1005900"/>
          </a:xfrm>
        </p:spPr>
        <p:txBody>
          <a:bodyPr/>
          <a:lstStyle/>
          <a:p>
            <a:r>
              <a:rPr lang="en-US" sz="3600">
                <a:latin typeface="+mn-lt"/>
              </a:rPr>
              <a:t>Knowledge Check</a:t>
            </a:r>
          </a:p>
        </p:txBody>
      </p:sp>
      <p:sp>
        <p:nvSpPr>
          <p:cNvPr id="3" name="TextBox 2">
            <a:extLst>
              <a:ext uri="{FF2B5EF4-FFF2-40B4-BE49-F238E27FC236}">
                <a16:creationId xmlns:a16="http://schemas.microsoft.com/office/drawing/2014/main" id="{D0F4BCD7-B120-053C-CF1E-75D74AEAF2FD}"/>
              </a:ext>
            </a:extLst>
          </p:cNvPr>
          <p:cNvSpPr txBox="1"/>
          <p:nvPr/>
        </p:nvSpPr>
        <p:spPr>
          <a:xfrm>
            <a:off x="1136286" y="4050601"/>
            <a:ext cx="8513563"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latin typeface="+mn-lt"/>
                <a:cs typeface="+mn-cs"/>
              </a:rPr>
              <a:t>C – It is recommended that Supplier Level Contracts are not used</a:t>
            </a:r>
          </a:p>
        </p:txBody>
      </p:sp>
      <p:sp>
        <p:nvSpPr>
          <p:cNvPr id="5" name="Oval 4">
            <a:extLst>
              <a:ext uri="{FF2B5EF4-FFF2-40B4-BE49-F238E27FC236}">
                <a16:creationId xmlns:a16="http://schemas.microsoft.com/office/drawing/2014/main" id="{61272B21-87C6-48D7-DA09-CF9FB0071390}"/>
              </a:ext>
            </a:extLst>
          </p:cNvPr>
          <p:cNvSpPr/>
          <p:nvPr/>
        </p:nvSpPr>
        <p:spPr>
          <a:xfrm>
            <a:off x="911226" y="4094760"/>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
        <p:nvSpPr>
          <p:cNvPr id="8" name="Oval 7">
            <a:extLst>
              <a:ext uri="{FF2B5EF4-FFF2-40B4-BE49-F238E27FC236}">
                <a16:creationId xmlns:a16="http://schemas.microsoft.com/office/drawing/2014/main" id="{58A7157C-5571-D677-D889-4C663B8D4254}"/>
              </a:ext>
            </a:extLst>
          </p:cNvPr>
          <p:cNvSpPr/>
          <p:nvPr/>
        </p:nvSpPr>
        <p:spPr>
          <a:xfrm>
            <a:off x="911226" y="4105051"/>
            <a:ext cx="252613" cy="249980"/>
          </a:xfrm>
          <a:prstGeom prst="ellipse">
            <a:avLst/>
          </a:prstGeom>
          <a:solidFill>
            <a:srgbClr val="00B050"/>
          </a:solidFill>
          <a:ln w="12700" cap="flat" cmpd="sng" algn="ctr">
            <a:solidFill>
              <a:srgbClr val="000000"/>
            </a:solidFill>
            <a:prstDash val="solid"/>
          </a:ln>
          <a:effectLst/>
        </p:spPr>
        <p:txBody>
          <a:bodyPr rtlCol="0" anchor="ctr"/>
          <a:lstStyle/>
          <a:p>
            <a:pPr algn="ctr" defTabSz="1218895">
              <a:defRPr/>
            </a:pPr>
            <a:endPar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9F5C5B7-44E7-0532-D4C6-628932C5ACA1}"/>
              </a:ext>
            </a:extLst>
          </p:cNvPr>
          <p:cNvSpPr txBox="1"/>
          <p:nvPr/>
        </p:nvSpPr>
        <p:spPr>
          <a:xfrm>
            <a:off x="5069759" y="6021641"/>
            <a:ext cx="4580090" cy="369332"/>
          </a:xfrm>
          <a:prstGeom prst="rect">
            <a:avLst/>
          </a:prstGeom>
          <a:noFill/>
        </p:spPr>
        <p:txBody>
          <a:bodyPr wrap="square" rtlCol="0">
            <a:spAutoFit/>
          </a:bodyPr>
          <a:lstStyle/>
          <a:p>
            <a:r>
              <a:rPr lang="en-US"/>
              <a:t>Animate to show the correct answer</a:t>
            </a:r>
          </a:p>
        </p:txBody>
      </p:sp>
      <p:sp>
        <p:nvSpPr>
          <p:cNvPr id="10" name="TextBox 9">
            <a:extLst>
              <a:ext uri="{FF2B5EF4-FFF2-40B4-BE49-F238E27FC236}">
                <a16:creationId xmlns:a16="http://schemas.microsoft.com/office/drawing/2014/main" id="{9FED5B40-D28A-E881-8FBA-0C61FE494D4D}"/>
              </a:ext>
            </a:extLst>
          </p:cNvPr>
          <p:cNvSpPr txBox="1"/>
          <p:nvPr/>
        </p:nvSpPr>
        <p:spPr>
          <a:xfrm>
            <a:off x="1131940" y="3431277"/>
            <a:ext cx="8553825" cy="369300"/>
          </a:xfrm>
          <a:prstGeom prst="rect">
            <a:avLst/>
          </a:prstGeom>
          <a:noFill/>
          <a:ln>
            <a:noFill/>
          </a:ln>
        </p:spPr>
        <p:txBody>
          <a:bodyPr wrap="square" lIns="121888" tIns="60944" rIns="121888" bIns="60944" rtlCol="0" anchor="t">
            <a:spAutoFit/>
          </a:bodyPr>
          <a:lstStyle/>
          <a:p>
            <a:r>
              <a:rPr lang="en-US" sz="1600" dirty="0"/>
              <a:t>B – Supplier level contracts are seldomly used</a:t>
            </a:r>
          </a:p>
        </p:txBody>
      </p:sp>
      <p:sp>
        <p:nvSpPr>
          <p:cNvPr id="6" name="TextBox 5">
            <a:extLst>
              <a:ext uri="{FF2B5EF4-FFF2-40B4-BE49-F238E27FC236}">
                <a16:creationId xmlns:a16="http://schemas.microsoft.com/office/drawing/2014/main" id="{67D71165-F433-6FC4-EE3F-19F5ECBD9BDC}"/>
              </a:ext>
            </a:extLst>
          </p:cNvPr>
          <p:cNvSpPr txBox="1"/>
          <p:nvPr/>
        </p:nvSpPr>
        <p:spPr>
          <a:xfrm>
            <a:off x="1141544" y="4570855"/>
            <a:ext cx="8513563" cy="369300"/>
          </a:xfrm>
          <a:prstGeom prst="rect">
            <a:avLst/>
          </a:prstGeom>
          <a:noFill/>
          <a:ln>
            <a:noFill/>
          </a:ln>
        </p:spPr>
        <p:txBody>
          <a:bodyPr wrap="square" lIns="121888" tIns="60944" rIns="121888" bIns="60944" rtlCol="0" anchor="t">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latin typeface="+mn-lt"/>
                <a:cs typeface="+mn-cs"/>
              </a:rPr>
              <a:t>D – There is no such thing as supplier level contracts</a:t>
            </a:r>
          </a:p>
        </p:txBody>
      </p:sp>
      <p:sp>
        <p:nvSpPr>
          <p:cNvPr id="7" name="Oval 6">
            <a:extLst>
              <a:ext uri="{FF2B5EF4-FFF2-40B4-BE49-F238E27FC236}">
                <a16:creationId xmlns:a16="http://schemas.microsoft.com/office/drawing/2014/main" id="{F2EE7779-F060-BA2E-C771-3F09AA4F904D}"/>
              </a:ext>
            </a:extLst>
          </p:cNvPr>
          <p:cNvSpPr/>
          <p:nvPr/>
        </p:nvSpPr>
        <p:spPr>
          <a:xfrm>
            <a:off x="916484" y="4615014"/>
            <a:ext cx="252613" cy="249980"/>
          </a:xfrm>
          <a:prstGeom prst="ellipse">
            <a:avLst/>
          </a:prstGeom>
          <a:noFill/>
          <a:ln w="12700" cap="flat" cmpd="sng" algn="ctr">
            <a:solidFill>
              <a:srgbClr val="000000"/>
            </a:solidFill>
            <a:prstDash val="solid"/>
          </a:ln>
          <a:effectLst/>
        </p:spPr>
        <p:txBody>
          <a:bodyPr rtlCol="0" anchor="ctr"/>
          <a:lstStyle/>
          <a:p>
            <a:pPr algn="ctr" defTabSz="1218895">
              <a:defRPr/>
            </a:pPr>
            <a:r>
              <a:rPr lang="en-US" sz="1866" kern="0">
                <a:solidFill>
                  <a:srgbClr val="FFFFFF"/>
                </a:solidFill>
                <a:latin typeface="Verdana" panose="020B0604030504040204" pitchFamily="34" charset="0"/>
                <a:ea typeface="Verdana" panose="020B0604030504040204" pitchFamily="34" charset="0"/>
                <a:cs typeface="Calibri" panose="020F0502020204030204" pitchFamily="34" charset="0"/>
              </a:rPr>
              <a:t>c</a:t>
            </a:r>
          </a:p>
        </p:txBody>
      </p:sp>
    </p:spTree>
    <p:extLst>
      <p:ext uri="{BB962C8B-B14F-4D97-AF65-F5344CB8AC3E}">
        <p14:creationId xmlns:p14="http://schemas.microsoft.com/office/powerpoint/2010/main" val="31171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LASTSLIDEVIEWED" val="2147479919,2,Course Prerequisites"/>
</p:tagLst>
</file>

<file path=ppt/theme/theme1.xml><?xml version="1.0" encoding="utf-8"?>
<a:theme xmlns:a="http://schemas.openxmlformats.org/drawingml/2006/main" name="SAP 2018 16x9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white.potx" id="{44FD02DE-3689-4494-B725-0EF6A977E46D}" vid="{39F6A897-1D99-4242-AAA9-BEBE1E8C1F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a10c6b-2394-4f53-959b-dd2149d22d6a">
      <Terms xmlns="http://schemas.microsoft.com/office/infopath/2007/PartnerControls"/>
    </lcf76f155ced4ddcb4097134ff3c332f>
    <Status xmlns="4ca10c6b-2394-4f53-959b-dd2149d22d6a" xsi:nil="true"/>
    <TaxCatchAll xmlns="47a7edf5-c300-42eb-a5da-9660c6d441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C8EABBFA52EA40A5BCA5FF731E7C42" ma:contentTypeVersion="15" ma:contentTypeDescription="Create a new document." ma:contentTypeScope="" ma:versionID="3192514eef09fc1a3e9056c77b0ec3c4">
  <xsd:schema xmlns:xsd="http://www.w3.org/2001/XMLSchema" xmlns:xs="http://www.w3.org/2001/XMLSchema" xmlns:p="http://schemas.microsoft.com/office/2006/metadata/properties" xmlns:ns2="4ca10c6b-2394-4f53-959b-dd2149d22d6a" xmlns:ns3="47a7edf5-c300-42eb-a5da-9660c6d441c7" targetNamespace="http://schemas.microsoft.com/office/2006/metadata/properties" ma:root="true" ma:fieldsID="beb94f78a6dab16d6dfc83e1e6716b37" ns2:_="" ns3:_="">
    <xsd:import namespace="4ca10c6b-2394-4f53-959b-dd2149d22d6a"/>
    <xsd:import namespace="47a7edf5-c300-42eb-a5da-9660c6d441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10c6b-2394-4f53-959b-dd2149d22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9f9605-04ec-46ec-b4e6-791067c6204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Status" ma:index="22" nillable="true" ma:displayName="Status" ma:format="Dropdown" ma:internalName="Status">
      <xsd:simpleType>
        <xsd:restriction base="dms:Choice">
          <xsd:enumeration value="InProgress"/>
          <xsd:enumeration value="Reviewed"/>
          <xsd:enumeration value="Provided Feedback"/>
          <xsd:enumeration value="Pending Update"/>
          <xsd:enumeration value="Choice 5"/>
        </xsd:restriction>
      </xsd:simpleType>
    </xsd:element>
  </xsd:schema>
  <xsd:schema xmlns:xsd="http://www.w3.org/2001/XMLSchema" xmlns:xs="http://www.w3.org/2001/XMLSchema" xmlns:dms="http://schemas.microsoft.com/office/2006/documentManagement/types" xmlns:pc="http://schemas.microsoft.com/office/infopath/2007/PartnerControls" targetNamespace="47a7edf5-c300-42eb-a5da-9660c6d441c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eae3146-0839-4df8-be2b-ea9ac0b03863}" ma:internalName="TaxCatchAll" ma:showField="CatchAllData" ma:web="47a7edf5-c300-42eb-a5da-9660c6d441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F26548-16A0-41D5-8501-249D9CD6997E}">
  <ds:schemaRefs>
    <ds:schemaRef ds:uri="http://schemas.microsoft.com/sharepoint/v3/contenttype/forms"/>
  </ds:schemaRefs>
</ds:datastoreItem>
</file>

<file path=customXml/itemProps2.xml><?xml version="1.0" encoding="utf-8"?>
<ds:datastoreItem xmlns:ds="http://schemas.openxmlformats.org/officeDocument/2006/customXml" ds:itemID="{4DC6B037-C0AE-44DB-A6BA-1FFA0BF4A1D2}">
  <ds:schemaRefs>
    <ds:schemaRef ds:uri="http://purl.org/dc/elements/1.1/"/>
    <ds:schemaRef ds:uri="http://schemas.microsoft.com/office/2006/metadata/properties"/>
    <ds:schemaRef ds:uri="4ca10c6b-2394-4f53-959b-dd2149d22d6a"/>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47a7edf5-c300-42eb-a5da-9660c6d441c7"/>
    <ds:schemaRef ds:uri="http://www.w3.org/XML/1998/namespace"/>
    <ds:schemaRef ds:uri="http://purl.org/dc/terms/"/>
  </ds:schemaRefs>
</ds:datastoreItem>
</file>

<file path=customXml/itemProps3.xml><?xml version="1.0" encoding="utf-8"?>
<ds:datastoreItem xmlns:ds="http://schemas.openxmlformats.org/officeDocument/2006/customXml" ds:itemID="{00747DA0-0A74-462B-8A98-1AC0D9E49709}">
  <ds:schemaRefs>
    <ds:schemaRef ds:uri="47a7edf5-c300-42eb-a5da-9660c6d441c7"/>
    <ds:schemaRef ds:uri="4ca10c6b-2394-4f53-959b-dd2149d22d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6514</Words>
  <Application>Microsoft Office PowerPoint</Application>
  <PresentationFormat>Custom</PresentationFormat>
  <Paragraphs>868</Paragraphs>
  <Slides>148</Slides>
  <Notes>146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148</vt:i4>
      </vt:variant>
    </vt:vector>
  </HeadingPairs>
  <TitlesOfParts>
    <vt:vector size="163" baseType="lpstr">
      <vt:lpstr>ＭＳ Ｐゴシック</vt:lpstr>
      <vt:lpstr>Arial</vt:lpstr>
      <vt:lpstr>Arial Unicode MS</vt:lpstr>
      <vt:lpstr>Cabin</vt:lpstr>
      <vt:lpstr>Calibri</vt:lpstr>
      <vt:lpstr>Courier New</vt:lpstr>
      <vt:lpstr>Futura Medium</vt:lpstr>
      <vt:lpstr>Impact</vt:lpstr>
      <vt:lpstr>Roboto</vt:lpstr>
      <vt:lpstr>Segoe UI</vt:lpstr>
      <vt:lpstr>Symbol</vt:lpstr>
      <vt:lpstr>Times New Roman</vt:lpstr>
      <vt:lpstr>Verdana</vt:lpstr>
      <vt:lpstr>Wingdings</vt:lpstr>
      <vt:lpstr>SAP 2018 16x9 white</vt:lpstr>
      <vt:lpstr>SAP Ariba Phase-2 Training for Procurement Team</vt:lpstr>
      <vt:lpstr>Prerequisite</vt:lpstr>
      <vt:lpstr>Class Schedule – 2.5 hours – 9am to 11:30am</vt:lpstr>
      <vt:lpstr>Quick Vocabulary Lesson</vt:lpstr>
      <vt:lpstr>Accessing Ariba P2P Core </vt:lpstr>
      <vt:lpstr>PowerPoint Presentation</vt:lpstr>
      <vt:lpstr>High Level Contract Flow</vt:lpstr>
      <vt:lpstr>PowerPoint Presentation</vt:lpstr>
      <vt:lpstr>PowerPoint Presentation</vt:lpstr>
      <vt:lpstr>Create a Contract Workspace (cont’d)</vt:lpstr>
      <vt:lpstr>Create a Contract Workspace (cont’d)</vt:lpstr>
      <vt:lpstr>Create a Contract Workspace (cont’d)</vt:lpstr>
      <vt:lpstr>Create a Contract Workspace (cont’d)</vt:lpstr>
      <vt:lpstr>Create a Contract Workspace (cont’d)</vt:lpstr>
      <vt:lpstr>Create a Contract Workspace (cont’d)</vt:lpstr>
      <vt:lpstr>Create a Contract Workspace (cont’d)</vt:lpstr>
      <vt:lpstr>Create a Contract Workspace (cont’d)</vt:lpstr>
      <vt:lpstr>Create a Contract Workspace (cont’d)</vt:lpstr>
      <vt:lpstr>Create a Contract Workspace (cont’d)</vt:lpstr>
      <vt:lpstr>Create a Contract Workspace (cont’d)</vt:lpstr>
      <vt:lpstr>Course Summary</vt:lpstr>
      <vt:lpstr>Knowledge Check</vt:lpstr>
      <vt:lpstr>Knowledge Check</vt:lpstr>
      <vt:lpstr>Knowledge Check</vt:lpstr>
      <vt:lpstr>PowerPoint Presentation</vt:lpstr>
      <vt:lpstr>SBE Participation and Tracking</vt:lpstr>
      <vt:lpstr>SBE Participation and Tracking</vt:lpstr>
      <vt:lpstr>SBE Participation and Tracking</vt:lpstr>
      <vt:lpstr>SBE Participation and Tracking</vt:lpstr>
      <vt:lpstr>SBE Participation and Tracking</vt:lpstr>
      <vt:lpstr>SBE Participation and Tracking</vt:lpstr>
      <vt:lpstr>SBE Participation and Tracking</vt:lpstr>
      <vt:lpstr>SBE Participation and Tracking</vt:lpstr>
      <vt:lpstr>SBE Participation and Tracking</vt:lpstr>
      <vt:lpstr>SBE Participation and Tracking</vt:lpstr>
      <vt:lpstr>SBE Participation and Tracking</vt:lpstr>
      <vt:lpstr>Course Summary</vt:lpstr>
      <vt:lpstr>Knowledge Check</vt:lpstr>
      <vt:lpstr>Knowledge Check</vt:lpstr>
      <vt:lpstr>PowerPoint Presentation</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Complete Contract Tasks (cont’d)</vt:lpstr>
      <vt:lpstr>Course Summary</vt:lpstr>
      <vt:lpstr>Knowledge Check</vt:lpstr>
      <vt:lpstr>Knowledge Check</vt:lpstr>
      <vt:lpstr>Knowledge Check</vt:lpstr>
      <vt:lpstr>PowerPoint Presentation</vt:lpstr>
      <vt:lpstr>Contract Compliance (or Contract Terms)</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Course Summary</vt:lpstr>
      <vt:lpstr>Knowledge Check</vt:lpstr>
      <vt:lpstr>Knowledge Check</vt:lpstr>
      <vt:lpstr>Knowledge Check</vt:lpstr>
      <vt:lpstr>Knowledge Check</vt:lpstr>
      <vt:lpstr>PowerPoint Presentation</vt:lpstr>
      <vt:lpstr>Contract Compliance (cont’d)</vt:lpstr>
      <vt:lpstr>Contract Compliance (cont’d)</vt:lpstr>
      <vt:lpstr>Contract Compliance (cont’d)</vt:lpstr>
      <vt:lpstr>Contract Compliance (cont’d)</vt:lpstr>
      <vt:lpstr>Course Summary</vt:lpstr>
      <vt:lpstr>Knowledge Check</vt:lpstr>
      <vt:lpstr>PowerPoint Presentation</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Contract Compliance (cont’d)</vt:lpstr>
      <vt:lpstr>Course Summary</vt:lpstr>
      <vt:lpstr>Knowledge Check</vt:lpstr>
      <vt:lpstr>Knowledge Check</vt:lpstr>
      <vt:lpstr>PowerPoint Presentation</vt:lpstr>
      <vt:lpstr>Amend a Contract</vt:lpstr>
      <vt:lpstr>Amend a Contract (cont’d)</vt:lpstr>
      <vt:lpstr>Amend a Contract (cont’d)</vt:lpstr>
      <vt:lpstr>Amend a Contract (cont’d)</vt:lpstr>
      <vt:lpstr>Amend a Contract (cont’d)</vt:lpstr>
      <vt:lpstr>Amend a Contract (cont’d)</vt:lpstr>
      <vt:lpstr>Update the Contract Terms Document </vt:lpstr>
      <vt:lpstr>Update the Contract Terms Document (cont’d)</vt:lpstr>
      <vt:lpstr>Update the Contract Terms Document (cont’d)</vt:lpstr>
      <vt:lpstr>Update the Contract Terms Document (cont’d)</vt:lpstr>
      <vt:lpstr>Update the Contract Terms Document (cont’d)</vt:lpstr>
      <vt:lpstr>Update the Contract Terms Document (cont’d)</vt:lpstr>
      <vt:lpstr>Course Summary</vt:lpstr>
      <vt:lpstr>Contract Migration</vt:lpstr>
      <vt:lpstr>Knowledge Check</vt:lpstr>
      <vt:lpstr>Knowledge Check</vt:lpstr>
      <vt:lpstr>Knowledge Check</vt:lpstr>
      <vt:lpstr>Knowledge Check</vt:lpstr>
      <vt:lpstr>PowerPoint Presentation</vt:lpstr>
      <vt:lpstr>Acquisition of a Parent Company</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dc:title>
  <dc:creator/>
  <cp:lastModifiedBy/>
  <cp:revision>296</cp:revision>
  <dcterms:created xsi:type="dcterms:W3CDTF">2023-12-20T22:59:38Z</dcterms:created>
  <dcterms:modified xsi:type="dcterms:W3CDTF">2025-02-05T17:42:29Z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0x010100F0C8EABBFA52EA40A5BCA5FF731E7C42</vt:lpwstr>
  </property>
  <property fmtid="{D5CDD505-2E9C-101B-9397-08002B2CF9AE}" pid="3" name="MediaServiceImageTags">
    <vt:lpwstr/>
  </property>
</Properties>
</file>