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9" r:id="rId3"/>
    <p:sldId id="266" r:id="rId4"/>
    <p:sldId id="267" r:id="rId5"/>
    <p:sldId id="268" r:id="rId6"/>
    <p:sldId id="264" r:id="rId7"/>
    <p:sldId id="281" r:id="rId8"/>
    <p:sldId id="282" r:id="rId9"/>
    <p:sldId id="275" r:id="rId10"/>
    <p:sldId id="270" r:id="rId11"/>
    <p:sldId id="279" r:id="rId12"/>
    <p:sldId id="280" r:id="rId13"/>
    <p:sldId id="271" r:id="rId14"/>
    <p:sldId id="278" r:id="rId15"/>
    <p:sldId id="272" r:id="rId16"/>
    <p:sldId id="274" r:id="rId17"/>
    <p:sldId id="283" r:id="rId18"/>
    <p:sldId id="26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2" autoAdjust="0"/>
    <p:restoredTop sz="44171" autoAdjust="0"/>
  </p:normalViewPr>
  <p:slideViewPr>
    <p:cSldViewPr>
      <p:cViewPr varScale="1">
        <p:scale>
          <a:sx n="58" d="100"/>
          <a:sy n="58" d="100"/>
        </p:scale>
        <p:origin x="-1352"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9ED1BA-D244-4F9B-BB08-E688063131E5}" type="datetimeFigureOut">
              <a:rPr lang="en-US" smtClean="0"/>
              <a:t>1/12/18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BAD6C1-FF2F-4E2E-A44A-952EF064205E}" type="slidenum">
              <a:rPr lang="en-US" smtClean="0"/>
              <a:t>‹#›</a:t>
            </a:fld>
            <a:endParaRPr lang="en-US"/>
          </a:p>
        </p:txBody>
      </p:sp>
    </p:spTree>
    <p:extLst>
      <p:ext uri="{BB962C8B-B14F-4D97-AF65-F5344CB8AC3E}">
        <p14:creationId xmlns:p14="http://schemas.microsoft.com/office/powerpoint/2010/main" val="94950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Slide 1: Title Slide</a:t>
            </a:r>
          </a:p>
          <a:p>
            <a:r>
              <a:rPr lang="en-US" b="1" u="none" smtClean="0"/>
              <a:t> </a:t>
            </a:r>
            <a:r>
              <a:rPr lang="en-US" b="1" u="none" dirty="0" smtClean="0"/>
              <a:t>(Time for PD is one</a:t>
            </a:r>
            <a:r>
              <a:rPr lang="en-US" b="1" u="none" baseline="0" dirty="0" smtClean="0"/>
              <a:t> 2-hour session, or can be split into 2 one-</a:t>
            </a:r>
            <a:r>
              <a:rPr lang="en-US" b="1" u="none" baseline="0" smtClean="0"/>
              <a:t>hour sessions)</a:t>
            </a:r>
            <a:endParaRPr lang="en-US" b="1" u="none" dirty="0" smtClean="0"/>
          </a:p>
          <a:p>
            <a:endParaRPr lang="en-US" b="1" u="none" dirty="0" smtClean="0"/>
          </a:p>
          <a:p>
            <a:r>
              <a:rPr lang="en-US" b="1" dirty="0" smtClean="0"/>
              <a:t>Facilitator Notes</a:t>
            </a:r>
            <a:r>
              <a:rPr lang="en-US" dirty="0" smtClean="0"/>
              <a:t>:</a:t>
            </a:r>
            <a:r>
              <a:rPr lang="en-US" baseline="0" dirty="0" smtClean="0"/>
              <a:t> Have participants sit with colleagues who are from different grade levels.  It would be ideal to have groups that have one teacher from each grade level, K-5.  </a:t>
            </a:r>
            <a:endParaRPr lang="en-US" dirty="0"/>
          </a:p>
        </p:txBody>
      </p:sp>
      <p:sp>
        <p:nvSpPr>
          <p:cNvPr id="4" name="Slide Number Placeholder 3"/>
          <p:cNvSpPr>
            <a:spLocks noGrp="1"/>
          </p:cNvSpPr>
          <p:nvPr>
            <p:ph type="sldNum" sz="quarter" idx="10"/>
          </p:nvPr>
        </p:nvSpPr>
        <p:spPr/>
        <p:txBody>
          <a:bodyPr/>
          <a:lstStyle/>
          <a:p>
            <a:fld id="{6BBAD6C1-FF2F-4E2E-A44A-952EF064205E}" type="slidenum">
              <a:rPr lang="en-US" smtClean="0"/>
              <a:t>1</a:t>
            </a:fld>
            <a:endParaRPr lang="en-US"/>
          </a:p>
        </p:txBody>
      </p:sp>
    </p:spTree>
    <p:extLst>
      <p:ext uri="{BB962C8B-B14F-4D97-AF65-F5344CB8AC3E}">
        <p14:creationId xmlns:p14="http://schemas.microsoft.com/office/powerpoint/2010/main" val="2069145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marL="0" indent="0">
              <a:spcBef>
                <a:spcPts val="0"/>
              </a:spcBef>
              <a:spcAft>
                <a:spcPts val="0"/>
              </a:spcAft>
              <a:buFont typeface="Arial"/>
              <a:buNone/>
            </a:pPr>
            <a:r>
              <a:rPr lang="en-US" sz="1000" b="1" i="0" dirty="0" smtClean="0">
                <a:solidFill>
                  <a:srgbClr val="000000"/>
                </a:solidFill>
                <a:ea typeface="Times New Roman"/>
              </a:rPr>
              <a:t>Slide 10: Math Learning Experience 1</a:t>
            </a:r>
          </a:p>
          <a:p>
            <a:pPr marL="0" indent="0">
              <a:spcBef>
                <a:spcPts val="0"/>
              </a:spcBef>
              <a:spcAft>
                <a:spcPts val="0"/>
              </a:spcAft>
              <a:buFont typeface="Arial"/>
              <a:buNone/>
            </a:pPr>
            <a:r>
              <a:rPr lang="en-US" sz="950" b="1" i="1" dirty="0" smtClean="0">
                <a:solidFill>
                  <a:srgbClr val="000000"/>
                </a:solidFill>
                <a:ea typeface="Times New Roman"/>
              </a:rPr>
              <a:t>Critical Point </a:t>
            </a:r>
          </a:p>
          <a:p>
            <a:pPr marL="171450" indent="-171450" eaLnBrk="1" fontAlgn="auto" hangingPunct="1">
              <a:spcBef>
                <a:spcPts val="0"/>
              </a:spcBef>
              <a:spcAft>
                <a:spcPts val="0"/>
              </a:spcAft>
              <a:buClr>
                <a:schemeClr val="tx1"/>
              </a:buClr>
              <a:buFont typeface="Arial"/>
              <a:buChar char="•"/>
              <a:tabLst>
                <a:tab pos="228600" algn="l"/>
                <a:tab pos="487680" algn="l"/>
              </a:tabLst>
              <a:defRPr/>
            </a:pPr>
            <a:r>
              <a:rPr lang="en-US" sz="950" dirty="0" smtClean="0">
                <a:solidFill>
                  <a:srgbClr val="000000"/>
                </a:solidFill>
                <a:ea typeface="Times New Roman"/>
              </a:rPr>
              <a:t>Students are often confused by the concepts of</a:t>
            </a:r>
            <a:r>
              <a:rPr lang="en-US" sz="950" baseline="0" dirty="0" smtClean="0">
                <a:solidFill>
                  <a:srgbClr val="000000"/>
                </a:solidFill>
                <a:ea typeface="Times New Roman"/>
              </a:rPr>
              <a:t> </a:t>
            </a:r>
            <a:r>
              <a:rPr lang="en-US" sz="950" i="1" dirty="0" smtClean="0">
                <a:solidFill>
                  <a:srgbClr val="000000"/>
                </a:solidFill>
                <a:ea typeface="Times New Roman"/>
              </a:rPr>
              <a:t>area</a:t>
            </a:r>
            <a:r>
              <a:rPr lang="en-US" sz="950" dirty="0" smtClean="0">
                <a:solidFill>
                  <a:srgbClr val="000000"/>
                </a:solidFill>
                <a:ea typeface="Times New Roman"/>
              </a:rPr>
              <a:t> and </a:t>
            </a:r>
            <a:r>
              <a:rPr lang="en-US" sz="950" i="1" dirty="0" smtClean="0">
                <a:solidFill>
                  <a:srgbClr val="000000"/>
                </a:solidFill>
                <a:ea typeface="Times New Roman"/>
              </a:rPr>
              <a:t>perimeter</a:t>
            </a:r>
            <a:r>
              <a:rPr lang="en-US" sz="950" dirty="0" smtClean="0">
                <a:solidFill>
                  <a:srgbClr val="000000"/>
                </a:solidFill>
                <a:ea typeface="Times New Roman"/>
              </a:rPr>
              <a:t> because both involve measuring</a:t>
            </a:r>
            <a:r>
              <a:rPr lang="en-US" sz="950" baseline="0" dirty="0" smtClean="0">
                <a:solidFill>
                  <a:srgbClr val="000000"/>
                </a:solidFill>
                <a:ea typeface="Times New Roman"/>
              </a:rPr>
              <a:t> </a:t>
            </a:r>
            <a:r>
              <a:rPr lang="en-US" sz="950" dirty="0" smtClean="0">
                <a:solidFill>
                  <a:srgbClr val="000000"/>
                </a:solidFill>
                <a:ea typeface="Times New Roman"/>
              </a:rPr>
              <a:t>regions, and students are often taught formulas</a:t>
            </a:r>
            <a:r>
              <a:rPr lang="en-US" sz="950" baseline="0" dirty="0" smtClean="0">
                <a:solidFill>
                  <a:srgbClr val="000000"/>
                </a:solidFill>
                <a:ea typeface="Times New Roman"/>
              </a:rPr>
              <a:t> </a:t>
            </a:r>
            <a:r>
              <a:rPr lang="en-US" sz="950" dirty="0" smtClean="0">
                <a:solidFill>
                  <a:srgbClr val="000000"/>
                </a:solidFill>
                <a:ea typeface="Times New Roman"/>
              </a:rPr>
              <a:t>for both without allowing for conceptual</a:t>
            </a:r>
            <a:br>
              <a:rPr lang="en-US" sz="950" dirty="0" smtClean="0">
                <a:solidFill>
                  <a:srgbClr val="000000"/>
                </a:solidFill>
                <a:ea typeface="Times New Roman"/>
              </a:rPr>
            </a:br>
            <a:r>
              <a:rPr lang="en-US" sz="950" dirty="0" smtClean="0">
                <a:solidFill>
                  <a:srgbClr val="000000"/>
                </a:solidFill>
                <a:ea typeface="Times New Roman"/>
              </a:rPr>
              <a:t>understanding of either.</a:t>
            </a:r>
            <a:endParaRPr lang="en-US" sz="950" b="1" i="1" dirty="0" smtClean="0">
              <a:solidFill>
                <a:srgbClr val="000000"/>
              </a:solidFill>
              <a:ea typeface="Times New Roman"/>
            </a:endParaRPr>
          </a:p>
          <a:p>
            <a:pPr eaLnBrk="1" fontAlgn="auto" hangingPunct="1">
              <a:spcBef>
                <a:spcPts val="0"/>
              </a:spcBef>
              <a:spcAft>
                <a:spcPts val="0"/>
              </a:spcAft>
              <a:defRPr/>
            </a:pPr>
            <a:r>
              <a:rPr lang="en-US" sz="950" b="1" i="1" dirty="0" smtClean="0">
                <a:solidFill>
                  <a:srgbClr val="000000"/>
                </a:solidFill>
                <a:ea typeface="Times New Roman"/>
              </a:rPr>
              <a:t>Time Allotted:</a:t>
            </a:r>
            <a:r>
              <a:rPr lang="en-US" sz="950" b="1" i="1" baseline="0" dirty="0" smtClean="0">
                <a:solidFill>
                  <a:srgbClr val="000000"/>
                </a:solidFill>
                <a:ea typeface="Times New Roman"/>
              </a:rPr>
              <a:t>  </a:t>
            </a:r>
            <a:r>
              <a:rPr lang="en-US" sz="950" dirty="0" smtClean="0">
                <a:solidFill>
                  <a:srgbClr val="000000"/>
                </a:solidFill>
                <a:ea typeface="Times New Roman"/>
              </a:rPr>
              <a:t>30 minutes  (three</a:t>
            </a:r>
            <a:r>
              <a:rPr lang="en-US" sz="950" baseline="0" dirty="0" smtClean="0">
                <a:solidFill>
                  <a:srgbClr val="000000"/>
                </a:solidFill>
                <a:ea typeface="Times New Roman"/>
              </a:rPr>
              <a:t> slides of the task)</a:t>
            </a:r>
            <a:endParaRPr lang="en-US" sz="950" dirty="0" smtClean="0">
              <a:solidFill>
                <a:srgbClr val="000000"/>
              </a:solidFill>
              <a:ea typeface="Times New Roman"/>
            </a:endParaRPr>
          </a:p>
          <a:p>
            <a:pPr eaLnBrk="1" fontAlgn="auto" hangingPunct="1">
              <a:spcBef>
                <a:spcPts val="0"/>
              </a:spcBef>
              <a:spcAft>
                <a:spcPts val="0"/>
              </a:spcAft>
              <a:defRPr/>
            </a:pPr>
            <a:r>
              <a:rPr lang="en-US" sz="950" b="1" i="1" dirty="0" smtClean="0">
                <a:solidFill>
                  <a:srgbClr val="000000"/>
                </a:solidFill>
                <a:ea typeface="Times New Roman"/>
              </a:rPr>
              <a:t>Step-By-Step Instructions</a:t>
            </a:r>
          </a:p>
          <a:p>
            <a:pPr marL="171450" indent="-171450">
              <a:spcBef>
                <a:spcPts val="0"/>
              </a:spcBef>
              <a:spcAft>
                <a:spcPts val="0"/>
              </a:spcAft>
              <a:buClr>
                <a:schemeClr val="tx1"/>
              </a:buClr>
              <a:buFont typeface="Arial"/>
              <a:buChar char="•"/>
            </a:pPr>
            <a:r>
              <a:rPr lang="en-US" sz="950" dirty="0" smtClean="0">
                <a:solidFill>
                  <a:srgbClr val="000000"/>
                </a:solidFill>
              </a:rPr>
              <a:t>Tell participants:</a:t>
            </a:r>
          </a:p>
          <a:p>
            <a:pPr marL="284163" lvl="1" indent="-114300">
              <a:spcBef>
                <a:spcPts val="0"/>
              </a:spcBef>
              <a:spcAft>
                <a:spcPts val="0"/>
              </a:spcAft>
              <a:buClr>
                <a:schemeClr val="tx1"/>
              </a:buClr>
              <a:buFont typeface="Lucida Grande"/>
              <a:buChar char="-"/>
            </a:pPr>
            <a:r>
              <a:rPr lang="en-US" sz="950" dirty="0" smtClean="0">
                <a:solidFill>
                  <a:srgbClr val="000000"/>
                </a:solidFill>
              </a:rPr>
              <a:t>It is time to engage in a couple of quick math learning experiences.</a:t>
            </a:r>
          </a:p>
          <a:p>
            <a:pPr marL="284163" lvl="1" indent="-114300">
              <a:spcBef>
                <a:spcPts val="0"/>
              </a:spcBef>
              <a:spcAft>
                <a:spcPts val="0"/>
              </a:spcAft>
              <a:buClr>
                <a:schemeClr val="tx1"/>
              </a:buClr>
              <a:buFont typeface="Lucida Grande"/>
              <a:buChar char="-"/>
            </a:pPr>
            <a:r>
              <a:rPr lang="en-US" sz="950" dirty="0" smtClean="0">
                <a:solidFill>
                  <a:srgbClr val="FF0000"/>
                </a:solidFill>
              </a:rPr>
              <a:t>Think about not only how the learning experiences align to SMPs 7 &amp; 8 but also how the promotes access and equity in the math classroom.</a:t>
            </a:r>
            <a:endParaRPr lang="en-US" sz="950" dirty="0" smtClean="0">
              <a:solidFill>
                <a:srgbClr val="000000"/>
              </a:solidFill>
            </a:endParaRPr>
          </a:p>
          <a:p>
            <a:pPr marL="284163" lvl="1" indent="-114300">
              <a:spcBef>
                <a:spcPts val="0"/>
              </a:spcBef>
              <a:spcAft>
                <a:spcPts val="0"/>
              </a:spcAft>
              <a:buClr>
                <a:schemeClr val="tx1"/>
              </a:buClr>
              <a:buFont typeface="Lucida Grande"/>
              <a:buChar char="-"/>
            </a:pPr>
            <a:r>
              <a:rPr lang="en-US" sz="950" dirty="0" smtClean="0">
                <a:solidFill>
                  <a:srgbClr val="000000"/>
                </a:solidFill>
              </a:rPr>
              <a:t>Take a few moments to read the slide.</a:t>
            </a:r>
          </a:p>
          <a:p>
            <a:pPr marL="284163" lvl="1" indent="-114300">
              <a:spcBef>
                <a:spcPts val="0"/>
              </a:spcBef>
              <a:spcAft>
                <a:spcPts val="0"/>
              </a:spcAft>
              <a:buClr>
                <a:schemeClr val="tx1"/>
              </a:buClr>
              <a:buFont typeface="Lucida Grande"/>
              <a:buChar char="-"/>
            </a:pPr>
            <a:r>
              <a:rPr lang="en-US" sz="950" dirty="0" smtClean="0">
                <a:solidFill>
                  <a:srgbClr val="000000"/>
                </a:solidFill>
              </a:rPr>
              <a:t>Based on what you just read in the problem, what do we know? </a:t>
            </a:r>
          </a:p>
          <a:p>
            <a:pPr marL="171450" indent="-171450">
              <a:spcBef>
                <a:spcPts val="0"/>
              </a:spcBef>
              <a:spcAft>
                <a:spcPts val="0"/>
              </a:spcAft>
              <a:buClr>
                <a:schemeClr val="tx1"/>
              </a:buClr>
              <a:buFont typeface="Arial"/>
              <a:buChar char="•"/>
            </a:pPr>
            <a:r>
              <a:rPr lang="en-US" sz="950" dirty="0" smtClean="0">
                <a:solidFill>
                  <a:srgbClr val="000000"/>
                </a:solidFill>
              </a:rPr>
              <a:t>If necessary, use probing questions to help participants notice the following:</a:t>
            </a:r>
          </a:p>
          <a:p>
            <a:pPr marL="284163" lvl="1" indent="-114300">
              <a:spcBef>
                <a:spcPts val="0"/>
              </a:spcBef>
              <a:spcAft>
                <a:spcPts val="0"/>
              </a:spcAft>
              <a:buClr>
                <a:schemeClr val="tx1"/>
              </a:buClr>
              <a:buFont typeface="Lucida Grande"/>
              <a:buChar char="-"/>
            </a:pPr>
            <a:r>
              <a:rPr lang="en-US" sz="950" dirty="0" smtClean="0">
                <a:solidFill>
                  <a:srgbClr val="000000"/>
                </a:solidFill>
              </a:rPr>
              <a:t>The box will be a rectangle.</a:t>
            </a:r>
          </a:p>
          <a:p>
            <a:pPr marL="284163" lvl="1" indent="-114300">
              <a:spcBef>
                <a:spcPts val="0"/>
              </a:spcBef>
              <a:spcAft>
                <a:spcPts val="0"/>
              </a:spcAft>
              <a:buClr>
                <a:schemeClr val="tx1"/>
              </a:buClr>
              <a:buFont typeface="Lucida Grande"/>
              <a:buChar char="-"/>
            </a:pPr>
            <a:r>
              <a:rPr lang="en-US" sz="950" dirty="0" smtClean="0">
                <a:solidFill>
                  <a:srgbClr val="000000"/>
                </a:solidFill>
              </a:rPr>
              <a:t>Toby has a set amount of wood.</a:t>
            </a:r>
          </a:p>
          <a:p>
            <a:pPr marL="284163" lvl="1" indent="-114300">
              <a:spcBef>
                <a:spcPts val="0"/>
              </a:spcBef>
              <a:spcAft>
                <a:spcPts val="0"/>
              </a:spcAft>
              <a:buClr>
                <a:schemeClr val="tx1"/>
              </a:buClr>
              <a:buFont typeface="Lucida Grande"/>
              <a:buChar char="-"/>
            </a:pPr>
            <a:r>
              <a:rPr lang="en-US" sz="950" dirty="0" smtClean="0">
                <a:solidFill>
                  <a:srgbClr val="000000"/>
                </a:solidFill>
              </a:rPr>
              <a:t>He wants to know all the possible sizes of sandboxes he can make.</a:t>
            </a:r>
          </a:p>
          <a:p>
            <a:pPr marL="284163" lvl="1" indent="-114300">
              <a:spcBef>
                <a:spcPts val="0"/>
              </a:spcBef>
              <a:spcAft>
                <a:spcPts val="0"/>
              </a:spcAft>
              <a:buClr>
                <a:schemeClr val="tx1"/>
              </a:buClr>
              <a:buFont typeface="Lucida Grande"/>
              <a:buChar char="-"/>
            </a:pPr>
            <a:r>
              <a:rPr lang="en-US" sz="950" dirty="0" smtClean="0">
                <a:solidFill>
                  <a:srgbClr val="000000"/>
                </a:solidFill>
              </a:rPr>
              <a:t>There is more than one answer.</a:t>
            </a:r>
          </a:p>
          <a:p>
            <a:pPr marL="171450" lvl="0" indent="-171450">
              <a:spcBef>
                <a:spcPts val="0"/>
              </a:spcBef>
              <a:spcAft>
                <a:spcPts val="0"/>
              </a:spcAft>
              <a:buClr>
                <a:schemeClr val="tx1"/>
              </a:buClr>
              <a:buFont typeface="Arial"/>
              <a:buChar char="•"/>
            </a:pPr>
            <a:r>
              <a:rPr lang="en-US" sz="950" dirty="0" smtClean="0">
                <a:solidFill>
                  <a:srgbClr val="000000"/>
                </a:solidFill>
              </a:rPr>
              <a:t>Give groups time to determine the information they will need to solve the problem. </a:t>
            </a:r>
          </a:p>
          <a:p>
            <a:pPr marL="171450" lvl="0" indent="-171450">
              <a:spcBef>
                <a:spcPts val="0"/>
              </a:spcBef>
              <a:spcAft>
                <a:spcPts val="0"/>
              </a:spcAft>
              <a:buClr>
                <a:schemeClr val="tx1"/>
              </a:buClr>
              <a:buFont typeface="Arial"/>
              <a:buChar char="•"/>
            </a:pPr>
            <a:r>
              <a:rPr lang="en-US" sz="950" dirty="0" smtClean="0">
                <a:solidFill>
                  <a:srgbClr val="000000"/>
                </a:solidFill>
              </a:rPr>
              <a:t>Have a few groups share out the information they think they will need to solve this problem. </a:t>
            </a:r>
            <a:r>
              <a:rPr lang="en-US" sz="950" i="1" dirty="0" smtClean="0">
                <a:solidFill>
                  <a:srgbClr val="000000"/>
                </a:solidFill>
              </a:rPr>
              <a:t>[The amount of wood that Toby has.] (</a:t>
            </a:r>
            <a:r>
              <a:rPr lang="en-US" sz="950" b="1" i="1" dirty="0" smtClean="0">
                <a:solidFill>
                  <a:srgbClr val="000000"/>
                </a:solidFill>
              </a:rPr>
              <a:t>Continued</a:t>
            </a:r>
            <a:r>
              <a:rPr lang="en-US" sz="950" b="1" i="1" baseline="0" dirty="0" smtClean="0">
                <a:solidFill>
                  <a:srgbClr val="000000"/>
                </a:solidFill>
              </a:rPr>
              <a:t> on next slide)</a:t>
            </a:r>
            <a:endParaRPr lang="en-US" sz="950" b="1" i="1" dirty="0" smtClean="0">
              <a:solidFill>
                <a:srgbClr val="000000"/>
              </a:solidFill>
            </a:endParaRPr>
          </a:p>
          <a:p>
            <a:pPr marL="346075" lvl="1" indent="-176213">
              <a:spcBef>
                <a:spcPts val="0"/>
              </a:spcBef>
              <a:spcAft>
                <a:spcPts val="0"/>
              </a:spcAft>
              <a:buClr>
                <a:schemeClr val="tx1"/>
              </a:buClr>
            </a:pPr>
            <a:endParaRPr lang="en-US" sz="950" dirty="0">
              <a:solidFill>
                <a:srgbClr val="000000"/>
              </a:solidFill>
            </a:endParaRPr>
          </a:p>
        </p:txBody>
      </p:sp>
    </p:spTree>
    <p:extLst>
      <p:ext uri="{BB962C8B-B14F-4D97-AF65-F5344CB8AC3E}">
        <p14:creationId xmlns:p14="http://schemas.microsoft.com/office/powerpoint/2010/main" val="801050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Tx/>
              <a:buFont typeface="Arial"/>
              <a:buNone/>
              <a:tabLst/>
              <a:defRPr/>
            </a:pPr>
            <a:r>
              <a:rPr lang="en-US" sz="1000" b="1" i="0" dirty="0" smtClean="0">
                <a:solidFill>
                  <a:srgbClr val="000000"/>
                </a:solidFill>
                <a:ea typeface="Times New Roman"/>
              </a:rPr>
              <a:t>Slide 11: math Learning Experience</a:t>
            </a:r>
            <a:r>
              <a:rPr lang="en-US" sz="1000" b="1" i="0" baseline="0" dirty="0" smtClean="0">
                <a:solidFill>
                  <a:srgbClr val="000000"/>
                </a:solidFill>
                <a:ea typeface="Times New Roman"/>
              </a:rPr>
              <a:t> 1 (continued)</a:t>
            </a:r>
            <a:endParaRPr lang="en-US" sz="1000" b="1" i="0" dirty="0" smtClean="0">
              <a:solidFill>
                <a:srgbClr val="000000"/>
              </a:solidFill>
              <a:ea typeface="Times New Roman"/>
            </a:endParaRPr>
          </a:p>
          <a:p>
            <a:pPr marL="171450" lvl="0" indent="-171450">
              <a:spcBef>
                <a:spcPts val="0"/>
              </a:spcBef>
              <a:spcAft>
                <a:spcPts val="0"/>
              </a:spcAft>
              <a:buClr>
                <a:schemeClr val="tx1"/>
              </a:buClr>
              <a:buFont typeface="Arial"/>
              <a:buChar char="•"/>
            </a:pPr>
            <a:r>
              <a:rPr lang="en-US" sz="950" dirty="0" smtClean="0">
                <a:solidFill>
                  <a:srgbClr val="000000"/>
                </a:solidFill>
              </a:rPr>
              <a:t>Tell participants:</a:t>
            </a:r>
          </a:p>
          <a:p>
            <a:pPr marL="284163" lvl="1" indent="-114300">
              <a:spcBef>
                <a:spcPts val="0"/>
              </a:spcBef>
              <a:spcAft>
                <a:spcPts val="0"/>
              </a:spcAft>
              <a:buClr>
                <a:schemeClr val="tx1"/>
              </a:buClr>
              <a:buFont typeface="Lucida Grande"/>
              <a:buChar char="-"/>
            </a:pPr>
            <a:r>
              <a:rPr lang="en-US" sz="950" dirty="0" smtClean="0">
                <a:solidFill>
                  <a:srgbClr val="000000"/>
                </a:solidFill>
              </a:rPr>
              <a:t>First, you need to know that Toby has only 16 feet of wooden boards. He will not buy more, and he plans to use all the wood in building his sandbox</a:t>
            </a:r>
          </a:p>
          <a:p>
            <a:pPr marL="284163" marR="0" lvl="1" indent="-114300" algn="l" defTabSz="914400" rtl="0" eaLnBrk="1" fontAlgn="auto" latinLnBrk="0" hangingPunct="1">
              <a:lnSpc>
                <a:spcPct val="100000"/>
              </a:lnSpc>
              <a:spcBef>
                <a:spcPts val="0"/>
              </a:spcBef>
              <a:spcAft>
                <a:spcPts val="0"/>
              </a:spcAft>
              <a:buClr>
                <a:schemeClr val="tx1"/>
              </a:buClr>
              <a:buSzTx/>
              <a:buFont typeface="Lucida Grande"/>
              <a:buChar char="-"/>
              <a:tabLst/>
              <a:defRPr/>
            </a:pPr>
            <a:r>
              <a:rPr lang="en-US" sz="950" dirty="0" smtClean="0">
                <a:solidFill>
                  <a:srgbClr val="000000"/>
                </a:solidFill>
              </a:rPr>
              <a:t>Second, you need to know that all measurements that Toby uses will be in whole feet. For example, there will not be a side that measures 6 feet 3 inches. It will either be 6 feet or 7 feet.</a:t>
            </a:r>
          </a:p>
          <a:p>
            <a:pPr marL="284163" lvl="1" indent="-114300">
              <a:spcBef>
                <a:spcPts val="0"/>
              </a:spcBef>
              <a:spcAft>
                <a:spcPts val="0"/>
              </a:spcAft>
              <a:buClr>
                <a:schemeClr val="tx1"/>
              </a:buClr>
              <a:buFont typeface="Lucida Grande"/>
              <a:buChar char="-"/>
            </a:pPr>
            <a:r>
              <a:rPr lang="en-US" sz="950" dirty="0" smtClean="0">
                <a:solidFill>
                  <a:srgbClr val="000000"/>
                </a:solidFill>
              </a:rPr>
              <a:t>Now, work with your group to determine solutions to Toby’s problem. </a:t>
            </a:r>
          </a:p>
          <a:p>
            <a:pPr marL="284163" lvl="1" indent="-114300">
              <a:spcBef>
                <a:spcPts val="0"/>
              </a:spcBef>
              <a:spcAft>
                <a:spcPts val="0"/>
              </a:spcAft>
              <a:buClr>
                <a:schemeClr val="tx1"/>
              </a:buClr>
              <a:buFont typeface="Lucida Grande"/>
              <a:buChar char="-"/>
            </a:pPr>
            <a:r>
              <a:rPr lang="en-US" sz="950" dirty="0" smtClean="0">
                <a:solidFill>
                  <a:srgbClr val="000000"/>
                </a:solidFill>
              </a:rPr>
              <a:t>We have also provided a sheet of graph paper,</a:t>
            </a:r>
            <a:r>
              <a:rPr lang="en-US" sz="950" baseline="0" dirty="0" smtClean="0">
                <a:solidFill>
                  <a:srgbClr val="000000"/>
                </a:solidFill>
              </a:rPr>
              <a:t> Pass out Hand Out #5:  Graph Paper</a:t>
            </a:r>
          </a:p>
          <a:p>
            <a:pPr marL="284163" lvl="1" indent="-114300">
              <a:spcBef>
                <a:spcPts val="0"/>
              </a:spcBef>
              <a:spcAft>
                <a:spcPts val="0"/>
              </a:spcAft>
              <a:buClr>
                <a:schemeClr val="tx1"/>
              </a:buClr>
              <a:buFont typeface="Lucida Grande"/>
              <a:buChar char="-"/>
            </a:pPr>
            <a:r>
              <a:rPr lang="en-US" sz="950" dirty="0" smtClean="0">
                <a:solidFill>
                  <a:srgbClr val="000000"/>
                </a:solidFill>
              </a:rPr>
              <a:t>In about 10 minutes, your group should be ready to explain your possible solutions &amp; how you figured them out.</a:t>
            </a:r>
          </a:p>
          <a:p>
            <a:pPr marL="171450" lvl="0" indent="-171450">
              <a:spcBef>
                <a:spcPts val="0"/>
              </a:spcBef>
              <a:spcAft>
                <a:spcPts val="0"/>
              </a:spcAft>
              <a:buClr>
                <a:schemeClr val="tx1"/>
              </a:buClr>
              <a:buFont typeface="Arial"/>
              <a:buChar char="•"/>
            </a:pPr>
            <a:r>
              <a:rPr lang="en-US" sz="950" dirty="0" smtClean="0">
                <a:solidFill>
                  <a:srgbClr val="000000"/>
                </a:solidFill>
              </a:rPr>
              <a:t>While groups are working, walk around and observe the various size sandboxes the groups come up with. </a:t>
            </a:r>
          </a:p>
          <a:p>
            <a:pPr marL="171450" lvl="0" indent="-171450">
              <a:spcBef>
                <a:spcPts val="0"/>
              </a:spcBef>
              <a:spcAft>
                <a:spcPts val="0"/>
              </a:spcAft>
              <a:buClr>
                <a:schemeClr val="tx1"/>
              </a:buClr>
              <a:buFont typeface="Arial"/>
              <a:buChar char="•"/>
            </a:pPr>
            <a:r>
              <a:rPr lang="en-US" sz="950" dirty="0" smtClean="0">
                <a:solidFill>
                  <a:srgbClr val="000000"/>
                </a:solidFill>
              </a:rPr>
              <a:t>As you come across a group with one of the possible sizes, give that group a pack of sticky notes and a piece of chart paper and ask them to use the sticky notes on the chart paper to build an array representing that sandbox. Ask them not to write anything on the chart paper; just build the array with the sticky notes. </a:t>
            </a:r>
            <a:r>
              <a:rPr lang="en-US" sz="950" b="1" dirty="0" smtClean="0">
                <a:solidFill>
                  <a:srgbClr val="000000"/>
                </a:solidFill>
              </a:rPr>
              <a:t>For this activity, there are 4 different representations</a:t>
            </a:r>
            <a:r>
              <a:rPr lang="en-US" sz="950" dirty="0" smtClean="0">
                <a:solidFill>
                  <a:srgbClr val="000000"/>
                </a:solidFill>
              </a:rPr>
              <a:t>, so keep an eye out to ensure that all 4 are represented by the end of the activity. (Most groups will come up with several possibilities; be selective with which array you ask each group to build.)</a:t>
            </a:r>
          </a:p>
          <a:p>
            <a:pPr marL="171450" lvl="0" indent="-171450">
              <a:spcBef>
                <a:spcPts val="0"/>
              </a:spcBef>
              <a:spcAft>
                <a:spcPts val="0"/>
              </a:spcAft>
              <a:buClr>
                <a:schemeClr val="tx1"/>
              </a:buClr>
              <a:buFont typeface="Arial"/>
              <a:buChar char="•"/>
            </a:pPr>
            <a:r>
              <a:rPr lang="en-US" sz="950" dirty="0" smtClean="0">
                <a:solidFill>
                  <a:srgbClr val="000000"/>
                </a:solidFill>
              </a:rPr>
              <a:t>You will also want to make note of anyone using strategies to find the perimeter, such as with a formula.</a:t>
            </a:r>
          </a:p>
          <a:p>
            <a:pPr marL="171450" lvl="0" indent="-171450">
              <a:spcBef>
                <a:spcPts val="0"/>
              </a:spcBef>
              <a:spcAft>
                <a:spcPts val="0"/>
              </a:spcAft>
              <a:buClr>
                <a:schemeClr val="tx1"/>
              </a:buClr>
              <a:buFont typeface="Arial"/>
              <a:buChar char="•"/>
            </a:pPr>
            <a:r>
              <a:rPr lang="en-US" sz="950" dirty="0" smtClean="0">
                <a:solidFill>
                  <a:srgbClr val="000000"/>
                </a:solidFill>
              </a:rPr>
              <a:t>Call the participants back to the whole group and 1 at a time, </a:t>
            </a:r>
            <a:r>
              <a:rPr lang="en-US" sz="950" b="1" dirty="0" smtClean="0">
                <a:solidFill>
                  <a:srgbClr val="000000"/>
                </a:solidFill>
              </a:rPr>
              <a:t>starting with the sandbox with the smallest area</a:t>
            </a:r>
            <a:br>
              <a:rPr lang="en-US" sz="950" b="1" dirty="0" smtClean="0">
                <a:solidFill>
                  <a:srgbClr val="000000"/>
                </a:solidFill>
              </a:rPr>
            </a:br>
            <a:r>
              <a:rPr lang="en-US" sz="950" b="1" dirty="0" smtClean="0">
                <a:solidFill>
                  <a:srgbClr val="000000"/>
                </a:solidFill>
              </a:rPr>
              <a:t>(1 x 7 feet )</a:t>
            </a:r>
            <a:r>
              <a:rPr lang="en-US" sz="950" dirty="0" smtClean="0">
                <a:solidFill>
                  <a:srgbClr val="000000"/>
                </a:solidFill>
              </a:rPr>
              <a:t> </a:t>
            </a:r>
            <a:r>
              <a:rPr lang="en-US" sz="950" b="1" dirty="0" smtClean="0">
                <a:solidFill>
                  <a:srgbClr val="000000"/>
                </a:solidFill>
              </a:rPr>
              <a:t>and working up to the largest (4 x 4 feet), </a:t>
            </a:r>
            <a:r>
              <a:rPr lang="en-US" sz="950" dirty="0" smtClean="0">
                <a:solidFill>
                  <a:srgbClr val="000000"/>
                </a:solidFill>
              </a:rPr>
              <a:t>have the group who built each representation post their chart paper.  (</a:t>
            </a:r>
            <a:r>
              <a:rPr lang="en-US" sz="950" b="1" dirty="0" smtClean="0">
                <a:solidFill>
                  <a:srgbClr val="000000"/>
                </a:solidFill>
              </a:rPr>
              <a:t>Continued</a:t>
            </a:r>
            <a:r>
              <a:rPr lang="en-US" sz="950" b="1" baseline="0" dirty="0" smtClean="0">
                <a:solidFill>
                  <a:srgbClr val="000000"/>
                </a:solidFill>
              </a:rPr>
              <a:t> on next slide)</a:t>
            </a:r>
            <a:endParaRPr lang="en-US" sz="950" b="1" dirty="0">
              <a:solidFill>
                <a:srgbClr val="000000"/>
              </a:solidFill>
            </a:endParaRPr>
          </a:p>
        </p:txBody>
      </p:sp>
    </p:spTree>
    <p:extLst>
      <p:ext uri="{BB962C8B-B14F-4D97-AF65-F5344CB8AC3E}">
        <p14:creationId xmlns:p14="http://schemas.microsoft.com/office/powerpoint/2010/main" val="801050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ea typeface="Times New Roman"/>
              </a:rPr>
              <a:t>Slide 12: Math Learning Experience 1,</a:t>
            </a:r>
            <a:r>
              <a:rPr lang="en-US" sz="1000" b="1" i="0" baseline="0" dirty="0" smtClean="0">
                <a:solidFill>
                  <a:srgbClr val="000000"/>
                </a:solidFill>
                <a:ea typeface="Times New Roman"/>
              </a:rPr>
              <a:t> </a:t>
            </a:r>
            <a:r>
              <a:rPr lang="en-US" sz="950" b="1" i="1" dirty="0" smtClean="0">
                <a:solidFill>
                  <a:srgbClr val="3366FF"/>
                </a:solidFill>
                <a:ea typeface="Times New Roman"/>
              </a:rPr>
              <a:t>Step-By-Step Instructions</a:t>
            </a:r>
            <a:r>
              <a:rPr lang="en-US" sz="950" b="1" i="1" baseline="0" dirty="0" smtClean="0">
                <a:solidFill>
                  <a:srgbClr val="3366FF"/>
                </a:solidFill>
                <a:ea typeface="Times New Roman"/>
              </a:rPr>
              <a:t> </a:t>
            </a:r>
            <a:r>
              <a:rPr lang="en-US" sz="950" b="1" i="1" dirty="0" smtClean="0">
                <a:solidFill>
                  <a:srgbClr val="3366FF"/>
                </a:solidFill>
                <a:ea typeface="Times New Roman"/>
              </a:rPr>
              <a:t>(continued from previous slide)</a:t>
            </a:r>
          </a:p>
          <a:p>
            <a:pPr marL="171450" lvl="0" indent="-171450">
              <a:spcBef>
                <a:spcPts val="100"/>
              </a:spcBef>
              <a:spcAft>
                <a:spcPts val="0"/>
              </a:spcAft>
              <a:buClr>
                <a:schemeClr val="tx1"/>
              </a:buClr>
              <a:buFont typeface="Arial"/>
              <a:buChar char="•"/>
            </a:pPr>
            <a:r>
              <a:rPr lang="en-US" sz="950" dirty="0" smtClean="0">
                <a:solidFill>
                  <a:srgbClr val="000000"/>
                </a:solidFill>
              </a:rPr>
              <a:t>Illustrate by drawing and counting lines along the outer edge of </a:t>
            </a:r>
            <a:r>
              <a:rPr lang="en-US" sz="950" u="sng" dirty="0" smtClean="0">
                <a:solidFill>
                  <a:srgbClr val="000000"/>
                </a:solidFill>
              </a:rPr>
              <a:t>each</a:t>
            </a:r>
            <a:r>
              <a:rPr lang="en-US" sz="950" dirty="0" smtClean="0">
                <a:solidFill>
                  <a:srgbClr val="000000"/>
                </a:solidFill>
              </a:rPr>
              <a:t> sticky note to show that there are 16 linear feet of wood around the 1-x-7-foot box.</a:t>
            </a:r>
          </a:p>
          <a:p>
            <a:pPr marL="171450" lvl="0" indent="-171450">
              <a:spcBef>
                <a:spcPts val="100"/>
              </a:spcBef>
              <a:spcAft>
                <a:spcPts val="0"/>
              </a:spcAft>
              <a:buClr>
                <a:schemeClr val="tx1"/>
              </a:buClr>
              <a:buFont typeface="Arial"/>
              <a:buChar char="•"/>
            </a:pPr>
            <a:r>
              <a:rPr lang="en-US" sz="950" dirty="0" smtClean="0">
                <a:solidFill>
                  <a:srgbClr val="000000"/>
                </a:solidFill>
              </a:rPr>
              <a:t>Explain to participants:</a:t>
            </a:r>
          </a:p>
          <a:p>
            <a:pPr marL="284163" lvl="1" indent="-114300">
              <a:spcBef>
                <a:spcPts val="100"/>
              </a:spcBef>
              <a:spcAft>
                <a:spcPts val="0"/>
              </a:spcAft>
              <a:buClr>
                <a:schemeClr val="tx1"/>
              </a:buClr>
              <a:buFont typeface="Lucida Grande"/>
              <a:buChar char="-"/>
            </a:pPr>
            <a:r>
              <a:rPr lang="en-US" sz="950" smtClean="0">
                <a:solidFill>
                  <a:srgbClr val="000000"/>
                </a:solidFill>
              </a:rPr>
              <a:t>When</a:t>
            </a:r>
            <a:r>
              <a:rPr lang="en-US" sz="950" baseline="0" smtClean="0">
                <a:solidFill>
                  <a:srgbClr val="000000"/>
                </a:solidFill>
              </a:rPr>
              <a:t> </a:t>
            </a:r>
            <a:r>
              <a:rPr lang="en-US" sz="950" smtClean="0">
                <a:solidFill>
                  <a:srgbClr val="000000"/>
                </a:solidFill>
              </a:rPr>
              <a:t>calculating </a:t>
            </a:r>
            <a:r>
              <a:rPr lang="en-US" sz="950" dirty="0" smtClean="0">
                <a:solidFill>
                  <a:srgbClr val="000000"/>
                </a:solidFill>
              </a:rPr>
              <a:t>the outside measurement of a figure, also called its </a:t>
            </a:r>
            <a:r>
              <a:rPr lang="en-US" sz="950" i="1" dirty="0" smtClean="0">
                <a:solidFill>
                  <a:srgbClr val="000000"/>
                </a:solidFill>
              </a:rPr>
              <a:t>perimeter</a:t>
            </a:r>
            <a:r>
              <a:rPr lang="en-US" sz="950" dirty="0" smtClean="0">
                <a:solidFill>
                  <a:srgbClr val="000000"/>
                </a:solidFill>
              </a:rPr>
              <a:t>, you are adding up the linear feet that go around the figure. </a:t>
            </a:r>
          </a:p>
          <a:p>
            <a:pPr marL="284163" lvl="1" indent="-114300">
              <a:spcBef>
                <a:spcPts val="100"/>
              </a:spcBef>
              <a:spcAft>
                <a:spcPts val="0"/>
              </a:spcAft>
              <a:buClr>
                <a:schemeClr val="tx1"/>
              </a:buClr>
              <a:buFont typeface="Lucida Grande"/>
              <a:buChar char="-"/>
            </a:pPr>
            <a:r>
              <a:rPr lang="en-US" sz="950" dirty="0" smtClean="0">
                <a:solidFill>
                  <a:srgbClr val="000000"/>
                </a:solidFill>
              </a:rPr>
              <a:t>This process of drawing and counting lines along the outer edge of the figure helps those students who want to count the squares in the figure to determine perimeter to get the distinction between </a:t>
            </a:r>
            <a:r>
              <a:rPr lang="en-US" sz="950" i="1" dirty="0" smtClean="0">
                <a:solidFill>
                  <a:srgbClr val="000000"/>
                </a:solidFill>
              </a:rPr>
              <a:t>area</a:t>
            </a:r>
            <a:r>
              <a:rPr lang="en-US" sz="950" dirty="0" smtClean="0">
                <a:solidFill>
                  <a:srgbClr val="000000"/>
                </a:solidFill>
              </a:rPr>
              <a:t> and </a:t>
            </a:r>
            <a:r>
              <a:rPr lang="en-US" sz="950" i="1" dirty="0" smtClean="0">
                <a:solidFill>
                  <a:srgbClr val="000000"/>
                </a:solidFill>
              </a:rPr>
              <a:t>perimeter</a:t>
            </a:r>
            <a:r>
              <a:rPr lang="en-US" sz="950" dirty="0" smtClean="0">
                <a:solidFill>
                  <a:srgbClr val="000000"/>
                </a:solidFill>
              </a:rPr>
              <a:t> — a common area of confusion.</a:t>
            </a:r>
          </a:p>
          <a:p>
            <a:pPr marL="171450" lvl="0" indent="-171450">
              <a:spcBef>
                <a:spcPts val="100"/>
              </a:spcBef>
              <a:spcAft>
                <a:spcPts val="0"/>
              </a:spcAft>
              <a:buClr>
                <a:schemeClr val="tx1"/>
              </a:buClr>
              <a:buFont typeface="Arial"/>
              <a:buChar char="•"/>
            </a:pPr>
            <a:r>
              <a:rPr lang="en-US" sz="950" dirty="0" smtClean="0">
                <a:solidFill>
                  <a:srgbClr val="000000"/>
                </a:solidFill>
              </a:rPr>
              <a:t>Below the figure on your chart paper write ”Perimeter = 16 feet”</a:t>
            </a:r>
          </a:p>
          <a:p>
            <a:pPr marL="171450" lvl="0" indent="-171450">
              <a:spcBef>
                <a:spcPts val="100"/>
              </a:spcBef>
              <a:spcAft>
                <a:spcPts val="0"/>
              </a:spcAft>
              <a:buClr>
                <a:schemeClr val="tx1"/>
              </a:buClr>
              <a:buFont typeface="Arial"/>
              <a:buChar char="•"/>
            </a:pPr>
            <a:r>
              <a:rPr lang="en-US" sz="950" dirty="0" smtClean="0">
                <a:solidFill>
                  <a:srgbClr val="000000"/>
                </a:solidFill>
              </a:rPr>
              <a:t>Say:  “I noticed this group had another way to calculate the perimeter. Can you share your strategy with us?”</a:t>
            </a:r>
          </a:p>
          <a:p>
            <a:pPr marL="171450" lvl="0" indent="-171450">
              <a:spcBef>
                <a:spcPts val="100"/>
              </a:spcBef>
              <a:spcAft>
                <a:spcPts val="0"/>
              </a:spcAft>
              <a:buClr>
                <a:schemeClr val="tx1"/>
              </a:buClr>
              <a:buFont typeface="Arial"/>
              <a:buChar char="•"/>
            </a:pPr>
            <a:r>
              <a:rPr lang="en-US" sz="950" dirty="0" smtClean="0">
                <a:solidFill>
                  <a:srgbClr val="000000"/>
                </a:solidFill>
              </a:rPr>
              <a:t>Possible responses include:</a:t>
            </a:r>
            <a:r>
              <a:rPr lang="en-US" sz="950" baseline="0" dirty="0" smtClean="0">
                <a:solidFill>
                  <a:srgbClr val="000000"/>
                </a:solidFill>
              </a:rPr>
              <a:t> </a:t>
            </a:r>
            <a:r>
              <a:rPr lang="en-US" sz="950" i="1" dirty="0" smtClean="0">
                <a:solidFill>
                  <a:srgbClr val="000000"/>
                </a:solidFill>
              </a:rPr>
              <a:t>7 + 7 + 1 + 1 = 16 or (2 x 7) + (2 x 1) = 16</a:t>
            </a:r>
          </a:p>
          <a:p>
            <a:pPr marL="171450" indent="-171450">
              <a:spcBef>
                <a:spcPts val="100"/>
              </a:spcBef>
              <a:spcAft>
                <a:spcPts val="0"/>
              </a:spcAft>
              <a:buClr>
                <a:schemeClr val="tx1"/>
              </a:buClr>
              <a:buFont typeface="Arial" charset="0"/>
              <a:buChar char="•"/>
            </a:pPr>
            <a:r>
              <a:rPr lang="en-US" sz="950" dirty="0" smtClean="0">
                <a:solidFill>
                  <a:srgbClr val="000000"/>
                </a:solidFill>
              </a:rPr>
              <a:t>Write the equation on the chart paper under the perimeter.</a:t>
            </a:r>
          </a:p>
          <a:p>
            <a:pPr marL="171450" lvl="0" indent="-171450">
              <a:spcBef>
                <a:spcPts val="100"/>
              </a:spcBef>
              <a:spcAft>
                <a:spcPts val="0"/>
              </a:spcAft>
              <a:buClr>
                <a:schemeClr val="tx1"/>
              </a:buClr>
              <a:buFont typeface="Arial" charset="0"/>
              <a:buChar char="•"/>
            </a:pPr>
            <a:r>
              <a:rPr lang="en-US" sz="950" dirty="0" smtClean="0">
                <a:solidFill>
                  <a:srgbClr val="000000"/>
                </a:solidFill>
              </a:rPr>
              <a:t>Follow this same routine for each of the other possible sandboxes (2-by-6, 3-by-5, and 4-by-4 feet). </a:t>
            </a:r>
          </a:p>
          <a:p>
            <a:pPr marL="171450" indent="-171450">
              <a:spcBef>
                <a:spcPts val="100"/>
              </a:spcBef>
              <a:spcAft>
                <a:spcPts val="0"/>
              </a:spcAft>
              <a:buClr>
                <a:schemeClr val="tx1"/>
              </a:buClr>
              <a:buFont typeface="Arial" charset="0"/>
              <a:buChar char="•"/>
            </a:pPr>
            <a:r>
              <a:rPr lang="en-US" sz="950" dirty="0" smtClean="0">
                <a:solidFill>
                  <a:srgbClr val="000000"/>
                </a:solidFill>
              </a:rPr>
              <a:t>Say</a:t>
            </a:r>
            <a:r>
              <a:rPr lang="en-US" sz="950" baseline="0" dirty="0" smtClean="0">
                <a:solidFill>
                  <a:srgbClr val="000000"/>
                </a:solidFill>
              </a:rPr>
              <a:t> </a:t>
            </a:r>
            <a:r>
              <a:rPr lang="en-US" sz="950" dirty="0" smtClean="0">
                <a:solidFill>
                  <a:srgbClr val="000000"/>
                </a:solidFill>
              </a:rPr>
              <a:t>”If Toby wanted to build the largest size sandbox possible with his wooden boards, which one would it be? How do you know?”</a:t>
            </a:r>
          </a:p>
          <a:p>
            <a:pPr marL="171450" indent="-171450">
              <a:spcBef>
                <a:spcPts val="100"/>
              </a:spcBef>
              <a:spcAft>
                <a:spcPts val="0"/>
              </a:spcAft>
              <a:buClr>
                <a:schemeClr val="tx1"/>
              </a:buClr>
              <a:buFont typeface="Arial" charset="0"/>
              <a:buChar char="•"/>
            </a:pPr>
            <a:r>
              <a:rPr lang="en-US" sz="950" dirty="0" smtClean="0">
                <a:solidFill>
                  <a:srgbClr val="000000"/>
                </a:solidFill>
              </a:rPr>
              <a:t>Participants should come to the conclusion that the larger the</a:t>
            </a:r>
            <a:r>
              <a:rPr lang="en-US" sz="950" b="1" dirty="0" smtClean="0">
                <a:solidFill>
                  <a:srgbClr val="000000"/>
                </a:solidFill>
              </a:rPr>
              <a:t> area</a:t>
            </a:r>
            <a:r>
              <a:rPr lang="en-US" sz="950" dirty="0" smtClean="0">
                <a:solidFill>
                  <a:srgbClr val="000000"/>
                </a:solidFill>
              </a:rPr>
              <a:t>, the larger the sandbox.</a:t>
            </a:r>
          </a:p>
          <a:p>
            <a:pPr marL="171450" lvl="0" indent="-171450">
              <a:spcBef>
                <a:spcPts val="100"/>
              </a:spcBef>
              <a:spcAft>
                <a:spcPts val="0"/>
              </a:spcAft>
              <a:buClr>
                <a:schemeClr val="tx1"/>
              </a:buClr>
              <a:buFont typeface="Arial"/>
              <a:buChar char="•"/>
            </a:pPr>
            <a:r>
              <a:rPr lang="en-US" sz="950" dirty="0" smtClean="0">
                <a:solidFill>
                  <a:srgbClr val="000000"/>
                </a:solidFill>
              </a:rPr>
              <a:t>Refer back to the 1-by-7 set of sticky notes and say:</a:t>
            </a:r>
          </a:p>
          <a:p>
            <a:pPr marL="284163" lvl="1" indent="-114300">
              <a:spcBef>
                <a:spcPts val="100"/>
              </a:spcBef>
              <a:spcAft>
                <a:spcPts val="0"/>
              </a:spcAft>
              <a:buClr>
                <a:schemeClr val="tx1"/>
              </a:buClr>
              <a:buFont typeface="Lucida Grande"/>
              <a:buChar char="-"/>
            </a:pPr>
            <a:r>
              <a:rPr lang="en-US" sz="950" dirty="0" smtClean="0">
                <a:solidFill>
                  <a:srgbClr val="000000"/>
                </a:solidFill>
              </a:rPr>
              <a:t>How would you describe the size of this box? </a:t>
            </a:r>
            <a:r>
              <a:rPr lang="en-US" sz="950" i="1" dirty="0" smtClean="0">
                <a:solidFill>
                  <a:srgbClr val="000000"/>
                </a:solidFill>
              </a:rPr>
              <a:t>[7 square feet] </a:t>
            </a:r>
          </a:p>
          <a:p>
            <a:pPr marL="284163" lvl="1" indent="-114300">
              <a:spcBef>
                <a:spcPts val="100"/>
              </a:spcBef>
              <a:spcAft>
                <a:spcPts val="0"/>
              </a:spcAft>
              <a:buClr>
                <a:schemeClr val="tx1"/>
              </a:buClr>
              <a:buFont typeface="Lucida Grande"/>
              <a:buChar char="-"/>
            </a:pPr>
            <a:r>
              <a:rPr lang="en-US" sz="950" dirty="0" smtClean="0">
                <a:solidFill>
                  <a:srgbClr val="000000"/>
                </a:solidFill>
              </a:rPr>
              <a:t>When we are referring to the size of the sandbox we are referring to its</a:t>
            </a:r>
            <a:r>
              <a:rPr lang="en-US" sz="950" b="1" dirty="0" smtClean="0">
                <a:solidFill>
                  <a:srgbClr val="000000"/>
                </a:solidFill>
              </a:rPr>
              <a:t> </a:t>
            </a:r>
            <a:r>
              <a:rPr lang="en-US" sz="950" b="1" i="1" dirty="0" smtClean="0">
                <a:solidFill>
                  <a:srgbClr val="000000"/>
                </a:solidFill>
              </a:rPr>
              <a:t>area</a:t>
            </a:r>
            <a:r>
              <a:rPr lang="en-US" sz="950" dirty="0" smtClean="0">
                <a:solidFill>
                  <a:srgbClr val="000000"/>
                </a:solidFill>
              </a:rPr>
              <a:t>. </a:t>
            </a:r>
          </a:p>
          <a:p>
            <a:pPr marL="171450" lvl="0" indent="-171450">
              <a:spcBef>
                <a:spcPts val="100"/>
              </a:spcBef>
              <a:spcAft>
                <a:spcPts val="0"/>
              </a:spcAft>
              <a:buClr>
                <a:schemeClr val="tx1"/>
              </a:buClr>
              <a:buFont typeface="Arial"/>
              <a:buChar char="•"/>
            </a:pPr>
            <a:r>
              <a:rPr lang="en-US" sz="950" dirty="0" smtClean="0">
                <a:solidFill>
                  <a:srgbClr val="000000"/>
                </a:solidFill>
              </a:rPr>
              <a:t>Under the figure on your chart paper write, “Area = 7 square feet”</a:t>
            </a:r>
          </a:p>
          <a:p>
            <a:pPr marL="171450" lvl="0" indent="-171450">
              <a:spcBef>
                <a:spcPts val="100"/>
              </a:spcBef>
              <a:spcAft>
                <a:spcPts val="0"/>
              </a:spcAft>
              <a:buClr>
                <a:schemeClr val="tx1"/>
              </a:buClr>
              <a:buFont typeface="Arial"/>
              <a:buChar char="•"/>
            </a:pPr>
            <a:r>
              <a:rPr lang="en-US" sz="950" dirty="0" smtClean="0">
                <a:solidFill>
                  <a:srgbClr val="000000"/>
                </a:solidFill>
              </a:rPr>
              <a:t>Repeat this conversation for each of the other rectangles.</a:t>
            </a:r>
          </a:p>
          <a:p>
            <a:pPr marL="171450" lvl="0" indent="-171450">
              <a:spcBef>
                <a:spcPts val="100"/>
              </a:spcBef>
              <a:spcAft>
                <a:spcPts val="0"/>
              </a:spcAft>
              <a:buClr>
                <a:schemeClr val="tx1"/>
              </a:buClr>
              <a:buFont typeface="Arial"/>
              <a:buChar char="•"/>
            </a:pPr>
            <a:r>
              <a:rPr lang="en-US" sz="950" dirty="0" smtClean="0">
                <a:solidFill>
                  <a:srgbClr val="000000"/>
                </a:solidFill>
              </a:rPr>
              <a:t>Ask, “What do you notice about the shape of the rectangle in relation to its area?”</a:t>
            </a:r>
            <a:r>
              <a:rPr lang="en-US" sz="950" i="1" baseline="0" dirty="0" smtClean="0">
                <a:solidFill>
                  <a:srgbClr val="000000"/>
                </a:solidFill>
              </a:rPr>
              <a:t> </a:t>
            </a:r>
            <a:r>
              <a:rPr lang="en-US" sz="950" dirty="0" smtClean="0">
                <a:solidFill>
                  <a:srgbClr val="000000"/>
                </a:solidFill>
              </a:rPr>
              <a:t>(Participants should notice that the largest area belongs to the shape that is a square.)</a:t>
            </a:r>
          </a:p>
          <a:p>
            <a:pPr marL="0" lvl="0" indent="0">
              <a:spcBef>
                <a:spcPts val="100"/>
              </a:spcBef>
              <a:spcAft>
                <a:spcPts val="0"/>
              </a:spcAft>
              <a:buClr>
                <a:schemeClr val="tx1"/>
              </a:buClr>
              <a:buFont typeface="Arial"/>
              <a:buNone/>
            </a:pPr>
            <a:endParaRPr lang="en-US" sz="950" dirty="0" smtClean="0">
              <a:solidFill>
                <a:srgbClr val="000000"/>
              </a:solidFill>
              <a:ea typeface="Times New Roman"/>
            </a:endParaRPr>
          </a:p>
          <a:p>
            <a:pPr eaLnBrk="1" fontAlgn="auto" hangingPunct="1">
              <a:spcBef>
                <a:spcPts val="0"/>
              </a:spcBef>
              <a:spcAft>
                <a:spcPts val="0"/>
              </a:spcAft>
              <a:buClr>
                <a:schemeClr val="tx1"/>
              </a:buClr>
              <a:tabLst>
                <a:tab pos="228600" algn="l"/>
                <a:tab pos="487680" algn="l"/>
              </a:tabLst>
              <a:defRPr/>
            </a:pPr>
            <a:endParaRPr lang="en-US" sz="950" dirty="0">
              <a:solidFill>
                <a:srgbClr val="000000"/>
              </a:solidFill>
            </a:endParaRPr>
          </a:p>
        </p:txBody>
      </p:sp>
    </p:spTree>
    <p:extLst>
      <p:ext uri="{BB962C8B-B14F-4D97-AF65-F5344CB8AC3E}">
        <p14:creationId xmlns:p14="http://schemas.microsoft.com/office/powerpoint/2010/main" val="801050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100"/>
              </a:spcBef>
              <a:spcAft>
                <a:spcPts val="0"/>
              </a:spcAft>
              <a:buClrTx/>
              <a:buSzTx/>
              <a:buFontTx/>
              <a:buNone/>
              <a:tabLst/>
              <a:defRPr/>
            </a:pPr>
            <a:r>
              <a:rPr lang="en-US" sz="1200" b="1" i="0" dirty="0" smtClean="0">
                <a:solidFill>
                  <a:srgbClr val="000000"/>
                </a:solidFill>
                <a:ea typeface="Times New Roman"/>
              </a:rPr>
              <a:t>Slide 13: Mat</a:t>
            </a:r>
            <a:r>
              <a:rPr lang="en-US" sz="1200" b="1" i="0" baseline="0" dirty="0" smtClean="0">
                <a:solidFill>
                  <a:srgbClr val="000000"/>
                </a:solidFill>
                <a:ea typeface="Times New Roman"/>
              </a:rPr>
              <a:t>h Learning Experience 2</a:t>
            </a:r>
            <a:r>
              <a:rPr lang="en-US" sz="1200" b="1" i="0" dirty="0" smtClean="0">
                <a:solidFill>
                  <a:srgbClr val="000000"/>
                </a:solidFill>
                <a:ea typeface="Times New Roman"/>
              </a:rPr>
              <a:t>,</a:t>
            </a:r>
            <a:r>
              <a:rPr lang="en-US" sz="1200" b="1" i="0" baseline="0" dirty="0" smtClean="0">
                <a:solidFill>
                  <a:srgbClr val="000000"/>
                </a:solidFill>
                <a:ea typeface="Times New Roman"/>
              </a:rPr>
              <a:t> </a:t>
            </a:r>
            <a:r>
              <a:rPr lang="en-US" b="1" i="1" dirty="0" smtClean="0">
                <a:solidFill>
                  <a:srgbClr val="000000"/>
                </a:solidFill>
                <a:ea typeface="Times New Roman"/>
              </a:rPr>
              <a:t>Step-By-Step Instructions</a:t>
            </a:r>
          </a:p>
          <a:p>
            <a:pPr marL="0" marR="0" indent="0" algn="l" defTabSz="914400" rtl="0" eaLnBrk="1" fontAlgn="auto" latinLnBrk="0" hangingPunct="1">
              <a:lnSpc>
                <a:spcPct val="100000"/>
              </a:lnSpc>
              <a:spcBef>
                <a:spcPts val="100"/>
              </a:spcBef>
              <a:spcAft>
                <a:spcPts val="0"/>
              </a:spcAft>
              <a:buClrTx/>
              <a:buSzTx/>
              <a:buFontTx/>
              <a:buNone/>
              <a:tabLst/>
              <a:defRPr/>
            </a:pPr>
            <a:r>
              <a:rPr lang="en-US" sz="1200" b="1" i="1" dirty="0" smtClean="0">
                <a:solidFill>
                  <a:srgbClr val="000000"/>
                </a:solidFill>
                <a:ea typeface="Times New Roman"/>
              </a:rPr>
              <a:t>Time Allotted:</a:t>
            </a:r>
            <a:r>
              <a:rPr lang="en-US" sz="1200" b="1" i="1" baseline="0" dirty="0" smtClean="0">
                <a:solidFill>
                  <a:srgbClr val="000000"/>
                </a:solidFill>
                <a:ea typeface="Times New Roman"/>
              </a:rPr>
              <a:t>  </a:t>
            </a:r>
            <a:r>
              <a:rPr lang="en-US" sz="1200" dirty="0" smtClean="0">
                <a:solidFill>
                  <a:srgbClr val="000000"/>
                </a:solidFill>
                <a:ea typeface="Times New Roman"/>
              </a:rPr>
              <a:t>25 minutes  (two</a:t>
            </a:r>
            <a:r>
              <a:rPr lang="en-US" sz="1200" baseline="0" dirty="0" smtClean="0">
                <a:solidFill>
                  <a:srgbClr val="000000"/>
                </a:solidFill>
                <a:ea typeface="Times New Roman"/>
              </a:rPr>
              <a:t> slides of the task)</a:t>
            </a:r>
            <a:endParaRPr lang="en-US" b="1" i="1" dirty="0" smtClean="0">
              <a:solidFill>
                <a:srgbClr val="000000"/>
              </a:solidFill>
              <a:ea typeface="Times New Roman"/>
            </a:endParaRPr>
          </a:p>
          <a:p>
            <a:pPr marL="171450" indent="-171450">
              <a:spcBef>
                <a:spcPts val="100"/>
              </a:spcBef>
              <a:spcAft>
                <a:spcPts val="0"/>
              </a:spcAft>
              <a:buClr>
                <a:schemeClr val="tx1"/>
              </a:buClr>
              <a:buFont typeface="Arial"/>
              <a:buChar char="•"/>
            </a:pPr>
            <a:r>
              <a:rPr lang="en-US" dirty="0" smtClean="0">
                <a:solidFill>
                  <a:srgbClr val="000000"/>
                </a:solidFill>
              </a:rPr>
              <a:t>Tell participants:</a:t>
            </a:r>
          </a:p>
          <a:p>
            <a:pPr marL="342900" lvl="1" indent="-112713">
              <a:spcBef>
                <a:spcPts val="100"/>
              </a:spcBef>
              <a:spcAft>
                <a:spcPts val="0"/>
              </a:spcAft>
              <a:buClr>
                <a:schemeClr val="tx1"/>
              </a:buClr>
              <a:buFont typeface="Lucida Grande"/>
              <a:buChar char="-"/>
            </a:pPr>
            <a:r>
              <a:rPr lang="en-US" dirty="0" smtClean="0">
                <a:solidFill>
                  <a:srgbClr val="000000"/>
                </a:solidFill>
              </a:rPr>
              <a:t>We are going to solve another problem, but</a:t>
            </a:r>
            <a:r>
              <a:rPr lang="en-US" baseline="0" dirty="0" smtClean="0">
                <a:solidFill>
                  <a:srgbClr val="000000"/>
                </a:solidFill>
              </a:rPr>
              <a:t> </a:t>
            </a:r>
            <a:r>
              <a:rPr lang="en-US" dirty="0" smtClean="0">
                <a:solidFill>
                  <a:srgbClr val="000000"/>
                </a:solidFill>
              </a:rPr>
              <a:t>this one is a little different.</a:t>
            </a:r>
          </a:p>
          <a:p>
            <a:pPr marL="342900" lvl="1" indent="-112713">
              <a:spcBef>
                <a:spcPts val="100"/>
              </a:spcBef>
              <a:spcAft>
                <a:spcPts val="0"/>
              </a:spcAft>
              <a:buClr>
                <a:schemeClr val="tx1"/>
              </a:buClr>
              <a:buFont typeface="Lucida Grande"/>
              <a:buChar char="-"/>
            </a:pPr>
            <a:r>
              <a:rPr lang="en-US" dirty="0" smtClean="0">
                <a:solidFill>
                  <a:srgbClr val="000000"/>
                </a:solidFill>
              </a:rPr>
              <a:t>Take a few moments to read the slide.</a:t>
            </a:r>
          </a:p>
          <a:p>
            <a:pPr marL="342900" lvl="1" indent="-112713">
              <a:spcBef>
                <a:spcPts val="100"/>
              </a:spcBef>
              <a:spcAft>
                <a:spcPts val="0"/>
              </a:spcAft>
              <a:buClr>
                <a:schemeClr val="tx1"/>
              </a:buClr>
              <a:buFont typeface="Lucida Grande"/>
              <a:buChar char="-"/>
            </a:pPr>
            <a:r>
              <a:rPr lang="en-US" dirty="0" smtClean="0">
                <a:solidFill>
                  <a:srgbClr val="000000"/>
                </a:solidFill>
              </a:rPr>
              <a:t>Based on what you just read in the problem, what do we know? </a:t>
            </a:r>
          </a:p>
          <a:p>
            <a:pPr marL="800100" lvl="2" indent="-112713">
              <a:spcBef>
                <a:spcPts val="100"/>
              </a:spcBef>
              <a:spcAft>
                <a:spcPts val="0"/>
              </a:spcAft>
              <a:buClr>
                <a:schemeClr val="tx1"/>
              </a:buClr>
              <a:buFont typeface="Lucida Grande"/>
              <a:buChar char="-"/>
            </a:pPr>
            <a:r>
              <a:rPr lang="en-US" dirty="0" smtClean="0">
                <a:solidFill>
                  <a:srgbClr val="000000"/>
                </a:solidFill>
              </a:rPr>
              <a:t>The pen will be a rectangle.</a:t>
            </a:r>
          </a:p>
          <a:p>
            <a:pPr marL="800100" lvl="2" indent="-112713">
              <a:spcBef>
                <a:spcPts val="100"/>
              </a:spcBef>
              <a:spcAft>
                <a:spcPts val="0"/>
              </a:spcAft>
              <a:buClr>
                <a:schemeClr val="tx1"/>
              </a:buClr>
              <a:buFont typeface="Lucida Grande"/>
              <a:buChar char="-"/>
            </a:pPr>
            <a:r>
              <a:rPr lang="en-US" dirty="0" smtClean="0">
                <a:solidFill>
                  <a:srgbClr val="000000"/>
                </a:solidFill>
              </a:rPr>
              <a:t>It must have an area of 16 square feet.</a:t>
            </a:r>
          </a:p>
          <a:p>
            <a:pPr marL="800100" lvl="2" indent="-112713">
              <a:spcBef>
                <a:spcPts val="100"/>
              </a:spcBef>
              <a:spcAft>
                <a:spcPts val="0"/>
              </a:spcAft>
              <a:buClr>
                <a:schemeClr val="tx1"/>
              </a:buClr>
              <a:buFont typeface="Lucida Grande"/>
              <a:buChar char="-"/>
            </a:pPr>
            <a:r>
              <a:rPr lang="en-US" dirty="0" smtClean="0">
                <a:solidFill>
                  <a:srgbClr val="000000"/>
                </a:solidFill>
              </a:rPr>
              <a:t>Marcy wants to know all the possible sizes of pens she can make,</a:t>
            </a:r>
            <a:r>
              <a:rPr lang="en-US" baseline="0" dirty="0" smtClean="0">
                <a:solidFill>
                  <a:srgbClr val="000000"/>
                </a:solidFill>
              </a:rPr>
              <a:t> there is more than one answer</a:t>
            </a:r>
            <a:endParaRPr lang="en-US" dirty="0" smtClean="0">
              <a:solidFill>
                <a:srgbClr val="000000"/>
              </a:solidFill>
            </a:endParaRPr>
          </a:p>
          <a:p>
            <a:pPr marL="800100" lvl="2" indent="-112713">
              <a:spcBef>
                <a:spcPts val="100"/>
              </a:spcBef>
              <a:spcAft>
                <a:spcPts val="0"/>
              </a:spcAft>
              <a:buClr>
                <a:schemeClr val="tx1"/>
              </a:buClr>
              <a:buFont typeface="Lucida Grande"/>
              <a:buChar char="-"/>
            </a:pPr>
            <a:r>
              <a:rPr lang="en-US" dirty="0" smtClean="0">
                <a:solidFill>
                  <a:srgbClr val="000000"/>
                </a:solidFill>
              </a:rPr>
              <a:t>She needs to know how much </a:t>
            </a:r>
            <a:r>
              <a:rPr lang="en-US" b="0" dirty="0" smtClean="0">
                <a:solidFill>
                  <a:srgbClr val="000000"/>
                </a:solidFill>
              </a:rPr>
              <a:t>fencing to buy to go around </a:t>
            </a:r>
            <a:r>
              <a:rPr lang="en-US" dirty="0" smtClean="0">
                <a:solidFill>
                  <a:srgbClr val="000000"/>
                </a:solidFill>
              </a:rPr>
              <a:t>the pen.</a:t>
            </a:r>
          </a:p>
          <a:p>
            <a:pPr marL="171450" lvl="0" indent="-171450">
              <a:spcBef>
                <a:spcPts val="100"/>
              </a:spcBef>
              <a:spcAft>
                <a:spcPts val="0"/>
              </a:spcAft>
              <a:buClr>
                <a:schemeClr val="tx1"/>
              </a:buClr>
              <a:buFont typeface="Arial"/>
              <a:buChar char="•"/>
            </a:pPr>
            <a:r>
              <a:rPr lang="en-US" dirty="0" smtClean="0">
                <a:solidFill>
                  <a:srgbClr val="000000"/>
                </a:solidFill>
              </a:rPr>
              <a:t>Tell participants:</a:t>
            </a:r>
          </a:p>
          <a:p>
            <a:pPr marL="342900" lvl="1" indent="-112713">
              <a:spcBef>
                <a:spcPts val="100"/>
              </a:spcBef>
              <a:spcAft>
                <a:spcPts val="0"/>
              </a:spcAft>
              <a:buClr>
                <a:schemeClr val="tx1"/>
              </a:buClr>
              <a:buFont typeface="Lucida Grande"/>
              <a:buChar char="-"/>
            </a:pPr>
            <a:r>
              <a:rPr lang="en-US" dirty="0" smtClean="0">
                <a:solidFill>
                  <a:srgbClr val="000000"/>
                </a:solidFill>
              </a:rPr>
              <a:t>Once again, you need to use only whole feet measurements for all your calculations.</a:t>
            </a:r>
            <a:endParaRPr lang="en-US" baseline="0" dirty="0" smtClean="0">
              <a:solidFill>
                <a:srgbClr val="000000"/>
              </a:solidFill>
            </a:endParaRPr>
          </a:p>
          <a:p>
            <a:pPr marL="342900" lvl="1" indent="-112713">
              <a:spcBef>
                <a:spcPts val="100"/>
              </a:spcBef>
              <a:spcAft>
                <a:spcPts val="0"/>
              </a:spcAft>
              <a:buClr>
                <a:schemeClr val="tx1"/>
              </a:buClr>
              <a:buFont typeface="Lucida Grande"/>
              <a:buChar char="-"/>
            </a:pPr>
            <a:r>
              <a:rPr lang="en-US" dirty="0" smtClean="0">
                <a:solidFill>
                  <a:srgbClr val="000000"/>
                </a:solidFill>
              </a:rPr>
              <a:t>Now, work with your group to determine a solution to Marcy’s problem. </a:t>
            </a:r>
          </a:p>
          <a:p>
            <a:pPr marL="342900" lvl="1" indent="-112713">
              <a:spcBef>
                <a:spcPts val="100"/>
              </a:spcBef>
              <a:spcAft>
                <a:spcPts val="0"/>
              </a:spcAft>
              <a:buClr>
                <a:schemeClr val="tx1"/>
              </a:buClr>
              <a:buFont typeface="Lucida Grande"/>
              <a:buChar char="-"/>
            </a:pPr>
            <a:r>
              <a:rPr lang="en-US" dirty="0" smtClean="0">
                <a:solidFill>
                  <a:srgbClr val="000000"/>
                </a:solidFill>
              </a:rPr>
              <a:t>You may use graph paper to keep track of your work.</a:t>
            </a:r>
          </a:p>
          <a:p>
            <a:pPr marL="171450" lvl="0" indent="-171450">
              <a:spcBef>
                <a:spcPts val="100"/>
              </a:spcBef>
              <a:spcAft>
                <a:spcPts val="0"/>
              </a:spcAft>
              <a:buClr>
                <a:schemeClr val="tx1"/>
              </a:buClr>
              <a:buFont typeface="Arial"/>
              <a:buChar char="•"/>
            </a:pPr>
            <a:r>
              <a:rPr lang="en-US" dirty="0" smtClean="0">
                <a:solidFill>
                  <a:srgbClr val="000000"/>
                </a:solidFill>
              </a:rPr>
              <a:t>Allow about 10 minutes for groups to work on their solutions.</a:t>
            </a:r>
          </a:p>
          <a:p>
            <a:pPr marL="171450" lvl="0" indent="-171450">
              <a:spcBef>
                <a:spcPts val="100"/>
              </a:spcBef>
              <a:spcAft>
                <a:spcPts val="0"/>
              </a:spcAft>
              <a:buClr>
                <a:schemeClr val="tx1"/>
              </a:buClr>
              <a:buFont typeface="Arial"/>
              <a:buChar char="•"/>
            </a:pPr>
            <a:r>
              <a:rPr lang="en-US" dirty="0" smtClean="0">
                <a:solidFill>
                  <a:srgbClr val="000000"/>
                </a:solidFill>
              </a:rPr>
              <a:t>While groups are working, walk around and observe the various size pens the groups come up with. </a:t>
            </a:r>
          </a:p>
          <a:p>
            <a:pPr marL="0" indent="0">
              <a:spcBef>
                <a:spcPts val="100"/>
              </a:spcBef>
              <a:spcAft>
                <a:spcPts val="0"/>
              </a:spcAft>
              <a:buClr>
                <a:schemeClr val="tx1"/>
              </a:buClr>
              <a:buFont typeface="Arial"/>
              <a:buNone/>
            </a:pPr>
            <a:r>
              <a:rPr lang="en-US" b="1" i="1" dirty="0" smtClean="0">
                <a:solidFill>
                  <a:srgbClr val="3366FF"/>
                </a:solidFill>
              </a:rPr>
              <a:t>Continued on next slide.</a:t>
            </a:r>
          </a:p>
          <a:p>
            <a:pPr lvl="0">
              <a:spcBef>
                <a:spcPts val="0"/>
              </a:spcBef>
              <a:spcAft>
                <a:spcPts val="0"/>
              </a:spcAft>
              <a:buClr>
                <a:schemeClr val="tx1"/>
              </a:buClr>
            </a:pPr>
            <a:endParaRPr lang="en-US" dirty="0">
              <a:solidFill>
                <a:srgbClr val="000000"/>
              </a:solidFill>
            </a:endParaRPr>
          </a:p>
        </p:txBody>
      </p:sp>
    </p:spTree>
    <p:extLst>
      <p:ext uri="{BB962C8B-B14F-4D97-AF65-F5344CB8AC3E}">
        <p14:creationId xmlns:p14="http://schemas.microsoft.com/office/powerpoint/2010/main" val="1749554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smtClean="0">
                <a:solidFill>
                  <a:srgbClr val="000000"/>
                </a:solidFill>
                <a:ea typeface="Times New Roman"/>
              </a:rPr>
              <a:t>Slide 14: Math Learning Experience 2,</a:t>
            </a:r>
            <a:r>
              <a:rPr lang="en-US" sz="1200" b="1" i="0" baseline="0" dirty="0" smtClean="0">
                <a:solidFill>
                  <a:srgbClr val="000000"/>
                </a:solidFill>
                <a:ea typeface="Times New Roman"/>
              </a:rPr>
              <a:t> </a:t>
            </a:r>
            <a:r>
              <a:rPr lang="en-US" sz="1200" b="1" i="1" dirty="0" smtClean="0">
                <a:solidFill>
                  <a:srgbClr val="3366FF"/>
                </a:solidFill>
                <a:ea typeface="Times New Roman"/>
              </a:rPr>
              <a:t>Step-By-Step Instructions</a:t>
            </a:r>
            <a:r>
              <a:rPr lang="en-US" sz="1200" b="1" i="1" baseline="0" dirty="0" smtClean="0">
                <a:solidFill>
                  <a:srgbClr val="3366FF"/>
                </a:solidFill>
                <a:ea typeface="Times New Roman"/>
              </a:rPr>
              <a:t> </a:t>
            </a:r>
            <a:r>
              <a:rPr lang="en-US" sz="1200" b="1" i="1" dirty="0" smtClean="0">
                <a:solidFill>
                  <a:srgbClr val="3366FF"/>
                </a:solidFill>
                <a:ea typeface="Times New Roman"/>
              </a:rPr>
              <a:t>(continued from previous slide) </a:t>
            </a:r>
            <a:endParaRPr lang="en-US" dirty="0" smtClean="0">
              <a:solidFill>
                <a:srgbClr val="000000"/>
              </a:solidFill>
            </a:endParaRPr>
          </a:p>
          <a:p>
            <a:pPr marL="171450" indent="-171450">
              <a:spcBef>
                <a:spcPts val="100"/>
              </a:spcBef>
              <a:spcAft>
                <a:spcPts val="0"/>
              </a:spcAft>
              <a:buClr>
                <a:schemeClr val="tx1"/>
              </a:buClr>
              <a:buFont typeface="Arial"/>
              <a:buChar char="•"/>
            </a:pPr>
            <a:r>
              <a:rPr lang="en-US" dirty="0" smtClean="0">
                <a:solidFill>
                  <a:srgbClr val="000000"/>
                </a:solidFill>
              </a:rPr>
              <a:t>Ask group to build an array representing that pen using the sticky notes on the chart paper. (The 1-by-16 pen will need two sheets of chart paper.) Ask them not to write anything on their chart yet — just build the array with the sticky notes. </a:t>
            </a:r>
          </a:p>
          <a:p>
            <a:pPr marL="171450" lvl="0" indent="-171450">
              <a:spcBef>
                <a:spcPts val="100"/>
              </a:spcBef>
              <a:spcAft>
                <a:spcPts val="0"/>
              </a:spcAft>
              <a:buClr>
                <a:schemeClr val="tx1"/>
              </a:buClr>
              <a:buFont typeface="Arial"/>
              <a:buChar char="•"/>
            </a:pPr>
            <a:r>
              <a:rPr lang="en-US" b="1" dirty="0" smtClean="0">
                <a:solidFill>
                  <a:srgbClr val="000000"/>
                </a:solidFill>
              </a:rPr>
              <a:t>For this activity, there are 3 different representations, 1X16, 2X8, 4X4</a:t>
            </a:r>
          </a:p>
          <a:p>
            <a:pPr marL="171450" lvl="0" indent="-171450">
              <a:spcBef>
                <a:spcPts val="100"/>
              </a:spcBef>
              <a:spcAft>
                <a:spcPts val="0"/>
              </a:spcAft>
              <a:buClr>
                <a:schemeClr val="tx1"/>
              </a:buClr>
              <a:buFont typeface="Arial"/>
              <a:buChar char="•"/>
            </a:pPr>
            <a:r>
              <a:rPr lang="en-US" dirty="0" smtClean="0">
                <a:solidFill>
                  <a:srgbClr val="000000"/>
                </a:solidFill>
              </a:rPr>
              <a:t> Ask </a:t>
            </a:r>
            <a:r>
              <a:rPr lang="en-US" sz="1200" dirty="0" smtClean="0">
                <a:solidFill>
                  <a:srgbClr val="000000"/>
                </a:solidFill>
              </a:rPr>
              <a:t>the group who built the pen with the smallest amount</a:t>
            </a:r>
            <a:r>
              <a:rPr lang="en-US" sz="1200" baseline="0" dirty="0" smtClean="0">
                <a:solidFill>
                  <a:srgbClr val="000000"/>
                </a:solidFill>
              </a:rPr>
              <a:t> </a:t>
            </a:r>
            <a:r>
              <a:rPr lang="en-US" sz="1200" dirty="0" smtClean="0">
                <a:solidFill>
                  <a:srgbClr val="000000"/>
                </a:solidFill>
              </a:rPr>
              <a:t>of fencing (4 by 4) to come put up their chart.</a:t>
            </a:r>
          </a:p>
          <a:p>
            <a:pPr marL="171450" lvl="0" indent="-171450">
              <a:spcBef>
                <a:spcPts val="200"/>
              </a:spcBef>
              <a:spcAft>
                <a:spcPts val="0"/>
              </a:spcAft>
              <a:buClr>
                <a:schemeClr val="tx1"/>
              </a:buClr>
              <a:buFont typeface="Arial"/>
              <a:buChar char="•"/>
            </a:pPr>
            <a:r>
              <a:rPr lang="en-US" sz="1200" dirty="0" smtClean="0">
                <a:solidFill>
                  <a:srgbClr val="000000"/>
                </a:solidFill>
              </a:rPr>
              <a:t>Ask participants, “Can anyone prove that this pen is</a:t>
            </a:r>
            <a:r>
              <a:rPr lang="en-US" sz="1200" baseline="0" dirty="0" smtClean="0">
                <a:solidFill>
                  <a:srgbClr val="000000"/>
                </a:solidFill>
              </a:rPr>
              <a:t> </a:t>
            </a:r>
            <a:r>
              <a:rPr lang="en-US" sz="1200" dirty="0" smtClean="0">
                <a:solidFill>
                  <a:srgbClr val="000000"/>
                </a:solidFill>
              </a:rPr>
              <a:t>16 square feet in size?”</a:t>
            </a:r>
          </a:p>
          <a:p>
            <a:pPr marL="171450" lvl="0" indent="-171450">
              <a:spcBef>
                <a:spcPts val="200"/>
              </a:spcBef>
              <a:spcAft>
                <a:spcPts val="0"/>
              </a:spcAft>
              <a:buClr>
                <a:schemeClr val="tx1"/>
              </a:buClr>
              <a:buFont typeface="Arial"/>
              <a:buChar char="•"/>
            </a:pPr>
            <a:r>
              <a:rPr lang="en-US" sz="1200" dirty="0" smtClean="0">
                <a:solidFill>
                  <a:srgbClr val="000000"/>
                </a:solidFill>
              </a:rPr>
              <a:t>Allow one or two participants to share their thinking. </a:t>
            </a:r>
            <a:endParaRPr lang="en-US" sz="1200" baseline="0" dirty="0" smtClean="0">
              <a:solidFill>
                <a:srgbClr val="000000"/>
              </a:solidFill>
            </a:endParaRPr>
          </a:p>
          <a:p>
            <a:pPr marL="171450" lvl="0" indent="-171450">
              <a:spcBef>
                <a:spcPts val="200"/>
              </a:spcBef>
              <a:spcAft>
                <a:spcPts val="0"/>
              </a:spcAft>
              <a:buClr>
                <a:schemeClr val="tx1"/>
              </a:buClr>
              <a:buFont typeface="Arial"/>
              <a:buChar char="•"/>
            </a:pPr>
            <a:r>
              <a:rPr lang="en-US" sz="1200" baseline="0" dirty="0" smtClean="0">
                <a:solidFill>
                  <a:srgbClr val="000000"/>
                </a:solidFill>
              </a:rPr>
              <a:t>As </a:t>
            </a:r>
            <a:r>
              <a:rPr lang="en-US" sz="1200" dirty="0" smtClean="0">
                <a:solidFill>
                  <a:srgbClr val="000000"/>
                </a:solidFill>
              </a:rPr>
              <a:t>they share, use the same </a:t>
            </a:r>
            <a:r>
              <a:rPr lang="en-US" sz="1200" baseline="0" dirty="0" smtClean="0">
                <a:solidFill>
                  <a:srgbClr val="000000"/>
                </a:solidFill>
              </a:rPr>
              <a:t>process that was used in the previous problem, count and label the notes, label the dimensions, </a:t>
            </a:r>
            <a:r>
              <a:rPr lang="en-US" sz="1200" dirty="0" smtClean="0">
                <a:solidFill>
                  <a:srgbClr val="000000"/>
                </a:solidFill>
              </a:rPr>
              <a:t>W</a:t>
            </a:r>
            <a:r>
              <a:rPr lang="en-US" sz="1200" baseline="0" dirty="0" smtClean="0">
                <a:solidFill>
                  <a:srgbClr val="000000"/>
                </a:solidFill>
              </a:rPr>
              <a:t>rite the equation </a:t>
            </a:r>
            <a:r>
              <a:rPr lang="en-US" sz="1200" b="1" baseline="0" dirty="0" smtClean="0">
                <a:solidFill>
                  <a:srgbClr val="000000"/>
                </a:solidFill>
              </a:rPr>
              <a:t>“4 x 4 = 16”</a:t>
            </a:r>
            <a:r>
              <a:rPr lang="en-US" sz="1200" baseline="0" dirty="0" smtClean="0">
                <a:solidFill>
                  <a:srgbClr val="000000"/>
                </a:solidFill>
              </a:rPr>
              <a:t>  and add </a:t>
            </a:r>
            <a:r>
              <a:rPr lang="en-US" sz="1200" b="1" baseline="0" dirty="0" smtClean="0">
                <a:solidFill>
                  <a:srgbClr val="000000"/>
                </a:solidFill>
              </a:rPr>
              <a:t>“Area = 16 square feet”</a:t>
            </a:r>
            <a:r>
              <a:rPr lang="en-US" sz="1200" baseline="0" dirty="0" smtClean="0">
                <a:solidFill>
                  <a:srgbClr val="000000"/>
                </a:solidFill>
              </a:rPr>
              <a:t> under the figure.</a:t>
            </a:r>
          </a:p>
          <a:p>
            <a:pPr marL="171450" lvl="0" indent="-171450">
              <a:spcBef>
                <a:spcPts val="200"/>
              </a:spcBef>
              <a:spcAft>
                <a:spcPts val="0"/>
              </a:spcAft>
              <a:buClr>
                <a:schemeClr val="tx1"/>
              </a:buClr>
              <a:buFont typeface="Arial"/>
              <a:buChar char="•"/>
            </a:pPr>
            <a:r>
              <a:rPr lang="en-US" sz="1200" baseline="0" dirty="0" smtClean="0">
                <a:solidFill>
                  <a:srgbClr val="000000"/>
                </a:solidFill>
              </a:rPr>
              <a:t>Ask participants, “What measurement do you think I am referring to when I ask how much fencing will Marcy need to go around this pen?” </a:t>
            </a:r>
            <a:r>
              <a:rPr lang="en-US" sz="1200" i="1" baseline="0" dirty="0" smtClean="0">
                <a:solidFill>
                  <a:srgbClr val="000000"/>
                </a:solidFill>
              </a:rPr>
              <a:t>[perimeter</a:t>
            </a:r>
            <a:r>
              <a:rPr lang="en-US" sz="1200" i="1" dirty="0" smtClean="0">
                <a:solidFill>
                  <a:srgbClr val="000000"/>
                </a:solidFill>
              </a:rPr>
              <a:t>]</a:t>
            </a:r>
            <a:endParaRPr lang="en-US" sz="1200" i="1" baseline="0" dirty="0" smtClean="0">
              <a:solidFill>
                <a:srgbClr val="000000"/>
              </a:solidFill>
            </a:endParaRPr>
          </a:p>
          <a:p>
            <a:pPr marL="171450" lvl="0" indent="-171450">
              <a:spcBef>
                <a:spcPts val="200"/>
              </a:spcBef>
              <a:spcAft>
                <a:spcPts val="0"/>
              </a:spcAft>
              <a:buClr>
                <a:schemeClr val="tx1"/>
              </a:buClr>
              <a:buFont typeface="Arial"/>
              <a:buChar char="•"/>
            </a:pPr>
            <a:r>
              <a:rPr lang="en-US" sz="1200" dirty="0" smtClean="0">
                <a:solidFill>
                  <a:srgbClr val="000000"/>
                </a:solidFill>
              </a:rPr>
              <a:t>Ask participants to prove the area and perimeter for each, label the figure to show perimeter and area, and document the equations for both area and perimeter.</a:t>
            </a:r>
            <a:endParaRPr lang="en-US" sz="1200" baseline="0" dirty="0" smtClean="0">
              <a:solidFill>
                <a:srgbClr val="000000"/>
              </a:solidFill>
            </a:endParaRPr>
          </a:p>
          <a:p>
            <a:pPr marL="171450" lvl="0" indent="-171450">
              <a:spcBef>
                <a:spcPts val="200"/>
              </a:spcBef>
              <a:spcAft>
                <a:spcPts val="0"/>
              </a:spcAft>
              <a:buClr>
                <a:schemeClr val="tx1"/>
              </a:buClr>
              <a:buFont typeface="Arial"/>
              <a:buChar char="•"/>
            </a:pPr>
            <a:r>
              <a:rPr lang="en-US" sz="1200" dirty="0" smtClean="0">
                <a:solidFill>
                  <a:srgbClr val="000000"/>
                </a:solidFill>
              </a:rPr>
              <a:t>Once you have completed your discussion with each figure, ask participants, “What do you notice about the shape of the rectangle in relation to its perimeter?”</a:t>
            </a:r>
          </a:p>
          <a:p>
            <a:pPr marL="0" indent="0" eaLnBrk="1" fontAlgn="auto" hangingPunct="1">
              <a:spcBef>
                <a:spcPts val="200"/>
              </a:spcBef>
              <a:spcAft>
                <a:spcPts val="0"/>
              </a:spcAft>
              <a:buClr>
                <a:schemeClr val="tx1"/>
              </a:buClr>
              <a:buFont typeface="Arial"/>
              <a:buNone/>
              <a:tabLst>
                <a:tab pos="228600" algn="l"/>
                <a:tab pos="487680" algn="l"/>
              </a:tabLst>
              <a:defRPr/>
            </a:pPr>
            <a:endParaRPr lang="en-US" sz="1200" dirty="0">
              <a:solidFill>
                <a:srgbClr val="000000"/>
              </a:solidFill>
            </a:endParaRPr>
          </a:p>
        </p:txBody>
      </p:sp>
    </p:spTree>
    <p:extLst>
      <p:ext uri="{BB962C8B-B14F-4D97-AF65-F5344CB8AC3E}">
        <p14:creationId xmlns:p14="http://schemas.microsoft.com/office/powerpoint/2010/main" val="196797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050" b="1" i="0" dirty="0" smtClean="0">
                <a:solidFill>
                  <a:srgbClr val="000000"/>
                </a:solidFill>
                <a:ea typeface="Times New Roman"/>
              </a:rPr>
              <a:t>Slide 15: Reflection on Area and Perimeter</a:t>
            </a:r>
          </a:p>
          <a:p>
            <a:pPr eaLnBrk="1" fontAlgn="auto" hangingPunct="1">
              <a:spcBef>
                <a:spcPts val="0"/>
              </a:spcBef>
              <a:spcAft>
                <a:spcPts val="0"/>
              </a:spcAft>
              <a:defRPr/>
            </a:pPr>
            <a:r>
              <a:rPr lang="en-US" sz="1050" b="1" i="1" dirty="0" smtClean="0">
                <a:solidFill>
                  <a:srgbClr val="000000"/>
                </a:solidFill>
                <a:ea typeface="Times New Roman"/>
              </a:rPr>
              <a:t>Time Allotted:</a:t>
            </a:r>
            <a:r>
              <a:rPr lang="en-US" sz="1050" b="1" i="1" baseline="0" dirty="0" smtClean="0">
                <a:solidFill>
                  <a:srgbClr val="000000"/>
                </a:solidFill>
                <a:ea typeface="Times New Roman"/>
              </a:rPr>
              <a:t>  </a:t>
            </a:r>
            <a:r>
              <a:rPr lang="en-US" sz="1050" b="0" i="0" baseline="0" dirty="0" smtClean="0">
                <a:solidFill>
                  <a:srgbClr val="000000"/>
                </a:solidFill>
                <a:ea typeface="Times New Roman"/>
              </a:rPr>
              <a:t>8</a:t>
            </a:r>
            <a:r>
              <a:rPr lang="en-US" sz="1050" dirty="0" smtClean="0">
                <a:solidFill>
                  <a:srgbClr val="000000"/>
                </a:solidFill>
                <a:ea typeface="Times New Roman"/>
              </a:rPr>
              <a:t> minutes</a:t>
            </a:r>
          </a:p>
          <a:p>
            <a:pPr eaLnBrk="1" fontAlgn="auto" hangingPunct="1">
              <a:spcBef>
                <a:spcPts val="0"/>
              </a:spcBef>
              <a:spcAft>
                <a:spcPts val="0"/>
              </a:spcAft>
              <a:defRPr/>
            </a:pPr>
            <a:r>
              <a:rPr lang="en-US" sz="1050" b="1" i="1" dirty="0" smtClean="0">
                <a:solidFill>
                  <a:srgbClr val="000000"/>
                </a:solidFill>
                <a:ea typeface="Times New Roman"/>
              </a:rPr>
              <a:t>Step-By-Step Instructions</a:t>
            </a:r>
          </a:p>
          <a:p>
            <a:pPr marL="171450" indent="-171450">
              <a:spcBef>
                <a:spcPts val="0"/>
              </a:spcBef>
              <a:spcAft>
                <a:spcPts val="0"/>
              </a:spcAft>
              <a:buClr>
                <a:schemeClr val="tx1"/>
              </a:buClr>
              <a:buFont typeface="Arial"/>
              <a:buChar char="•"/>
            </a:pPr>
            <a:r>
              <a:rPr lang="en-US" sz="1050" dirty="0" smtClean="0">
                <a:solidFill>
                  <a:srgbClr val="000000"/>
                </a:solidFill>
              </a:rPr>
              <a:t>Tell participants:</a:t>
            </a:r>
          </a:p>
          <a:p>
            <a:pPr marL="346075" lvl="1" indent="-176213">
              <a:spcBef>
                <a:spcPts val="0"/>
              </a:spcBef>
              <a:spcAft>
                <a:spcPts val="0"/>
              </a:spcAft>
              <a:buClr>
                <a:schemeClr val="tx1"/>
              </a:buClr>
              <a:buFont typeface="Lucida Grande"/>
              <a:buChar char="-"/>
            </a:pPr>
            <a:r>
              <a:rPr lang="en-US" sz="1050" dirty="0" smtClean="0">
                <a:solidFill>
                  <a:srgbClr val="000000"/>
                </a:solidFill>
              </a:rPr>
              <a:t>I would like to give you the opportunity to make and share some observations about the two different problems in which you just engaged.</a:t>
            </a:r>
          </a:p>
          <a:p>
            <a:pPr marL="346075" lvl="1" indent="-176213">
              <a:spcBef>
                <a:spcPts val="0"/>
              </a:spcBef>
              <a:spcAft>
                <a:spcPts val="0"/>
              </a:spcAft>
              <a:buClr>
                <a:schemeClr val="tx1"/>
              </a:buClr>
              <a:buFont typeface="Lucida Grande"/>
              <a:buChar char="-"/>
            </a:pPr>
            <a:r>
              <a:rPr lang="en-US" sz="1050" baseline="0" dirty="0" smtClean="0">
                <a:solidFill>
                  <a:srgbClr val="000000"/>
                </a:solidFill>
              </a:rPr>
              <a:t>In the first problem, you had a fixed </a:t>
            </a:r>
            <a:r>
              <a:rPr lang="en-US" sz="1050" i="1" baseline="0" dirty="0" smtClean="0">
                <a:solidFill>
                  <a:srgbClr val="000000"/>
                </a:solidFill>
              </a:rPr>
              <a:t>perimeter</a:t>
            </a:r>
            <a:r>
              <a:rPr lang="en-US" sz="1050" baseline="0" dirty="0" smtClean="0">
                <a:solidFill>
                  <a:srgbClr val="000000"/>
                </a:solidFill>
              </a:rPr>
              <a:t> of 16 feet, and you determined</a:t>
            </a:r>
            <a:r>
              <a:rPr lang="en-US" sz="1050" dirty="0" smtClean="0">
                <a:solidFill>
                  <a:srgbClr val="000000"/>
                </a:solidFill>
              </a:rPr>
              <a:t> the area, from least to greatest, of each sandbox that could be made </a:t>
            </a:r>
            <a:r>
              <a:rPr lang="en-US" sz="1050" baseline="0" dirty="0" smtClean="0">
                <a:solidFill>
                  <a:srgbClr val="000000"/>
                </a:solidFill>
              </a:rPr>
              <a:t>with that perimeter.</a:t>
            </a:r>
          </a:p>
          <a:p>
            <a:pPr marL="346075" lvl="1" indent="-176213">
              <a:spcBef>
                <a:spcPts val="0"/>
              </a:spcBef>
              <a:spcAft>
                <a:spcPts val="0"/>
              </a:spcAft>
              <a:buClr>
                <a:schemeClr val="tx1"/>
              </a:buClr>
              <a:buFont typeface="Lucida Grande"/>
              <a:buChar char="-"/>
            </a:pPr>
            <a:r>
              <a:rPr lang="en-US" sz="1050" baseline="0" dirty="0" smtClean="0">
                <a:solidFill>
                  <a:srgbClr val="000000"/>
                </a:solidFill>
              </a:rPr>
              <a:t>In the second problem, you had a fixed </a:t>
            </a:r>
            <a:r>
              <a:rPr lang="en-US" sz="1050" i="1" baseline="0" dirty="0" smtClean="0">
                <a:solidFill>
                  <a:srgbClr val="000000"/>
                </a:solidFill>
              </a:rPr>
              <a:t>area</a:t>
            </a:r>
            <a:r>
              <a:rPr lang="en-US" sz="1050" baseline="0" dirty="0" smtClean="0">
                <a:solidFill>
                  <a:srgbClr val="000000"/>
                </a:solidFill>
              </a:rPr>
              <a:t> of 16 square feet,</a:t>
            </a:r>
            <a:r>
              <a:rPr lang="en-US" sz="1050" dirty="0" smtClean="0">
                <a:solidFill>
                  <a:srgbClr val="000000"/>
                </a:solidFill>
              </a:rPr>
              <a:t> </a:t>
            </a:r>
            <a:r>
              <a:rPr lang="en-US" sz="1050" baseline="0" dirty="0" smtClean="0">
                <a:solidFill>
                  <a:srgbClr val="000000"/>
                </a:solidFill>
              </a:rPr>
              <a:t>and you determined the perimeter,</a:t>
            </a:r>
            <a:r>
              <a:rPr lang="en-US" sz="1050" dirty="0" smtClean="0">
                <a:solidFill>
                  <a:srgbClr val="000000"/>
                </a:solidFill>
              </a:rPr>
              <a:t> from </a:t>
            </a:r>
            <a:r>
              <a:rPr lang="en-US" sz="1050" baseline="0" dirty="0" smtClean="0">
                <a:solidFill>
                  <a:srgbClr val="000000"/>
                </a:solidFill>
              </a:rPr>
              <a:t>least to greatest,</a:t>
            </a:r>
            <a:r>
              <a:rPr lang="en-US" sz="1050" dirty="0" smtClean="0">
                <a:solidFill>
                  <a:srgbClr val="000000"/>
                </a:solidFill>
              </a:rPr>
              <a:t> of each rabbit pen</a:t>
            </a:r>
            <a:r>
              <a:rPr lang="en-US" sz="1050" baseline="0" dirty="0" smtClean="0">
                <a:solidFill>
                  <a:srgbClr val="000000"/>
                </a:solidFill>
              </a:rPr>
              <a:t> that could be made with that area.</a:t>
            </a:r>
          </a:p>
          <a:p>
            <a:pPr marL="346075" lvl="1" indent="-176213">
              <a:spcBef>
                <a:spcPts val="0"/>
              </a:spcBef>
              <a:spcAft>
                <a:spcPts val="0"/>
              </a:spcAft>
              <a:buClr>
                <a:schemeClr val="tx1"/>
              </a:buClr>
              <a:buFont typeface="Lucida Grande"/>
              <a:buChar char="-"/>
            </a:pPr>
            <a:r>
              <a:rPr lang="en-US" sz="1050" baseline="0" dirty="0" smtClean="0">
                <a:solidFill>
                  <a:srgbClr val="000000"/>
                </a:solidFill>
              </a:rPr>
              <a:t>Now, take a few moments</a:t>
            </a:r>
            <a:r>
              <a:rPr lang="en-US" sz="1050" dirty="0" smtClean="0">
                <a:solidFill>
                  <a:srgbClr val="000000"/>
                </a:solidFill>
              </a:rPr>
              <a:t> </a:t>
            </a:r>
            <a:r>
              <a:rPr lang="en-US" sz="1050" baseline="0" dirty="0" smtClean="0">
                <a:solidFill>
                  <a:srgbClr val="000000"/>
                </a:solidFill>
              </a:rPr>
              <a:t>to think about the relationship between the perimeter and the area with these guiding questions:  READ Slide</a:t>
            </a:r>
          </a:p>
          <a:p>
            <a:pPr marL="346075" lvl="1" indent="-176213">
              <a:spcBef>
                <a:spcPts val="0"/>
              </a:spcBef>
              <a:spcAft>
                <a:spcPts val="0"/>
              </a:spcAft>
              <a:buClr>
                <a:schemeClr val="tx1"/>
              </a:buClr>
              <a:buFont typeface="Lucida Grande"/>
              <a:buChar char="-"/>
            </a:pPr>
            <a:r>
              <a:rPr lang="en-US" sz="1050" baseline="0" dirty="0" smtClean="0">
                <a:solidFill>
                  <a:srgbClr val="000000"/>
                </a:solidFill>
              </a:rPr>
              <a:t>Using the figures we built on the chart paper </a:t>
            </a:r>
            <a:r>
              <a:rPr lang="en-US" sz="1050" dirty="0" smtClean="0">
                <a:solidFill>
                  <a:srgbClr val="000000"/>
                </a:solidFill>
              </a:rPr>
              <a:t>as helpful, </a:t>
            </a:r>
            <a:r>
              <a:rPr lang="en-US" sz="1050" baseline="0" dirty="0" smtClean="0">
                <a:solidFill>
                  <a:srgbClr val="000000"/>
                </a:solidFill>
              </a:rPr>
              <a:t>discuss with your group your observations about the relationship between the </a:t>
            </a:r>
            <a:r>
              <a:rPr lang="en-US" sz="1050" i="1" baseline="0" dirty="0" smtClean="0">
                <a:solidFill>
                  <a:srgbClr val="000000"/>
                </a:solidFill>
              </a:rPr>
              <a:t>perimeter</a:t>
            </a:r>
            <a:r>
              <a:rPr lang="en-US" sz="1050" baseline="0" dirty="0" smtClean="0">
                <a:solidFill>
                  <a:srgbClr val="000000"/>
                </a:solidFill>
              </a:rPr>
              <a:t> of a rectangle and the </a:t>
            </a:r>
            <a:r>
              <a:rPr lang="en-US" sz="1050" i="1" baseline="0" dirty="0" smtClean="0">
                <a:solidFill>
                  <a:srgbClr val="000000"/>
                </a:solidFill>
              </a:rPr>
              <a:t>area</a:t>
            </a:r>
            <a:r>
              <a:rPr lang="en-US" sz="1050" baseline="0" dirty="0" smtClean="0">
                <a:solidFill>
                  <a:srgbClr val="000000"/>
                </a:solidFill>
              </a:rPr>
              <a:t> of a rectangle</a:t>
            </a:r>
            <a:r>
              <a:rPr lang="en-US" sz="1050" dirty="0" smtClean="0">
                <a:solidFill>
                  <a:srgbClr val="000000"/>
                </a:solidFill>
              </a:rPr>
              <a:t>.</a:t>
            </a:r>
            <a:endParaRPr lang="en-US" sz="1050" baseline="0" dirty="0" smtClean="0">
              <a:solidFill>
                <a:srgbClr val="000000"/>
              </a:solidFill>
            </a:endParaRPr>
          </a:p>
          <a:p>
            <a:pPr marL="171450" lvl="0" indent="-171450">
              <a:spcBef>
                <a:spcPts val="0"/>
              </a:spcBef>
              <a:spcAft>
                <a:spcPts val="0"/>
              </a:spcAft>
              <a:buClr>
                <a:schemeClr val="tx1"/>
              </a:buClr>
              <a:buFont typeface="Arial"/>
              <a:buChar char="•"/>
            </a:pPr>
            <a:r>
              <a:rPr lang="en-US" sz="1050" baseline="0" dirty="0" smtClean="0">
                <a:solidFill>
                  <a:srgbClr val="000000"/>
                </a:solidFill>
              </a:rPr>
              <a:t>Ask two or three groups to share their thinking. </a:t>
            </a:r>
          </a:p>
          <a:p>
            <a:pPr marL="171450" lvl="0" indent="-171450">
              <a:spcBef>
                <a:spcPts val="0"/>
              </a:spcBef>
              <a:spcAft>
                <a:spcPts val="0"/>
              </a:spcAft>
              <a:buClr>
                <a:schemeClr val="tx1"/>
              </a:buClr>
              <a:buFont typeface="Arial"/>
              <a:buChar char="•"/>
            </a:pPr>
            <a:r>
              <a:rPr lang="en-US" sz="1050" baseline="0" dirty="0" smtClean="0">
                <a:solidFill>
                  <a:srgbClr val="000000"/>
                </a:solidFill>
              </a:rPr>
              <a:t>This discussion should surface </a:t>
            </a:r>
            <a:r>
              <a:rPr lang="en-US" sz="1050" dirty="0" smtClean="0">
                <a:solidFill>
                  <a:srgbClr val="000000"/>
                </a:solidFill>
              </a:rPr>
              <a:t>the following</a:t>
            </a:r>
            <a:r>
              <a:rPr lang="en-US" sz="1050" baseline="0" dirty="0" smtClean="0">
                <a:solidFill>
                  <a:srgbClr val="000000"/>
                </a:solidFill>
              </a:rPr>
              <a:t> relationships:</a:t>
            </a:r>
          </a:p>
          <a:p>
            <a:pPr marL="346075" lvl="1" indent="-176213">
              <a:spcBef>
                <a:spcPts val="0"/>
              </a:spcBef>
              <a:spcAft>
                <a:spcPts val="0"/>
              </a:spcAft>
              <a:buClr>
                <a:schemeClr val="tx1"/>
              </a:buClr>
              <a:buFont typeface="Lucida Grande"/>
              <a:buChar char="-"/>
            </a:pPr>
            <a:r>
              <a:rPr lang="en-US" sz="1050" dirty="0" smtClean="0">
                <a:solidFill>
                  <a:srgbClr val="000000"/>
                </a:solidFill>
              </a:rPr>
              <a:t>The</a:t>
            </a:r>
            <a:r>
              <a:rPr lang="en-US" sz="1050" baseline="0" dirty="0" smtClean="0">
                <a:solidFill>
                  <a:srgbClr val="000000"/>
                </a:solidFill>
              </a:rPr>
              <a:t> more square (“fatter”) a rectangle is, the larger its area </a:t>
            </a:r>
            <a:r>
              <a:rPr lang="en-US" sz="1050" dirty="0" smtClean="0">
                <a:solidFill>
                  <a:srgbClr val="000000"/>
                </a:solidFill>
              </a:rPr>
              <a:t>and </a:t>
            </a:r>
            <a:r>
              <a:rPr lang="en-US" sz="1050" baseline="0" dirty="0" smtClean="0">
                <a:solidFill>
                  <a:srgbClr val="000000"/>
                </a:solidFill>
              </a:rPr>
              <a:t>the smaller its perimeter. </a:t>
            </a:r>
          </a:p>
          <a:p>
            <a:pPr marL="346075" lvl="1" indent="-176213">
              <a:spcBef>
                <a:spcPts val="0"/>
              </a:spcBef>
              <a:spcAft>
                <a:spcPts val="0"/>
              </a:spcAft>
              <a:buClr>
                <a:schemeClr val="tx1"/>
              </a:buClr>
              <a:buFont typeface="Lucida Grande"/>
              <a:buChar char="-"/>
            </a:pPr>
            <a:r>
              <a:rPr lang="en-US" sz="1050" baseline="0" dirty="0" smtClean="0">
                <a:solidFill>
                  <a:srgbClr val="000000"/>
                </a:solidFill>
              </a:rPr>
              <a:t>In contrast, the longer and “skinnier” a rectangle is, the smaller its area and the larger its perimeter.</a:t>
            </a:r>
          </a:p>
          <a:p>
            <a:pPr marL="346075" lvl="1" indent="-176213">
              <a:spcBef>
                <a:spcPts val="0"/>
              </a:spcBef>
              <a:spcAft>
                <a:spcPts val="0"/>
              </a:spcAft>
              <a:buClr>
                <a:schemeClr val="tx1"/>
              </a:buClr>
              <a:buFont typeface="Lucida Grande"/>
              <a:buChar char="-"/>
            </a:pPr>
            <a:r>
              <a:rPr lang="en-US" sz="1050" baseline="0" dirty="0" smtClean="0">
                <a:solidFill>
                  <a:srgbClr val="000000"/>
                </a:solidFill>
              </a:rPr>
              <a:t> To transition to the next slide, ask participants, “</a:t>
            </a:r>
            <a:r>
              <a:rPr lang="en-US" sz="1050" baseline="0" dirty="0" smtClean="0">
                <a:solidFill>
                  <a:srgbClr val="FF0000"/>
                </a:solidFill>
              </a:rPr>
              <a:t>How did the framing of this math learning allow for Equity and access in the classroom</a:t>
            </a:r>
            <a:r>
              <a:rPr lang="en-US" sz="1050" baseline="0" dirty="0" smtClean="0">
                <a:solidFill>
                  <a:srgbClr val="000000"/>
                </a:solidFill>
              </a:rPr>
              <a:t>?”</a:t>
            </a:r>
          </a:p>
          <a:p>
            <a:pPr eaLnBrk="1" fontAlgn="auto" hangingPunct="1">
              <a:spcBef>
                <a:spcPts val="0"/>
              </a:spcBef>
              <a:spcAft>
                <a:spcPts val="0"/>
              </a:spcAft>
              <a:buClr>
                <a:schemeClr val="tx1"/>
              </a:buClr>
              <a:tabLst>
                <a:tab pos="228600" algn="l"/>
                <a:tab pos="487680" algn="l"/>
              </a:tabLst>
              <a:defRPr/>
            </a:pPr>
            <a:endParaRPr lang="en-US" sz="1050" dirty="0" smtClean="0">
              <a:solidFill>
                <a:srgbClr val="000000"/>
              </a:solidFill>
              <a:ea typeface="Times New Roman"/>
            </a:endParaRPr>
          </a:p>
        </p:txBody>
      </p:sp>
    </p:spTree>
    <p:extLst>
      <p:ext uri="{BB962C8B-B14F-4D97-AF65-F5344CB8AC3E}">
        <p14:creationId xmlns:p14="http://schemas.microsoft.com/office/powerpoint/2010/main" val="1040234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200"/>
              </a:spcBef>
              <a:spcAft>
                <a:spcPts val="0"/>
              </a:spcAft>
              <a:buClrTx/>
              <a:buSzTx/>
              <a:buFontTx/>
              <a:buNone/>
              <a:tabLst/>
              <a:defRPr/>
            </a:pPr>
            <a:r>
              <a:rPr lang="en-US" sz="800" b="1" i="0" dirty="0" smtClean="0">
                <a:solidFill>
                  <a:srgbClr val="000000"/>
                </a:solidFill>
                <a:ea typeface="Times New Roman"/>
              </a:rPr>
              <a:t>Slide 16: Connections to Math Practices</a:t>
            </a:r>
            <a:r>
              <a:rPr lang="en-US" sz="800" b="1" i="0" baseline="0" dirty="0" smtClean="0">
                <a:solidFill>
                  <a:srgbClr val="000000"/>
                </a:solidFill>
                <a:ea typeface="Times New Roman"/>
              </a:rPr>
              <a:t> 7 &amp; 8</a:t>
            </a:r>
            <a:endParaRPr lang="en-US" sz="800" b="1" i="1" dirty="0" smtClean="0">
              <a:solidFill>
                <a:srgbClr val="000000"/>
              </a:solidFill>
              <a:ea typeface="Times New Roman"/>
            </a:endParaRPr>
          </a:p>
          <a:p>
            <a:pPr eaLnBrk="1" fontAlgn="auto" hangingPunct="1">
              <a:spcBef>
                <a:spcPts val="200"/>
              </a:spcBef>
              <a:spcAft>
                <a:spcPts val="0"/>
              </a:spcAft>
              <a:defRPr/>
            </a:pPr>
            <a:r>
              <a:rPr lang="en-US" sz="800" b="1" i="1" dirty="0" smtClean="0">
                <a:solidFill>
                  <a:srgbClr val="000000"/>
                </a:solidFill>
                <a:ea typeface="Times New Roman"/>
              </a:rPr>
              <a:t>Critical Point </a:t>
            </a:r>
          </a:p>
          <a:p>
            <a:pPr marL="171450" indent="-171450" eaLnBrk="1" fontAlgn="auto" hangingPunct="1">
              <a:spcBef>
                <a:spcPts val="200"/>
              </a:spcBef>
              <a:spcAft>
                <a:spcPts val="0"/>
              </a:spcAft>
              <a:buFont typeface="Arial"/>
              <a:buChar char="•"/>
              <a:tabLst>
                <a:tab pos="228600" algn="l"/>
                <a:tab pos="487680" algn="l"/>
              </a:tabLst>
              <a:defRPr/>
            </a:pPr>
            <a:r>
              <a:rPr lang="en-US" sz="800" dirty="0" smtClean="0">
                <a:solidFill>
                  <a:srgbClr val="000000"/>
                </a:solidFill>
                <a:ea typeface="Times New Roman"/>
              </a:rPr>
              <a:t>Rigorous mathematics teaching and learning should intentionally integrate the Standards for Mathematical Practice with mathematics content.</a:t>
            </a:r>
            <a:endParaRPr lang="en-US" sz="800" b="1" i="1" dirty="0" smtClean="0">
              <a:solidFill>
                <a:srgbClr val="000000"/>
              </a:solidFill>
              <a:ea typeface="Times New Roman"/>
            </a:endParaRPr>
          </a:p>
          <a:p>
            <a:pPr eaLnBrk="1" fontAlgn="auto" hangingPunct="1">
              <a:spcBef>
                <a:spcPts val="200"/>
              </a:spcBef>
              <a:spcAft>
                <a:spcPts val="0"/>
              </a:spcAft>
              <a:defRPr/>
            </a:pPr>
            <a:r>
              <a:rPr lang="en-US" sz="800" b="1" i="1" dirty="0" smtClean="0">
                <a:solidFill>
                  <a:srgbClr val="000000"/>
                </a:solidFill>
                <a:ea typeface="Times New Roman"/>
              </a:rPr>
              <a:t>Time Allotted:</a:t>
            </a:r>
            <a:r>
              <a:rPr lang="en-US" sz="800" b="1" i="1" baseline="0" dirty="0" smtClean="0">
                <a:solidFill>
                  <a:srgbClr val="000000"/>
                </a:solidFill>
                <a:ea typeface="Times New Roman"/>
              </a:rPr>
              <a:t>  </a:t>
            </a:r>
            <a:r>
              <a:rPr lang="en-US" sz="800" dirty="0" smtClean="0">
                <a:solidFill>
                  <a:srgbClr val="000000"/>
                </a:solidFill>
                <a:ea typeface="Times New Roman"/>
              </a:rPr>
              <a:t>8 minutes</a:t>
            </a:r>
          </a:p>
          <a:p>
            <a:pPr eaLnBrk="1" fontAlgn="auto" hangingPunct="1">
              <a:spcBef>
                <a:spcPts val="200"/>
              </a:spcBef>
              <a:spcAft>
                <a:spcPts val="0"/>
              </a:spcAft>
              <a:defRPr/>
            </a:pPr>
            <a:r>
              <a:rPr lang="en-US" sz="800" b="1" i="1" dirty="0" smtClean="0">
                <a:solidFill>
                  <a:srgbClr val="000000"/>
                </a:solidFill>
                <a:ea typeface="Times New Roman"/>
              </a:rPr>
              <a:t>Step-By-Step Instructions</a:t>
            </a:r>
          </a:p>
          <a:p>
            <a:pPr marL="171450" indent="-171450">
              <a:spcBef>
                <a:spcPts val="200"/>
              </a:spcBef>
              <a:spcAft>
                <a:spcPts val="0"/>
              </a:spcAft>
              <a:buFont typeface="Arial"/>
              <a:buChar char="•"/>
              <a:defRPr/>
            </a:pPr>
            <a:r>
              <a:rPr lang="en-US" sz="800" dirty="0" smtClean="0">
                <a:solidFill>
                  <a:srgbClr val="000000"/>
                </a:solidFill>
                <a:ea typeface="Times New Roman"/>
              </a:rPr>
              <a:t>Remind participants that they were asked to use this </a:t>
            </a:r>
            <a:r>
              <a:rPr lang="en-US" sz="800" b="1" dirty="0" smtClean="0">
                <a:solidFill>
                  <a:srgbClr val="000000"/>
                </a:solidFill>
                <a:ea typeface="Times New Roman"/>
              </a:rPr>
              <a:t>Hand Out #4</a:t>
            </a:r>
            <a:r>
              <a:rPr lang="en-US" sz="800" b="1" dirty="0" smtClean="0">
                <a:solidFill>
                  <a:srgbClr val="000000"/>
                </a:solidFill>
              </a:rPr>
              <a:t> Looking for Evidence of the Standards for Mathematical Practice: SMPs 7 &amp; 8</a:t>
            </a:r>
            <a:r>
              <a:rPr lang="en-US" sz="800" dirty="0" smtClean="0">
                <a:solidFill>
                  <a:srgbClr val="000000"/>
                </a:solidFill>
              </a:rPr>
              <a:t>)</a:t>
            </a:r>
            <a:r>
              <a:rPr lang="en-US" sz="800" dirty="0" smtClean="0">
                <a:solidFill>
                  <a:srgbClr val="000000"/>
                </a:solidFill>
                <a:ea typeface="Times New Roman"/>
              </a:rPr>
              <a:t> to document evidence of their own engagement in SMPs 7 &amp; 8 throughout the area and perimeter tasks.</a:t>
            </a:r>
          </a:p>
          <a:p>
            <a:pPr marL="171450" lvl="0" indent="-171450">
              <a:spcBef>
                <a:spcPts val="200"/>
              </a:spcBef>
              <a:spcAft>
                <a:spcPts val="0"/>
              </a:spcAft>
              <a:buFont typeface="Arial"/>
              <a:buChar char="•"/>
              <a:defRPr/>
            </a:pPr>
            <a:r>
              <a:rPr lang="en-US" sz="800" dirty="0" smtClean="0">
                <a:solidFill>
                  <a:srgbClr val="000000"/>
                </a:solidFill>
                <a:ea typeface="Times New Roman"/>
              </a:rPr>
              <a:t>Give participants a couple minutes to revisit this page and discuss in their groups evidence they noticed of their own engagement in these SMPs during the tasks.</a:t>
            </a:r>
          </a:p>
          <a:p>
            <a:pPr marL="171450" lvl="0" indent="-171450">
              <a:spcBef>
                <a:spcPts val="200"/>
              </a:spcBef>
              <a:spcAft>
                <a:spcPts val="0"/>
              </a:spcAft>
              <a:buFont typeface="Arial"/>
              <a:buChar char="•"/>
              <a:defRPr/>
            </a:pPr>
            <a:r>
              <a:rPr lang="en-US" sz="800" dirty="0" smtClean="0">
                <a:solidFill>
                  <a:srgbClr val="000000"/>
                </a:solidFill>
                <a:ea typeface="Times New Roman"/>
              </a:rPr>
              <a:t>Have a few participants share out their observations.</a:t>
            </a:r>
          </a:p>
          <a:p>
            <a:pPr lvl="0">
              <a:spcBef>
                <a:spcPts val="200"/>
              </a:spcBef>
              <a:spcAft>
                <a:spcPts val="0"/>
              </a:spcAft>
              <a:defRPr/>
            </a:pPr>
            <a:endParaRPr lang="en-US" sz="800" dirty="0" smtClean="0">
              <a:solidFill>
                <a:srgbClr val="000000"/>
              </a:solidFill>
            </a:endParaRPr>
          </a:p>
          <a:p>
            <a:pPr eaLnBrk="1" fontAlgn="auto" hangingPunct="1">
              <a:spcBef>
                <a:spcPts val="200"/>
              </a:spcBef>
              <a:spcAft>
                <a:spcPts val="0"/>
              </a:spcAft>
              <a:defRPr/>
            </a:pPr>
            <a:endParaRPr lang="en-US" sz="800" dirty="0" smtClean="0">
              <a:solidFill>
                <a:srgbClr val="000000"/>
              </a:solidFill>
              <a:ea typeface="Times New Roman"/>
            </a:endParaRPr>
          </a:p>
        </p:txBody>
      </p:sp>
    </p:spTree>
    <p:extLst>
      <p:ext uri="{BB962C8B-B14F-4D97-AF65-F5344CB8AC3E}">
        <p14:creationId xmlns:p14="http://schemas.microsoft.com/office/powerpoint/2010/main" val="1202884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050" b="1" i="0" dirty="0" smtClean="0">
                <a:solidFill>
                  <a:srgbClr val="000000"/>
                </a:solidFill>
                <a:ea typeface="Times New Roman"/>
              </a:rPr>
              <a:t>Slide 17:</a:t>
            </a:r>
            <a:r>
              <a:rPr lang="en-US" sz="1050" b="1" i="0" baseline="0" dirty="0" smtClean="0">
                <a:solidFill>
                  <a:srgbClr val="000000"/>
                </a:solidFill>
                <a:ea typeface="Times New Roman"/>
              </a:rPr>
              <a:t> Teaching and Learning Framework</a:t>
            </a:r>
            <a:endParaRPr lang="en-US" sz="1050" b="1" i="0" dirty="0" smtClean="0">
              <a:solidFill>
                <a:srgbClr val="000000"/>
              </a:solidFill>
              <a:ea typeface="Times New Roman"/>
            </a:endParaRPr>
          </a:p>
          <a:p>
            <a:pPr eaLnBrk="1" fontAlgn="auto" hangingPunct="1">
              <a:spcBef>
                <a:spcPts val="0"/>
              </a:spcBef>
              <a:spcAft>
                <a:spcPts val="0"/>
              </a:spcAft>
              <a:defRPr/>
            </a:pPr>
            <a:r>
              <a:rPr lang="en-US" sz="1050" b="1" i="1" dirty="0" smtClean="0">
                <a:solidFill>
                  <a:srgbClr val="000000"/>
                </a:solidFill>
                <a:ea typeface="Times New Roman"/>
              </a:rPr>
              <a:t>Time Allotted</a:t>
            </a:r>
          </a:p>
          <a:p>
            <a:pPr marL="171450" indent="-171450" eaLnBrk="1" fontAlgn="auto" hangingPunct="1">
              <a:spcBef>
                <a:spcPts val="0"/>
              </a:spcBef>
              <a:spcAft>
                <a:spcPts val="0"/>
              </a:spcAft>
              <a:buFont typeface="Arial"/>
              <a:buChar char="•"/>
              <a:defRPr/>
            </a:pPr>
            <a:r>
              <a:rPr lang="en-US" sz="1050" dirty="0" smtClean="0">
                <a:solidFill>
                  <a:srgbClr val="000000"/>
                </a:solidFill>
                <a:ea typeface="Times New Roman"/>
              </a:rPr>
              <a:t>1 minute</a:t>
            </a:r>
          </a:p>
          <a:p>
            <a:pPr marL="0" marR="0" indent="0" algn="l" defTabSz="914400" rtl="0" eaLnBrk="1" fontAlgn="auto" latinLnBrk="0" hangingPunct="1">
              <a:lnSpc>
                <a:spcPct val="100000"/>
              </a:lnSpc>
              <a:spcBef>
                <a:spcPts val="0"/>
              </a:spcBef>
              <a:spcAft>
                <a:spcPts val="0"/>
              </a:spcAft>
              <a:buClrTx/>
              <a:buSzTx/>
              <a:buFontTx/>
              <a:buNone/>
              <a:tabLst/>
              <a:defRPr/>
            </a:pPr>
            <a:r>
              <a:rPr lang="en-US" sz="1050" b="1" i="1" dirty="0" smtClean="0">
                <a:solidFill>
                  <a:srgbClr val="000000"/>
                </a:solidFill>
                <a:ea typeface="Times New Roman"/>
              </a:rPr>
              <a:t>Step-By-Step Instructions</a:t>
            </a:r>
          </a:p>
          <a:p>
            <a:pPr eaLnBrk="1" fontAlgn="auto" hangingPunct="1">
              <a:spcBef>
                <a:spcPts val="0"/>
              </a:spcBef>
              <a:spcAft>
                <a:spcPts val="0"/>
              </a:spcAft>
              <a:defRPr/>
            </a:pPr>
            <a:r>
              <a:rPr lang="en-US" sz="1050" dirty="0" smtClean="0">
                <a:solidFill>
                  <a:srgbClr val="000000"/>
                </a:solidFill>
              </a:rPr>
              <a:t>Make connections</a:t>
            </a:r>
            <a:r>
              <a:rPr lang="en-US" sz="1050" baseline="0" dirty="0" smtClean="0">
                <a:solidFill>
                  <a:srgbClr val="000000"/>
                </a:solidFill>
              </a:rPr>
              <a:t> to the Teaching and Learning Framework, specifically Standards 1a1:  Knowledge of Content and the Structure of the Discipline and Standard 3a4:  Use of Academic Language. </a:t>
            </a:r>
          </a:p>
          <a:p>
            <a:pPr eaLnBrk="1" fontAlgn="auto" hangingPunct="1">
              <a:spcBef>
                <a:spcPts val="0"/>
              </a:spcBef>
              <a:spcAft>
                <a:spcPts val="0"/>
              </a:spcAft>
              <a:defRPr/>
            </a:pPr>
            <a:r>
              <a:rPr lang="en-US" sz="1050" baseline="0" dirty="0" smtClean="0">
                <a:solidFill>
                  <a:srgbClr val="000000"/>
                </a:solidFill>
              </a:rPr>
              <a:t> Ask participants where they saw connections to the Teaching and Learning Framework.</a:t>
            </a:r>
            <a:endParaRPr lang="en-US" sz="1050" dirty="0">
              <a:solidFill>
                <a:srgbClr val="000000"/>
              </a:solidFill>
              <a:ea typeface="Times New Roman"/>
            </a:endParaRPr>
          </a:p>
        </p:txBody>
      </p:sp>
    </p:spTree>
    <p:extLst>
      <p:ext uri="{BB962C8B-B14F-4D97-AF65-F5344CB8AC3E}">
        <p14:creationId xmlns:p14="http://schemas.microsoft.com/office/powerpoint/2010/main" val="2999849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050" b="1" i="0" dirty="0" smtClean="0">
                <a:solidFill>
                  <a:srgbClr val="000000"/>
                </a:solidFill>
                <a:ea typeface="Times New Roman"/>
              </a:rPr>
              <a:t>Slide 18: Reflection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050" b="1" i="1" dirty="0" smtClean="0">
                <a:solidFill>
                  <a:srgbClr val="000000"/>
                </a:solidFill>
                <a:ea typeface="Times New Roman"/>
              </a:rPr>
              <a:t>Time Allotted:</a:t>
            </a:r>
            <a:r>
              <a:rPr lang="en-US" sz="1050" b="1" i="1" baseline="0" dirty="0" smtClean="0">
                <a:solidFill>
                  <a:srgbClr val="000000"/>
                </a:solidFill>
                <a:ea typeface="Times New Roman"/>
              </a:rPr>
              <a:t>  </a:t>
            </a:r>
            <a:r>
              <a:rPr lang="en-US" sz="1050" b="0" i="0" baseline="0" dirty="0" smtClean="0">
                <a:solidFill>
                  <a:srgbClr val="000000"/>
                </a:solidFill>
                <a:ea typeface="Times New Roman"/>
              </a:rPr>
              <a:t>5</a:t>
            </a:r>
            <a:r>
              <a:rPr lang="en-US" sz="1050" dirty="0" smtClean="0">
                <a:solidFill>
                  <a:srgbClr val="000000"/>
                </a:solidFill>
                <a:ea typeface="Times New Roman"/>
              </a:rPr>
              <a:t> minutes</a:t>
            </a:r>
          </a:p>
          <a:p>
            <a:pPr eaLnBrk="1" fontAlgn="auto" hangingPunct="1">
              <a:spcBef>
                <a:spcPts val="0"/>
              </a:spcBef>
              <a:spcAft>
                <a:spcPts val="0"/>
              </a:spcAft>
              <a:defRPr/>
            </a:pPr>
            <a:r>
              <a:rPr lang="en-US" sz="1050" b="1" i="0" dirty="0" smtClean="0">
                <a:solidFill>
                  <a:srgbClr val="000000"/>
                </a:solidFill>
                <a:ea typeface="Times New Roman"/>
              </a:rPr>
              <a:t>Facilitator:</a:t>
            </a:r>
            <a:r>
              <a:rPr lang="en-US" sz="1050" b="1" i="1" dirty="0">
                <a:solidFill>
                  <a:srgbClr val="000000"/>
                </a:solidFill>
                <a:ea typeface="Times New Roman"/>
              </a:rPr>
              <a:t/>
            </a:r>
            <a:br>
              <a:rPr lang="en-US" sz="1050" b="1" i="1" dirty="0">
                <a:solidFill>
                  <a:srgbClr val="000000"/>
                </a:solidFill>
                <a:ea typeface="Times New Roman"/>
              </a:rPr>
            </a:br>
            <a:r>
              <a:rPr lang="en-US" sz="1050" dirty="0" smtClean="0">
                <a:solidFill>
                  <a:srgbClr val="000000"/>
                </a:solidFill>
              </a:rPr>
              <a:t>Give </a:t>
            </a:r>
            <a:r>
              <a:rPr lang="en-US" sz="1050" dirty="0">
                <a:solidFill>
                  <a:srgbClr val="000000"/>
                </a:solidFill>
              </a:rPr>
              <a:t>participants </a:t>
            </a:r>
            <a:r>
              <a:rPr lang="en-US" sz="1050" dirty="0" smtClean="0">
                <a:solidFill>
                  <a:srgbClr val="000000"/>
                </a:solidFill>
              </a:rPr>
              <a:t>1 minute </a:t>
            </a:r>
            <a:r>
              <a:rPr lang="en-US" sz="1050" dirty="0">
                <a:solidFill>
                  <a:srgbClr val="000000"/>
                </a:solidFill>
              </a:rPr>
              <a:t>to reflect individually and silently about the questions on the </a:t>
            </a:r>
            <a:r>
              <a:rPr lang="en-US" sz="1050" dirty="0" smtClean="0">
                <a:solidFill>
                  <a:srgbClr val="000000"/>
                </a:solidFill>
              </a:rPr>
              <a:t>slide, th</a:t>
            </a:r>
            <a:r>
              <a:rPr lang="en-US" sz="1050" dirty="0">
                <a:solidFill>
                  <a:srgbClr val="000000"/>
                </a:solidFill>
              </a:rPr>
              <a:t>e</a:t>
            </a:r>
            <a:r>
              <a:rPr lang="en-US" sz="1050" dirty="0" smtClean="0">
                <a:solidFill>
                  <a:srgbClr val="000000"/>
                </a:solidFill>
              </a:rPr>
              <a:t>n have them discuss the questions with those at their tables</a:t>
            </a:r>
            <a:r>
              <a:rPr lang="en-US" sz="1050" dirty="0">
                <a:solidFill>
                  <a:srgbClr val="000000"/>
                </a:solidFill>
              </a:rPr>
              <a:t>.</a:t>
            </a:r>
          </a:p>
          <a:p>
            <a:pPr marL="171450" indent="-171450">
              <a:spcBef>
                <a:spcPts val="0"/>
              </a:spcBef>
              <a:spcAft>
                <a:spcPts val="0"/>
              </a:spcAft>
              <a:buFont typeface="Arial"/>
              <a:buChar char="•"/>
            </a:pPr>
            <a:r>
              <a:rPr lang="en-US" sz="1050" dirty="0" smtClean="0">
                <a:solidFill>
                  <a:srgbClr val="000000"/>
                </a:solidFill>
              </a:rPr>
              <a:t>Ask groups to </a:t>
            </a:r>
            <a:r>
              <a:rPr lang="en-US" sz="1050" dirty="0">
                <a:solidFill>
                  <a:srgbClr val="000000"/>
                </a:solidFill>
              </a:rPr>
              <a:t>share out a few of their conversation </a:t>
            </a:r>
            <a:r>
              <a:rPr lang="en-US" sz="1050" dirty="0" smtClean="0">
                <a:solidFill>
                  <a:srgbClr val="000000"/>
                </a:solidFill>
              </a:rPr>
              <a:t>points.</a:t>
            </a:r>
          </a:p>
          <a:p>
            <a:pPr marL="171450" indent="-171450">
              <a:spcBef>
                <a:spcPts val="0"/>
              </a:spcBef>
              <a:spcAft>
                <a:spcPts val="0"/>
              </a:spcAft>
              <a:buFont typeface="Arial"/>
              <a:buChar char="•"/>
            </a:pPr>
            <a:r>
              <a:rPr lang="en-US" sz="1050" dirty="0" smtClean="0">
                <a:solidFill>
                  <a:srgbClr val="000000"/>
                </a:solidFill>
              </a:rPr>
              <a:t>Some </a:t>
            </a:r>
            <a:r>
              <a:rPr lang="en-US" sz="1050" dirty="0">
                <a:solidFill>
                  <a:srgbClr val="000000"/>
                </a:solidFill>
              </a:rPr>
              <a:t>of the important ideas that should be surfaced </a:t>
            </a:r>
            <a:r>
              <a:rPr lang="en-US" sz="1050" dirty="0" smtClean="0">
                <a:solidFill>
                  <a:srgbClr val="000000"/>
                </a:solidFill>
              </a:rPr>
              <a:t>include:</a:t>
            </a:r>
            <a:endParaRPr lang="en-US" sz="1050" dirty="0">
              <a:solidFill>
                <a:srgbClr val="000000"/>
              </a:solidFill>
            </a:endParaRPr>
          </a:p>
          <a:p>
            <a:pPr marL="398463" lvl="1" indent="-169863">
              <a:spcBef>
                <a:spcPts val="0"/>
              </a:spcBef>
              <a:spcAft>
                <a:spcPts val="0"/>
              </a:spcAft>
              <a:buFont typeface="Lucida Grande"/>
              <a:buChar char="-"/>
            </a:pPr>
            <a:r>
              <a:rPr lang="en-US" sz="1050" dirty="0" smtClean="0">
                <a:solidFill>
                  <a:srgbClr val="000000"/>
                </a:solidFill>
              </a:rPr>
              <a:t>#1 </a:t>
            </a:r>
            <a:r>
              <a:rPr lang="en-US" sz="1050" dirty="0">
                <a:solidFill>
                  <a:srgbClr val="000000"/>
                </a:solidFill>
              </a:rPr>
              <a:t>—</a:t>
            </a:r>
            <a:r>
              <a:rPr lang="en-US" sz="1050" dirty="0" smtClean="0">
                <a:solidFill>
                  <a:srgbClr val="000000"/>
                </a:solidFill>
              </a:rPr>
              <a:t> </a:t>
            </a:r>
            <a:r>
              <a:rPr lang="en-US" sz="1050" dirty="0">
                <a:solidFill>
                  <a:srgbClr val="000000"/>
                </a:solidFill>
              </a:rPr>
              <a:t>It is important that </a:t>
            </a:r>
            <a:r>
              <a:rPr lang="en-US" sz="1050" dirty="0" smtClean="0">
                <a:solidFill>
                  <a:srgbClr val="000000"/>
                </a:solidFill>
              </a:rPr>
              <a:t>we, as teachers, spend </a:t>
            </a:r>
            <a:r>
              <a:rPr lang="en-US" sz="1050" dirty="0">
                <a:solidFill>
                  <a:srgbClr val="000000"/>
                </a:solidFill>
              </a:rPr>
              <a:t>collaborative time studying the standards to ensure horizontal and vertical alignment. In addition, studying the standards can be used as a structure that supports </a:t>
            </a:r>
            <a:r>
              <a:rPr lang="en-US" sz="1050" dirty="0" smtClean="0">
                <a:solidFill>
                  <a:srgbClr val="000000"/>
                </a:solidFill>
              </a:rPr>
              <a:t>differentiation and allows us to fill gaps in student learning.</a:t>
            </a:r>
            <a:endParaRPr lang="en-US" sz="1050" dirty="0">
              <a:solidFill>
                <a:srgbClr val="000000"/>
              </a:solidFill>
            </a:endParaRPr>
          </a:p>
          <a:p>
            <a:pPr marL="398463" lvl="1" indent="-169863">
              <a:spcBef>
                <a:spcPts val="0"/>
              </a:spcBef>
              <a:spcAft>
                <a:spcPts val="0"/>
              </a:spcAft>
              <a:buFont typeface="Lucida Grande"/>
              <a:buChar char="-"/>
            </a:pPr>
            <a:r>
              <a:rPr lang="en-US" sz="1050" dirty="0" smtClean="0">
                <a:solidFill>
                  <a:srgbClr val="000000"/>
                </a:solidFill>
              </a:rPr>
              <a:t>#2 — Investigating </a:t>
            </a:r>
            <a:r>
              <a:rPr lang="en-US" sz="1050" dirty="0">
                <a:solidFill>
                  <a:srgbClr val="000000"/>
                </a:solidFill>
              </a:rPr>
              <a:t>how a big idea </a:t>
            </a:r>
            <a:r>
              <a:rPr lang="en-US" sz="1050" dirty="0" smtClean="0">
                <a:solidFill>
                  <a:srgbClr val="000000"/>
                </a:solidFill>
              </a:rPr>
              <a:t>changes and grows </a:t>
            </a:r>
            <a:r>
              <a:rPr lang="en-US" sz="1050" dirty="0">
                <a:solidFill>
                  <a:srgbClr val="000000"/>
                </a:solidFill>
              </a:rPr>
              <a:t>across multiple grade levels speaks to the coherence of the standards. This investigation helps educators determine the grade level(s) at which the big idea is a critical area of focus. In addition, studying the standards helps educators determine the grade levels at which rigor—conceptual understanding, procedural skills, and fluency—is </a:t>
            </a:r>
            <a:r>
              <a:rPr lang="en-US" sz="1050" dirty="0" smtClean="0">
                <a:solidFill>
                  <a:srgbClr val="000000"/>
                </a:solidFill>
              </a:rPr>
              <a:t>develop</a:t>
            </a:r>
          </a:p>
          <a:p>
            <a:pPr marL="398463" lvl="1" indent="-169863">
              <a:spcBef>
                <a:spcPts val="0"/>
              </a:spcBef>
              <a:spcAft>
                <a:spcPts val="0"/>
              </a:spcAft>
              <a:buFont typeface="Lucida Grande"/>
              <a:buChar char="-"/>
            </a:pPr>
            <a:r>
              <a:rPr lang="en-US" sz="1050" dirty="0" smtClean="0">
                <a:solidFill>
                  <a:srgbClr val="000000"/>
                </a:solidFill>
              </a:rPr>
              <a:t>Remove </a:t>
            </a:r>
            <a:r>
              <a:rPr lang="en-US" sz="1050" dirty="0">
                <a:solidFill>
                  <a:srgbClr val="000000"/>
                </a:solidFill>
              </a:rPr>
              <a:t>one of the strips from </a:t>
            </a:r>
            <a:r>
              <a:rPr lang="en-US" sz="1050" dirty="0" smtClean="0">
                <a:solidFill>
                  <a:srgbClr val="000000"/>
                </a:solidFill>
              </a:rPr>
              <a:t>the chart and ask, “What happens if a teacher decides not to teach one or more standards?” Popcorn </a:t>
            </a:r>
            <a:r>
              <a:rPr lang="en-US" sz="1050" dirty="0">
                <a:solidFill>
                  <a:srgbClr val="000000"/>
                </a:solidFill>
              </a:rPr>
              <a:t>some responses. </a:t>
            </a:r>
            <a:endParaRPr lang="en-US" sz="1050" dirty="0" smtClean="0">
              <a:solidFill>
                <a:srgbClr val="000000"/>
              </a:solidFill>
            </a:endParaRPr>
          </a:p>
          <a:p>
            <a:pPr marL="171450" indent="-171450">
              <a:spcBef>
                <a:spcPts val="0"/>
              </a:spcBef>
              <a:spcAft>
                <a:spcPts val="0"/>
              </a:spcAft>
              <a:buFont typeface="Arial"/>
              <a:buChar char="•"/>
            </a:pPr>
            <a:r>
              <a:rPr lang="en-US" sz="1050" dirty="0" smtClean="0">
                <a:solidFill>
                  <a:srgbClr val="000000"/>
                </a:solidFill>
              </a:rPr>
              <a:t>Summarize by reminding participants that studying the standards is a continuous journey, and alignment is an ideal state. Thank you</a:t>
            </a:r>
            <a:r>
              <a:rPr lang="en-US" sz="1050" baseline="0" dirty="0" smtClean="0">
                <a:solidFill>
                  <a:srgbClr val="000000"/>
                </a:solidFill>
              </a:rPr>
              <a:t> for participating.</a:t>
            </a:r>
            <a:endParaRPr lang="en-US" sz="1050" dirty="0" smtClean="0">
              <a:solidFill>
                <a:srgbClr val="000000"/>
              </a:solidFill>
            </a:endParaRPr>
          </a:p>
        </p:txBody>
      </p:sp>
    </p:spTree>
    <p:extLst>
      <p:ext uri="{BB962C8B-B14F-4D97-AF65-F5344CB8AC3E}">
        <p14:creationId xmlns:p14="http://schemas.microsoft.com/office/powerpoint/2010/main" val="299984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Slide 2: Objectives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solidFill>
                  <a:srgbClr val="000000"/>
                </a:solidFill>
                <a:ea typeface="Times New Roman"/>
              </a:rPr>
              <a:t>Time Allotted</a:t>
            </a:r>
            <a:r>
              <a:rPr lang="en-US" sz="1200" b="0" i="0" dirty="0" smtClean="0">
                <a:solidFill>
                  <a:srgbClr val="000000"/>
                </a:solidFill>
                <a:ea typeface="Times New Roman"/>
              </a:rPr>
              <a:t>:</a:t>
            </a:r>
            <a:r>
              <a:rPr lang="en-US" sz="1200" b="0" i="0" baseline="0" dirty="0" smtClean="0">
                <a:solidFill>
                  <a:srgbClr val="000000"/>
                </a:solidFill>
                <a:ea typeface="Times New Roman"/>
              </a:rPr>
              <a:t>  </a:t>
            </a:r>
            <a:r>
              <a:rPr lang="en-US" sz="1200" dirty="0" smtClean="0">
                <a:solidFill>
                  <a:srgbClr val="000000"/>
                </a:solidFill>
                <a:ea typeface="Times New Roman"/>
              </a:rPr>
              <a:t>1 minute</a:t>
            </a:r>
          </a:p>
          <a:p>
            <a:r>
              <a:rPr lang="en-US" b="1" dirty="0" smtClean="0"/>
              <a:t>Facilitator:</a:t>
            </a:r>
            <a:r>
              <a:rPr lang="en-US" b="1" baseline="0" dirty="0" smtClean="0"/>
              <a:t> </a:t>
            </a:r>
            <a:r>
              <a:rPr lang="en-US" baseline="0" dirty="0" smtClean="0"/>
              <a:t>Share objective with participants.</a:t>
            </a:r>
          </a:p>
          <a:p>
            <a:endParaRPr lang="en-US" dirty="0"/>
          </a:p>
        </p:txBody>
      </p:sp>
      <p:sp>
        <p:nvSpPr>
          <p:cNvPr id="4" name="Slide Number Placeholder 3"/>
          <p:cNvSpPr>
            <a:spLocks noGrp="1"/>
          </p:cNvSpPr>
          <p:nvPr>
            <p:ph type="sldNum" sz="quarter" idx="10"/>
          </p:nvPr>
        </p:nvSpPr>
        <p:spPr/>
        <p:txBody>
          <a:bodyPr/>
          <a:lstStyle/>
          <a:p>
            <a:fld id="{6BBAD6C1-FF2F-4E2E-A44A-952EF064205E}" type="slidenum">
              <a:rPr lang="en-US" smtClean="0"/>
              <a:t>2</a:t>
            </a:fld>
            <a:endParaRPr lang="en-US"/>
          </a:p>
        </p:txBody>
      </p:sp>
    </p:spTree>
    <p:extLst>
      <p:ext uri="{BB962C8B-B14F-4D97-AF65-F5344CB8AC3E}">
        <p14:creationId xmlns:p14="http://schemas.microsoft.com/office/powerpoint/2010/main" val="361357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Slide 3: Math Domains</a:t>
            </a:r>
          </a:p>
          <a:p>
            <a:pPr eaLnBrk="1" fontAlgn="auto" hangingPunct="1">
              <a:spcBef>
                <a:spcPts val="200"/>
              </a:spcBef>
              <a:spcAft>
                <a:spcPts val="0"/>
              </a:spcAft>
              <a:defRPr/>
            </a:pPr>
            <a:r>
              <a:rPr lang="en-US" sz="1200" b="1" i="1" dirty="0" smtClean="0">
                <a:solidFill>
                  <a:srgbClr val="000000"/>
                </a:solidFill>
                <a:ea typeface="Times New Roman"/>
              </a:rPr>
              <a:t>Time Allotted</a:t>
            </a:r>
            <a:r>
              <a:rPr lang="en-US" sz="1200" b="0" i="0" dirty="0" smtClean="0">
                <a:solidFill>
                  <a:srgbClr val="000000"/>
                </a:solidFill>
                <a:ea typeface="Times New Roman"/>
              </a:rPr>
              <a:t>:</a:t>
            </a:r>
            <a:r>
              <a:rPr lang="en-US" sz="1200" b="0" i="0" baseline="0" dirty="0" smtClean="0">
                <a:solidFill>
                  <a:srgbClr val="000000"/>
                </a:solidFill>
                <a:ea typeface="Times New Roman"/>
              </a:rPr>
              <a:t>  </a:t>
            </a:r>
            <a:r>
              <a:rPr lang="en-US" sz="1200" dirty="0" smtClean="0">
                <a:solidFill>
                  <a:srgbClr val="000000"/>
                </a:solidFill>
                <a:ea typeface="Times New Roman"/>
              </a:rPr>
              <a:t>1 minute</a:t>
            </a:r>
          </a:p>
          <a:p>
            <a:r>
              <a:rPr lang="en-US" b="1" dirty="0" smtClean="0"/>
              <a:t>Facilitator:</a:t>
            </a:r>
          </a:p>
          <a:p>
            <a:r>
              <a:rPr lang="en-US" b="0" dirty="0" smtClean="0"/>
              <a:t>“Today we will investigate vertical alignment in the </a:t>
            </a:r>
            <a:r>
              <a:rPr lang="en-US" b="0" baseline="0" dirty="0" smtClean="0"/>
              <a:t>Measurement and Data domain.  As you can see in this table, the MD domain starts with Kindergarten and goes all the way to Grade 5.”</a:t>
            </a:r>
            <a:endParaRPr lang="en-US" b="0"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6BBAD6C1-FF2F-4E2E-A44A-952EF064205E}" type="slidenum">
              <a:rPr lang="en-US" smtClean="0"/>
              <a:t>3</a:t>
            </a:fld>
            <a:endParaRPr lang="en-US"/>
          </a:p>
        </p:txBody>
      </p:sp>
    </p:spTree>
    <p:extLst>
      <p:ext uri="{BB962C8B-B14F-4D97-AF65-F5344CB8AC3E}">
        <p14:creationId xmlns:p14="http://schemas.microsoft.com/office/powerpoint/2010/main" val="185594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Slide 4: Big Idea</a:t>
            </a:r>
          </a:p>
          <a:p>
            <a:pPr marL="0" indent="0">
              <a:spcBef>
                <a:spcPts val="200"/>
              </a:spcBef>
              <a:spcAft>
                <a:spcPts val="0"/>
              </a:spcAft>
              <a:buFont typeface="Arial"/>
              <a:buNone/>
            </a:pPr>
            <a:r>
              <a:rPr lang="en-US" sz="1000" b="1" i="1" dirty="0" smtClean="0">
                <a:solidFill>
                  <a:srgbClr val="000000"/>
                </a:solidFill>
                <a:ea typeface="Times New Roman"/>
              </a:rPr>
              <a:t>Critical Point </a:t>
            </a:r>
          </a:p>
          <a:p>
            <a:pPr marL="171450" marR="0" indent="-171450" algn="l" defTabSz="914400" rtl="0" eaLnBrk="1" fontAlgn="auto" latinLnBrk="0" hangingPunct="1">
              <a:lnSpc>
                <a:spcPct val="100000"/>
              </a:lnSpc>
              <a:spcBef>
                <a:spcPts val="200"/>
              </a:spcBef>
              <a:spcAft>
                <a:spcPts val="0"/>
              </a:spcAft>
              <a:buClrTx/>
              <a:buSzTx/>
              <a:buFont typeface="Arial"/>
              <a:buChar char="•"/>
              <a:tabLst>
                <a:tab pos="228600" algn="l"/>
                <a:tab pos="487680" algn="l"/>
              </a:tabLst>
              <a:defRPr/>
            </a:pPr>
            <a:r>
              <a:rPr lang="en-US" sz="1000" dirty="0" smtClean="0">
                <a:solidFill>
                  <a:srgbClr val="000000"/>
                </a:solidFill>
                <a:ea typeface="Times New Roman"/>
              </a:rPr>
              <a:t>The power of this process and tool is the collaborative conversation. It is not about just placing the standards in order or filling out the chart. </a:t>
            </a:r>
            <a:endParaRPr lang="en-US" sz="800" b="1" i="1" dirty="0" smtClean="0">
              <a:solidFill>
                <a:srgbClr val="000000"/>
              </a:solidFill>
              <a:ea typeface="Times New Roman"/>
            </a:endParaRPr>
          </a:p>
          <a:p>
            <a:pPr eaLnBrk="1" fontAlgn="auto" hangingPunct="1">
              <a:spcBef>
                <a:spcPts val="200"/>
              </a:spcBef>
              <a:spcAft>
                <a:spcPts val="0"/>
              </a:spcAft>
              <a:defRPr/>
            </a:pPr>
            <a:r>
              <a:rPr lang="en-US" sz="1000" b="1" i="1" dirty="0" smtClean="0">
                <a:solidFill>
                  <a:srgbClr val="000000"/>
                </a:solidFill>
                <a:ea typeface="Times New Roman"/>
              </a:rPr>
              <a:t>Time Allotted</a:t>
            </a:r>
            <a:r>
              <a:rPr lang="en-US" sz="1000" b="0" i="0" dirty="0" smtClean="0">
                <a:solidFill>
                  <a:srgbClr val="000000"/>
                </a:solidFill>
                <a:ea typeface="Times New Roman"/>
              </a:rPr>
              <a:t>:</a:t>
            </a:r>
            <a:r>
              <a:rPr lang="en-US" sz="1000" b="0" i="0" baseline="0" dirty="0" smtClean="0">
                <a:solidFill>
                  <a:srgbClr val="000000"/>
                </a:solidFill>
                <a:ea typeface="Times New Roman"/>
              </a:rPr>
              <a:t>  </a:t>
            </a:r>
            <a:r>
              <a:rPr lang="en-US" sz="1000" dirty="0" smtClean="0">
                <a:solidFill>
                  <a:srgbClr val="000000"/>
                </a:solidFill>
                <a:ea typeface="Times New Roman"/>
              </a:rPr>
              <a:t>15 minutes</a:t>
            </a:r>
          </a:p>
          <a:p>
            <a:pPr eaLnBrk="1" fontAlgn="auto" hangingPunct="1">
              <a:spcBef>
                <a:spcPts val="200"/>
              </a:spcBef>
              <a:spcAft>
                <a:spcPts val="0"/>
              </a:spcAft>
              <a:defRPr/>
            </a:pPr>
            <a:r>
              <a:rPr lang="en-US" sz="1000" b="1" i="1" dirty="0" smtClean="0">
                <a:solidFill>
                  <a:srgbClr val="000000"/>
                </a:solidFill>
                <a:ea typeface="Times New Roman"/>
              </a:rPr>
              <a:t>Step-By-Step Instructions</a:t>
            </a:r>
          </a:p>
          <a:p>
            <a:pPr marL="171450" indent="-171450">
              <a:spcBef>
                <a:spcPts val="200"/>
              </a:spcBef>
              <a:spcAft>
                <a:spcPts val="0"/>
              </a:spcAft>
              <a:buFont typeface="Arial"/>
              <a:buChar char="•"/>
            </a:pPr>
            <a:r>
              <a:rPr lang="en-US" sz="1000" baseline="0" dirty="0" smtClean="0">
                <a:solidFill>
                  <a:srgbClr val="000000"/>
                </a:solidFill>
              </a:rPr>
              <a:t>Tell participants:</a:t>
            </a:r>
          </a:p>
          <a:p>
            <a:pPr marL="346075" lvl="1" indent="-176213">
              <a:spcBef>
                <a:spcPts val="200"/>
              </a:spcBef>
              <a:spcAft>
                <a:spcPts val="0"/>
              </a:spcAft>
              <a:buFont typeface="Lucida Grande"/>
              <a:buChar char="-"/>
            </a:pPr>
            <a:r>
              <a:rPr lang="en-US" sz="1000" baseline="0" dirty="0" smtClean="0">
                <a:solidFill>
                  <a:srgbClr val="000000"/>
                </a:solidFill>
              </a:rPr>
              <a:t>We are going to engage in a study of the measurement standards using a modified vertical trajectory PK through Grade 5.</a:t>
            </a:r>
          </a:p>
          <a:p>
            <a:pPr marL="171450" indent="-171450">
              <a:spcBef>
                <a:spcPts val="200"/>
              </a:spcBef>
              <a:spcAft>
                <a:spcPts val="0"/>
              </a:spcAft>
              <a:buFont typeface="Arial"/>
              <a:buChar char="•"/>
              <a:defRPr/>
            </a:pPr>
            <a:r>
              <a:rPr lang="en-US" sz="1000" dirty="0" smtClean="0">
                <a:solidFill>
                  <a:srgbClr val="000000"/>
                </a:solidFill>
              </a:rPr>
              <a:t>Pass</a:t>
            </a:r>
            <a:r>
              <a:rPr lang="en-US" sz="1000" baseline="0" dirty="0" smtClean="0">
                <a:solidFill>
                  <a:srgbClr val="000000"/>
                </a:solidFill>
              </a:rPr>
              <a:t> out a sheet of chart paper and a set of the Geometric</a:t>
            </a:r>
            <a:r>
              <a:rPr lang="en-US" sz="1000" dirty="0" smtClean="0">
                <a:solidFill>
                  <a:srgbClr val="000000"/>
                </a:solidFill>
              </a:rPr>
              <a:t> </a:t>
            </a:r>
            <a:r>
              <a:rPr lang="en-US" sz="1000" baseline="0" dirty="0" smtClean="0">
                <a:solidFill>
                  <a:srgbClr val="000000"/>
                </a:solidFill>
              </a:rPr>
              <a:t>Measurement Standards Cards for each </a:t>
            </a:r>
            <a:r>
              <a:rPr lang="en-US" sz="1000" dirty="0" smtClean="0">
                <a:solidFill>
                  <a:srgbClr val="000000"/>
                </a:solidFill>
              </a:rPr>
              <a:t>group. (The standards cards are on </a:t>
            </a:r>
            <a:r>
              <a:rPr lang="en-US" sz="1000" b="1" dirty="0" smtClean="0">
                <a:solidFill>
                  <a:srgbClr val="000000"/>
                </a:solidFill>
              </a:rPr>
              <a:t>Facilitator Materials</a:t>
            </a:r>
            <a:r>
              <a:rPr lang="en-US" sz="1000" dirty="0" smtClean="0">
                <a:solidFill>
                  <a:srgbClr val="000000"/>
                </a:solidFill>
              </a:rPr>
              <a:t>:  </a:t>
            </a:r>
            <a:r>
              <a:rPr lang="en-US" sz="1000" b="1" dirty="0" smtClean="0">
                <a:solidFill>
                  <a:srgbClr val="000000"/>
                </a:solidFill>
              </a:rPr>
              <a:t>Geometric Measurement Standards Cards</a:t>
            </a:r>
            <a:r>
              <a:rPr lang="en-US" sz="1000" dirty="0" smtClean="0">
                <a:solidFill>
                  <a:srgbClr val="000000"/>
                </a:solidFill>
              </a:rPr>
              <a:t>. Prior to the session, a set of cards should be copied on cardstock, cut apart, and placed in a plastic bag, or paper clipped</a:t>
            </a:r>
            <a:r>
              <a:rPr lang="en-US" sz="1000" baseline="0" dirty="0" smtClean="0">
                <a:solidFill>
                  <a:srgbClr val="000000"/>
                </a:solidFill>
              </a:rPr>
              <a:t> together,</a:t>
            </a:r>
            <a:r>
              <a:rPr lang="en-US" sz="1000" dirty="0" smtClean="0">
                <a:solidFill>
                  <a:srgbClr val="000000"/>
                </a:solidFill>
              </a:rPr>
              <a:t> for each group.)</a:t>
            </a:r>
            <a:endParaRPr lang="en-US" sz="1000" baseline="0" dirty="0" smtClean="0">
              <a:solidFill>
                <a:srgbClr val="000000"/>
              </a:solidFill>
            </a:endParaRPr>
          </a:p>
          <a:p>
            <a:pPr marL="171450" lvl="0" indent="-171450">
              <a:spcBef>
                <a:spcPts val="200"/>
              </a:spcBef>
              <a:spcAft>
                <a:spcPts val="0"/>
              </a:spcAft>
              <a:buFont typeface="Arial"/>
              <a:buChar char="•"/>
            </a:pPr>
            <a:r>
              <a:rPr lang="en-US" sz="1000" dirty="0" smtClean="0">
                <a:solidFill>
                  <a:srgbClr val="000000"/>
                </a:solidFill>
              </a:rPr>
              <a:t>Tell participants:</a:t>
            </a:r>
          </a:p>
          <a:p>
            <a:pPr marL="342900" lvl="1" indent="-171450">
              <a:spcBef>
                <a:spcPts val="200"/>
              </a:spcBef>
              <a:spcAft>
                <a:spcPts val="0"/>
              </a:spcAft>
              <a:buFont typeface="Lucida Grande"/>
              <a:buChar char="-"/>
            </a:pPr>
            <a:r>
              <a:rPr lang="en-US" sz="1000" dirty="0" smtClean="0">
                <a:solidFill>
                  <a:srgbClr val="000000"/>
                </a:solidFill>
              </a:rPr>
              <a:t>For</a:t>
            </a:r>
            <a:r>
              <a:rPr lang="en-US" sz="1000" baseline="0" dirty="0" smtClean="0">
                <a:solidFill>
                  <a:srgbClr val="000000"/>
                </a:solidFill>
              </a:rPr>
              <a:t> our study,</a:t>
            </a:r>
            <a:r>
              <a:rPr lang="en-US" sz="1000" dirty="0" smtClean="0">
                <a:solidFill>
                  <a:srgbClr val="000000"/>
                </a:solidFill>
              </a:rPr>
              <a:t> </a:t>
            </a:r>
            <a:r>
              <a:rPr lang="en-US" sz="1000" baseline="0" dirty="0" smtClean="0">
                <a:solidFill>
                  <a:srgbClr val="000000"/>
                </a:solidFill>
              </a:rPr>
              <a:t>we will be looking at a</a:t>
            </a:r>
            <a:r>
              <a:rPr lang="en-US" sz="1000" dirty="0" smtClean="0">
                <a:solidFill>
                  <a:srgbClr val="000000"/>
                </a:solidFill>
              </a:rPr>
              <a:t> set of Geometric Measurement</a:t>
            </a:r>
            <a:r>
              <a:rPr lang="en-US" sz="1000" baseline="0" dirty="0" smtClean="0">
                <a:solidFill>
                  <a:srgbClr val="000000"/>
                </a:solidFill>
              </a:rPr>
              <a:t> standards related to the Big Idea</a:t>
            </a:r>
            <a:r>
              <a:rPr lang="en-US" sz="1000" dirty="0" smtClean="0">
                <a:solidFill>
                  <a:srgbClr val="000000"/>
                </a:solidFill>
              </a:rPr>
              <a:t> “</a:t>
            </a:r>
            <a:r>
              <a:rPr lang="en-US" sz="1000" baseline="0" dirty="0" smtClean="0">
                <a:solidFill>
                  <a:srgbClr val="000000"/>
                </a:solidFill>
              </a:rPr>
              <a:t>Understand the concept of area and how it relates to perimeter and volume.”</a:t>
            </a:r>
          </a:p>
          <a:p>
            <a:pPr marL="342900" lvl="1" indent="-171450">
              <a:spcBef>
                <a:spcPts val="200"/>
              </a:spcBef>
              <a:spcAft>
                <a:spcPts val="0"/>
              </a:spcAft>
              <a:buFont typeface="Lucida Grande"/>
              <a:buChar char="-"/>
            </a:pPr>
            <a:r>
              <a:rPr lang="en-US" sz="1000" dirty="0" smtClean="0">
                <a:solidFill>
                  <a:srgbClr val="000000"/>
                </a:solidFill>
              </a:rPr>
              <a:t>Y</a:t>
            </a:r>
            <a:r>
              <a:rPr lang="en-US" sz="1000" baseline="0" dirty="0" smtClean="0">
                <a:solidFill>
                  <a:srgbClr val="000000"/>
                </a:solidFill>
              </a:rPr>
              <a:t>our group has a set of the selected standards </a:t>
            </a:r>
            <a:r>
              <a:rPr lang="en-US" sz="1000" dirty="0" smtClean="0">
                <a:solidFill>
                  <a:srgbClr val="000000"/>
                </a:solidFill>
              </a:rPr>
              <a:t>that have been cut apart, each card containing the actual language of one or more of the standards from prekindergarten through grade 5,</a:t>
            </a:r>
            <a:r>
              <a:rPr lang="en-US" sz="1000" baseline="0" dirty="0" smtClean="0">
                <a:solidFill>
                  <a:srgbClr val="000000"/>
                </a:solidFill>
              </a:rPr>
              <a:t> you will notice that the grade level and standard coding </a:t>
            </a:r>
            <a:r>
              <a:rPr lang="en-US" sz="1000" dirty="0" smtClean="0">
                <a:solidFill>
                  <a:srgbClr val="000000"/>
                </a:solidFill>
              </a:rPr>
              <a:t>are</a:t>
            </a:r>
            <a:r>
              <a:rPr lang="en-US" sz="1000" baseline="0" dirty="0" smtClean="0">
                <a:solidFill>
                  <a:srgbClr val="000000"/>
                </a:solidFill>
              </a:rPr>
              <a:t> not listed with the standard. </a:t>
            </a:r>
            <a:r>
              <a:rPr lang="en-US" sz="1000" dirty="0" smtClean="0">
                <a:solidFill>
                  <a:srgbClr val="000000"/>
                </a:solidFill>
              </a:rPr>
              <a:t>Your group’s task is to read each of these standards and determine the order of the standards statements, from prekindergarten through grade 5.</a:t>
            </a:r>
            <a:r>
              <a:rPr lang="en-US" sz="1000" baseline="0" dirty="0" smtClean="0">
                <a:solidFill>
                  <a:srgbClr val="000000"/>
                </a:solidFill>
              </a:rPr>
              <a:t> </a:t>
            </a:r>
            <a:r>
              <a:rPr lang="en-US" sz="1000" dirty="0" smtClean="0">
                <a:solidFill>
                  <a:srgbClr val="000000"/>
                </a:solidFill>
              </a:rPr>
              <a:t>While you work, your group should discuss where you think each standard falls in the PK–5 progression, and determine what language from each of the standards helped you determine its placement.</a:t>
            </a:r>
            <a:r>
              <a:rPr lang="en-US" sz="1000" baseline="0" dirty="0" smtClean="0">
                <a:solidFill>
                  <a:srgbClr val="000000"/>
                </a:solidFill>
              </a:rPr>
              <a:t> </a:t>
            </a:r>
            <a:r>
              <a:rPr lang="en-US" sz="1000" dirty="0" smtClean="0">
                <a:solidFill>
                  <a:srgbClr val="000000"/>
                </a:solidFill>
              </a:rPr>
              <a:t>Be prepared to share and justify your placement of the standards with the whole group when time is up.</a:t>
            </a:r>
            <a:endParaRPr lang="en-US" sz="1000" dirty="0" smtClean="0">
              <a:solidFill>
                <a:srgbClr val="000000"/>
              </a:solidFill>
              <a:ea typeface="Times New Roman"/>
            </a:endParaRPr>
          </a:p>
          <a:p>
            <a:pPr marL="171450" indent="-171450">
              <a:spcBef>
                <a:spcPts val="0"/>
              </a:spcBef>
              <a:spcAft>
                <a:spcPts val="0"/>
              </a:spcAft>
              <a:buFont typeface="Arial"/>
              <a:buChar char="•"/>
            </a:pPr>
            <a:endParaRPr lang="en-US" sz="1000" dirty="0" smtClean="0">
              <a:solidFill>
                <a:srgbClr val="000000"/>
              </a:solidFill>
            </a:endParaRPr>
          </a:p>
          <a:p>
            <a:endParaRPr lang="en-US" b="1"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6BBAD6C1-FF2F-4E2E-A44A-952EF064205E}" type="slidenum">
              <a:rPr lang="en-US" smtClean="0"/>
              <a:t>4</a:t>
            </a:fld>
            <a:endParaRPr lang="en-US"/>
          </a:p>
        </p:txBody>
      </p:sp>
    </p:spTree>
    <p:extLst>
      <p:ext uri="{BB962C8B-B14F-4D97-AF65-F5344CB8AC3E}">
        <p14:creationId xmlns:p14="http://schemas.microsoft.com/office/powerpoint/2010/main" val="785730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Slide 5: Big Idea</a:t>
            </a:r>
          </a:p>
          <a:p>
            <a:pPr eaLnBrk="1" fontAlgn="auto" hangingPunct="1">
              <a:spcBef>
                <a:spcPts val="200"/>
              </a:spcBef>
              <a:spcAft>
                <a:spcPts val="200"/>
              </a:spcAft>
              <a:defRPr/>
            </a:pPr>
            <a:r>
              <a:rPr lang="en-US" sz="1200" b="1" i="1" dirty="0" smtClean="0">
                <a:solidFill>
                  <a:srgbClr val="000000"/>
                </a:solidFill>
                <a:ea typeface="Times New Roman"/>
              </a:rPr>
              <a:t>Time Allotted:</a:t>
            </a:r>
            <a:r>
              <a:rPr lang="en-US" sz="1200" b="1" i="1" baseline="0" dirty="0" smtClean="0">
                <a:solidFill>
                  <a:srgbClr val="000000"/>
                </a:solidFill>
                <a:ea typeface="Times New Roman"/>
              </a:rPr>
              <a:t>  </a:t>
            </a:r>
            <a:r>
              <a:rPr lang="en-US" sz="1200" dirty="0" smtClean="0">
                <a:solidFill>
                  <a:srgbClr val="000000"/>
                </a:solidFill>
                <a:ea typeface="Times New Roman"/>
              </a:rPr>
              <a:t>5 minutes</a:t>
            </a:r>
          </a:p>
          <a:p>
            <a:pPr eaLnBrk="1" fontAlgn="auto" hangingPunct="1">
              <a:spcBef>
                <a:spcPts val="200"/>
              </a:spcBef>
              <a:spcAft>
                <a:spcPts val="200"/>
              </a:spcAft>
              <a:defRPr/>
            </a:pPr>
            <a:r>
              <a:rPr lang="en-US" sz="1200" b="1" i="1" dirty="0" smtClean="0">
                <a:solidFill>
                  <a:srgbClr val="000000"/>
                </a:solidFill>
                <a:ea typeface="Times New Roman"/>
              </a:rPr>
              <a:t>Step-By-Step Instructions</a:t>
            </a:r>
            <a:endParaRPr lang="en-US" sz="1200" dirty="0" smtClean="0">
              <a:solidFill>
                <a:srgbClr val="000000"/>
              </a:solidFill>
            </a:endParaRPr>
          </a:p>
          <a:p>
            <a:pPr marL="171450" lvl="0" indent="-171450">
              <a:spcBef>
                <a:spcPts val="200"/>
              </a:spcBef>
              <a:spcAft>
                <a:spcPts val="200"/>
              </a:spcAft>
              <a:buFont typeface="Arial"/>
              <a:buChar char="•"/>
            </a:pPr>
            <a:r>
              <a:rPr lang="en-US" sz="1200" dirty="0" smtClean="0">
                <a:solidFill>
                  <a:srgbClr val="000000"/>
                </a:solidFill>
              </a:rPr>
              <a:t>Have groups compare their placement of the standards to the vertical alignment displayed on </a:t>
            </a:r>
            <a:r>
              <a:rPr lang="en-US" sz="1200" b="1" dirty="0" smtClean="0">
                <a:solidFill>
                  <a:srgbClr val="000000"/>
                </a:solidFill>
              </a:rPr>
              <a:t>Hand Out #1 Vertical Alignment Chart: Big Idea: Measurement: Understand the concept of area and how it relates to perimeter and volume</a:t>
            </a:r>
          </a:p>
          <a:p>
            <a:pPr marL="171450" indent="-171450">
              <a:spcBef>
                <a:spcPts val="200"/>
              </a:spcBef>
              <a:spcAft>
                <a:spcPts val="200"/>
              </a:spcAft>
              <a:buFont typeface="Arial"/>
              <a:buChar char="•"/>
            </a:pPr>
            <a:r>
              <a:rPr lang="en-US" sz="1200" dirty="0" smtClean="0">
                <a:solidFill>
                  <a:srgbClr val="000000"/>
                </a:solidFill>
              </a:rPr>
              <a:t>Give participants a few minutes to make any changes to their placement of the standards, then have them glue the standards on the left side of a piece of chart paper. They should label each standard with its corresponding grade level and standard code, and leave space between each standard so that they can write some observations in the next step.</a:t>
            </a:r>
          </a:p>
          <a:p>
            <a:endParaRPr lang="en-US" b="1"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6BBAD6C1-FF2F-4E2E-A44A-952EF064205E}" type="slidenum">
              <a:rPr lang="en-US" smtClean="0"/>
              <a:t>5</a:t>
            </a:fld>
            <a:endParaRPr lang="en-US"/>
          </a:p>
        </p:txBody>
      </p:sp>
    </p:spTree>
    <p:extLst>
      <p:ext uri="{BB962C8B-B14F-4D97-AF65-F5344CB8AC3E}">
        <p14:creationId xmlns:p14="http://schemas.microsoft.com/office/powerpoint/2010/main" val="189593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200"/>
              </a:spcBef>
              <a:spcAft>
                <a:spcPts val="0"/>
              </a:spcAft>
              <a:buClrTx/>
              <a:buSzTx/>
              <a:buFontTx/>
              <a:buNone/>
              <a:tabLst/>
              <a:defRPr/>
            </a:pPr>
            <a:r>
              <a:rPr lang="en-US" sz="800" b="1" dirty="0" smtClean="0">
                <a:solidFill>
                  <a:srgbClr val="FF0000"/>
                </a:solidFill>
              </a:rPr>
              <a:t>Slide 6: Investigating</a:t>
            </a:r>
            <a:r>
              <a:rPr lang="en-US" sz="800" b="1" baseline="0" dirty="0" smtClean="0">
                <a:solidFill>
                  <a:srgbClr val="FF0000"/>
                </a:solidFill>
              </a:rPr>
              <a:t> Vertical Alignment</a:t>
            </a:r>
          </a:p>
          <a:p>
            <a:pPr marL="0" marR="0" indent="0" algn="l" defTabSz="914400" rtl="0" eaLnBrk="1" fontAlgn="auto" latinLnBrk="0" hangingPunct="1">
              <a:lnSpc>
                <a:spcPct val="100000"/>
              </a:lnSpc>
              <a:spcBef>
                <a:spcPts val="200"/>
              </a:spcBef>
              <a:spcAft>
                <a:spcPts val="0"/>
              </a:spcAft>
              <a:buClrTx/>
              <a:buSzTx/>
              <a:buFontTx/>
              <a:buNone/>
              <a:tabLst/>
              <a:defRPr/>
            </a:pPr>
            <a:r>
              <a:rPr lang="en-US" sz="800" b="1" i="1" dirty="0" smtClean="0">
                <a:solidFill>
                  <a:srgbClr val="000000"/>
                </a:solidFill>
                <a:ea typeface="Times New Roman"/>
              </a:rPr>
              <a:t>Time Allotted</a:t>
            </a:r>
            <a:r>
              <a:rPr lang="en-US" sz="800" b="0" i="0" dirty="0" smtClean="0">
                <a:solidFill>
                  <a:srgbClr val="000000"/>
                </a:solidFill>
                <a:ea typeface="Times New Roman"/>
              </a:rPr>
              <a:t>:</a:t>
            </a:r>
            <a:r>
              <a:rPr lang="en-US" sz="800" b="0" i="0" baseline="0" dirty="0" smtClean="0">
                <a:solidFill>
                  <a:srgbClr val="000000"/>
                </a:solidFill>
                <a:ea typeface="Times New Roman"/>
              </a:rPr>
              <a:t>  </a:t>
            </a:r>
            <a:r>
              <a:rPr lang="en-US" sz="800" dirty="0" smtClean="0">
                <a:solidFill>
                  <a:srgbClr val="000000"/>
                </a:solidFill>
                <a:ea typeface="Times New Roman"/>
              </a:rPr>
              <a:t>5 minutes</a:t>
            </a:r>
          </a:p>
          <a:p>
            <a:pPr marL="0" indent="0">
              <a:spcBef>
                <a:spcPts val="0"/>
              </a:spcBef>
              <a:buFont typeface="Arial"/>
              <a:buNone/>
            </a:pPr>
            <a:r>
              <a:rPr lang="en-US" b="1" dirty="0" smtClean="0">
                <a:solidFill>
                  <a:srgbClr val="000000"/>
                </a:solidFill>
              </a:rPr>
              <a:t>Facilitator:</a:t>
            </a:r>
            <a:br>
              <a:rPr lang="en-US" b="1" dirty="0" smtClean="0">
                <a:solidFill>
                  <a:srgbClr val="000000"/>
                </a:solidFill>
              </a:rPr>
            </a:br>
            <a:r>
              <a:rPr lang="en-US" dirty="0" smtClean="0">
                <a:solidFill>
                  <a:srgbClr val="000000"/>
                </a:solidFill>
              </a:rPr>
              <a:t>When </a:t>
            </a:r>
            <a:r>
              <a:rPr lang="en-US" dirty="0">
                <a:solidFill>
                  <a:srgbClr val="000000"/>
                </a:solidFill>
              </a:rPr>
              <a:t>groups finish placing all their strips on chart paper, have table groups </a:t>
            </a:r>
            <a:r>
              <a:rPr lang="en-US" dirty="0" smtClean="0">
                <a:solidFill>
                  <a:srgbClr val="000000"/>
                </a:solidFill>
              </a:rPr>
              <a:t>gather </a:t>
            </a:r>
            <a:r>
              <a:rPr lang="en-US" dirty="0">
                <a:solidFill>
                  <a:srgbClr val="000000"/>
                </a:solidFill>
              </a:rPr>
              <a:t>at their group trajectories. Starting with the lower elementary grades, have each </a:t>
            </a:r>
            <a:r>
              <a:rPr lang="en-US" dirty="0" smtClean="0">
                <a:solidFill>
                  <a:srgbClr val="000000"/>
                </a:solidFill>
              </a:rPr>
              <a:t>subgroup </a:t>
            </a:r>
            <a:r>
              <a:rPr lang="en-US" dirty="0">
                <a:solidFill>
                  <a:srgbClr val="000000"/>
                </a:solidFill>
              </a:rPr>
              <a:t>share some of the conversations they had while studying the standards and their justifications for the findings they noted on each </a:t>
            </a:r>
            <a:r>
              <a:rPr lang="en-US" dirty="0" smtClean="0">
                <a:solidFill>
                  <a:srgbClr val="000000"/>
                </a:solidFill>
              </a:rPr>
              <a:t>grade-level </a:t>
            </a:r>
            <a:r>
              <a:rPr lang="en-US" dirty="0">
                <a:solidFill>
                  <a:srgbClr val="000000"/>
                </a:solidFill>
              </a:rPr>
              <a:t>strip with their table group. </a:t>
            </a:r>
          </a:p>
          <a:p>
            <a:pPr marL="171450" indent="-171450">
              <a:spcBef>
                <a:spcPts val="0"/>
              </a:spcBef>
              <a:buFont typeface="Arial"/>
              <a:buChar char="•"/>
            </a:pPr>
            <a:r>
              <a:rPr lang="en-US" dirty="0">
                <a:solidFill>
                  <a:srgbClr val="000000"/>
                </a:solidFill>
              </a:rPr>
              <a:t>Next, direct table groups to discuss the </a:t>
            </a:r>
            <a:r>
              <a:rPr lang="en-US" dirty="0" smtClean="0">
                <a:solidFill>
                  <a:srgbClr val="000000"/>
                </a:solidFill>
              </a:rPr>
              <a:t>questions,</a:t>
            </a:r>
            <a:r>
              <a:rPr lang="en-US" baseline="0" dirty="0" smtClean="0">
                <a:solidFill>
                  <a:srgbClr val="000000"/>
                </a:solidFill>
              </a:rPr>
              <a:t> h</a:t>
            </a:r>
            <a:r>
              <a:rPr lang="en-US" dirty="0" smtClean="0">
                <a:solidFill>
                  <a:srgbClr val="000000"/>
                </a:solidFill>
              </a:rPr>
              <a:t>ave </a:t>
            </a:r>
            <a:r>
              <a:rPr lang="en-US" dirty="0">
                <a:solidFill>
                  <a:srgbClr val="000000"/>
                </a:solidFill>
              </a:rPr>
              <a:t>table groups record their answers </a:t>
            </a:r>
            <a:r>
              <a:rPr lang="en-US" dirty="0" smtClean="0">
                <a:solidFill>
                  <a:srgbClr val="000000"/>
                </a:solidFill>
              </a:rPr>
              <a:t>on </a:t>
            </a:r>
            <a:r>
              <a:rPr lang="en-US" dirty="0">
                <a:solidFill>
                  <a:srgbClr val="000000"/>
                </a:solidFill>
              </a:rPr>
              <a:t>the right side of the chart. Tell participants that they may want to record additional observations and findings that surfaced during their discussions.</a:t>
            </a:r>
          </a:p>
          <a:p>
            <a:pPr marL="171450" indent="-171450">
              <a:spcBef>
                <a:spcPts val="0"/>
              </a:spcBef>
              <a:buFont typeface="Arial"/>
              <a:buChar char="•"/>
            </a:pPr>
            <a:r>
              <a:rPr lang="en-US" dirty="0">
                <a:solidFill>
                  <a:srgbClr val="000000"/>
                </a:solidFill>
              </a:rPr>
              <a:t>Allow time for table groups to share a few of their findings with the whole group.</a:t>
            </a:r>
          </a:p>
          <a:p>
            <a:pPr marL="171450" lvl="0" indent="-171450">
              <a:spcBef>
                <a:spcPts val="0"/>
              </a:spcBef>
              <a:buFont typeface="Arial"/>
              <a:buChar char="•"/>
            </a:pPr>
            <a:r>
              <a:rPr lang="en-US" dirty="0">
                <a:solidFill>
                  <a:srgbClr val="000000"/>
                </a:solidFill>
              </a:rPr>
              <a:t>Ask participants to return to their seats and have a short discussion about the shifts (focus, coherence, and rigor). Ask, “How did these key shifts surface during this </a:t>
            </a:r>
            <a:r>
              <a:rPr lang="en-US" dirty="0">
                <a:solidFill>
                  <a:srgbClr val="000000"/>
                </a:solidFill>
                <a:ea typeface="Times New Roman"/>
              </a:rPr>
              <a:t>learning experience</a:t>
            </a:r>
            <a:r>
              <a:rPr lang="en-US" dirty="0">
                <a:solidFill>
                  <a:srgbClr val="000000"/>
                </a:solidFill>
              </a:rPr>
              <a:t>?”</a:t>
            </a:r>
          </a:p>
          <a:p>
            <a:pPr marL="171450" lvl="0" indent="-171450">
              <a:spcBef>
                <a:spcPts val="0"/>
              </a:spcBef>
              <a:buFont typeface="Arial"/>
              <a:buChar char="•"/>
            </a:pPr>
            <a:r>
              <a:rPr lang="en-US" dirty="0">
                <a:solidFill>
                  <a:srgbClr val="000000"/>
                </a:solidFill>
                <a:ea typeface="Times New Roman"/>
              </a:rPr>
              <a:t>At this </a:t>
            </a:r>
            <a:r>
              <a:rPr lang="en-US" dirty="0" smtClean="0">
                <a:solidFill>
                  <a:srgbClr val="000000"/>
                </a:solidFill>
                <a:ea typeface="Times New Roman"/>
              </a:rPr>
              <a:t>time, </a:t>
            </a:r>
            <a:r>
              <a:rPr lang="en-US" dirty="0">
                <a:solidFill>
                  <a:srgbClr val="000000"/>
                </a:solidFill>
                <a:ea typeface="Times New Roman"/>
              </a:rPr>
              <a:t>have participants take a second look at their big idea chart and </a:t>
            </a:r>
            <a:r>
              <a:rPr lang="en-US" dirty="0" smtClean="0">
                <a:solidFill>
                  <a:srgbClr val="000000"/>
                </a:solidFill>
                <a:ea typeface="Times New Roman"/>
              </a:rPr>
              <a:t>modify it </a:t>
            </a:r>
            <a:r>
              <a:rPr lang="en-US" dirty="0">
                <a:solidFill>
                  <a:srgbClr val="000000"/>
                </a:solidFill>
                <a:ea typeface="Times New Roman"/>
              </a:rPr>
              <a:t>as needed. They may want to add information, </a:t>
            </a:r>
            <a:r>
              <a:rPr lang="en-US" dirty="0" smtClean="0">
                <a:solidFill>
                  <a:srgbClr val="000000"/>
                </a:solidFill>
                <a:ea typeface="Times New Roman"/>
              </a:rPr>
              <a:t>delete, or </a:t>
            </a:r>
            <a:r>
              <a:rPr lang="en-US" dirty="0">
                <a:solidFill>
                  <a:srgbClr val="000000"/>
                </a:solidFill>
                <a:ea typeface="Times New Roman"/>
              </a:rPr>
              <a:t>edit what they originally thought. </a:t>
            </a:r>
          </a:p>
          <a:p>
            <a:pPr marL="0" indent="0">
              <a:spcBef>
                <a:spcPts val="0"/>
              </a:spcBef>
              <a:spcAft>
                <a:spcPts val="0"/>
              </a:spcAft>
              <a:buFont typeface="Arial"/>
              <a:buNone/>
            </a:pPr>
            <a:endParaRPr lang="en-US" sz="800" b="1" i="1" dirty="0" smtClean="0">
              <a:solidFill>
                <a:srgbClr val="000000"/>
              </a:solidFill>
              <a:ea typeface="Times New Roman"/>
            </a:endParaRPr>
          </a:p>
        </p:txBody>
      </p:sp>
    </p:spTree>
    <p:extLst>
      <p:ext uri="{BB962C8B-B14F-4D97-AF65-F5344CB8AC3E}">
        <p14:creationId xmlns:p14="http://schemas.microsoft.com/office/powerpoint/2010/main" val="2999849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200"/>
              </a:spcBef>
              <a:spcAft>
                <a:spcPts val="0"/>
              </a:spcAft>
              <a:buClrTx/>
              <a:buSzTx/>
              <a:buFontTx/>
              <a:buNone/>
              <a:tabLst/>
              <a:defRPr/>
            </a:pPr>
            <a:r>
              <a:rPr lang="en-US" sz="1050" b="1" dirty="0" smtClean="0"/>
              <a:t>Slide 7: Looking</a:t>
            </a:r>
            <a:r>
              <a:rPr lang="en-US" sz="1050" b="1" baseline="0" dirty="0" smtClean="0"/>
              <a:t> for Evidence of the Math Practices</a:t>
            </a:r>
          </a:p>
          <a:p>
            <a:pPr eaLnBrk="1" fontAlgn="auto" hangingPunct="1">
              <a:spcBef>
                <a:spcPts val="0"/>
              </a:spcBef>
              <a:spcAft>
                <a:spcPts val="0"/>
              </a:spcAft>
              <a:defRPr/>
            </a:pPr>
            <a:r>
              <a:rPr lang="en-US" sz="1050" b="1" i="1" dirty="0" smtClean="0">
                <a:solidFill>
                  <a:srgbClr val="000000"/>
                </a:solidFill>
                <a:ea typeface="Times New Roman"/>
              </a:rPr>
              <a:t>Time Allotted</a:t>
            </a:r>
          </a:p>
          <a:p>
            <a:pPr marL="171450" indent="-171450" eaLnBrk="1" fontAlgn="auto" hangingPunct="1">
              <a:spcBef>
                <a:spcPts val="0"/>
              </a:spcBef>
              <a:spcAft>
                <a:spcPts val="0"/>
              </a:spcAft>
              <a:buFont typeface="Arial"/>
              <a:buChar char="•"/>
              <a:defRPr/>
            </a:pPr>
            <a:r>
              <a:rPr lang="en-US" sz="1050" dirty="0" smtClean="0">
                <a:solidFill>
                  <a:srgbClr val="000000"/>
                </a:solidFill>
                <a:ea typeface="Times New Roman"/>
              </a:rPr>
              <a:t>10</a:t>
            </a:r>
            <a:r>
              <a:rPr lang="en-US" sz="1050" baseline="0" dirty="0" smtClean="0">
                <a:solidFill>
                  <a:srgbClr val="000000"/>
                </a:solidFill>
                <a:ea typeface="Times New Roman"/>
              </a:rPr>
              <a:t> </a:t>
            </a:r>
            <a:r>
              <a:rPr lang="en-US" sz="1050" dirty="0" smtClean="0">
                <a:solidFill>
                  <a:srgbClr val="000000"/>
                </a:solidFill>
                <a:ea typeface="Times New Roman"/>
              </a:rPr>
              <a:t>minutes</a:t>
            </a:r>
          </a:p>
          <a:p>
            <a:pPr eaLnBrk="1" fontAlgn="auto" hangingPunct="1">
              <a:spcBef>
                <a:spcPts val="200"/>
              </a:spcBef>
              <a:spcAft>
                <a:spcPts val="0"/>
              </a:spcAft>
              <a:defRPr/>
            </a:pPr>
            <a:r>
              <a:rPr lang="en-US" sz="1050" b="1" i="1" dirty="0" smtClean="0">
                <a:solidFill>
                  <a:srgbClr val="000000"/>
                </a:solidFill>
                <a:ea typeface="Times New Roman"/>
              </a:rPr>
              <a:t>Critical Point </a:t>
            </a:r>
          </a:p>
          <a:p>
            <a:pPr marL="171450" indent="-171450" eaLnBrk="1" fontAlgn="auto" hangingPunct="1">
              <a:spcBef>
                <a:spcPts val="200"/>
              </a:spcBef>
              <a:spcAft>
                <a:spcPts val="0"/>
              </a:spcAft>
              <a:buFont typeface="Arial"/>
              <a:buChar char="•"/>
              <a:tabLst>
                <a:tab pos="228600" algn="l"/>
                <a:tab pos="487680" algn="l"/>
              </a:tabLst>
              <a:defRPr/>
            </a:pPr>
            <a:r>
              <a:rPr lang="en-US" sz="1050" dirty="0" smtClean="0">
                <a:solidFill>
                  <a:srgbClr val="000000"/>
                </a:solidFill>
                <a:ea typeface="Times New Roman"/>
              </a:rPr>
              <a:t>Rigorous mathematics teaching and learning should</a:t>
            </a:r>
            <a:r>
              <a:rPr lang="en-US" sz="1050" baseline="0" dirty="0" smtClean="0">
                <a:solidFill>
                  <a:srgbClr val="000000"/>
                </a:solidFill>
                <a:ea typeface="Times New Roman"/>
              </a:rPr>
              <a:t> </a:t>
            </a:r>
            <a:r>
              <a:rPr lang="en-US" sz="1050" dirty="0" smtClean="0">
                <a:solidFill>
                  <a:srgbClr val="000000"/>
                </a:solidFill>
                <a:ea typeface="Times New Roman"/>
              </a:rPr>
              <a:t>intentionally integrate the Standards for Mathematical</a:t>
            </a:r>
            <a:r>
              <a:rPr lang="en-US" sz="1050" baseline="0" dirty="0" smtClean="0">
                <a:solidFill>
                  <a:srgbClr val="000000"/>
                </a:solidFill>
                <a:ea typeface="Times New Roman"/>
              </a:rPr>
              <a:t> </a:t>
            </a:r>
            <a:r>
              <a:rPr lang="en-US" sz="1050" dirty="0" smtClean="0">
                <a:solidFill>
                  <a:srgbClr val="000000"/>
                </a:solidFill>
                <a:ea typeface="Times New Roman"/>
              </a:rPr>
              <a:t>Practice with mathematics content.</a:t>
            </a:r>
            <a:endParaRPr lang="en-US" sz="1050" b="1" i="1" dirty="0" smtClean="0">
              <a:solidFill>
                <a:srgbClr val="000000"/>
              </a:solidFill>
              <a:ea typeface="Times New Roman"/>
            </a:endParaRPr>
          </a:p>
          <a:p>
            <a:pPr eaLnBrk="1" fontAlgn="auto" hangingPunct="1">
              <a:spcBef>
                <a:spcPts val="200"/>
              </a:spcBef>
              <a:spcAft>
                <a:spcPts val="0"/>
              </a:spcAft>
              <a:defRPr/>
            </a:pPr>
            <a:r>
              <a:rPr lang="en-US" sz="1050" b="1" i="1" dirty="0" smtClean="0">
                <a:solidFill>
                  <a:srgbClr val="000000"/>
                </a:solidFill>
                <a:ea typeface="Times New Roman"/>
              </a:rPr>
              <a:t>Step-By-Step Instructions</a:t>
            </a:r>
          </a:p>
          <a:p>
            <a:pPr marL="171450" lvl="0" indent="-171450">
              <a:spcBef>
                <a:spcPts val="200"/>
              </a:spcBef>
              <a:spcAft>
                <a:spcPts val="0"/>
              </a:spcAft>
              <a:buFont typeface="Arial"/>
              <a:buChar char="•"/>
              <a:defRPr/>
            </a:pPr>
            <a:r>
              <a:rPr lang="en-US" sz="1050" dirty="0" smtClean="0">
                <a:solidFill>
                  <a:srgbClr val="000000"/>
                </a:solidFill>
                <a:ea typeface="Times New Roman"/>
              </a:rPr>
              <a:t>Tell participants:</a:t>
            </a:r>
            <a:r>
              <a:rPr lang="en-US" sz="1050" dirty="0" smtClean="0">
                <a:solidFill>
                  <a:srgbClr val="000000"/>
                </a:solidFill>
              </a:rPr>
              <a:t>.</a:t>
            </a:r>
            <a:r>
              <a:rPr lang="en-US" sz="1050" baseline="0" dirty="0" smtClean="0">
                <a:solidFill>
                  <a:srgbClr val="000000"/>
                </a:solidFill>
              </a:rPr>
              <a:t>  </a:t>
            </a:r>
            <a:r>
              <a:rPr lang="en-US" sz="1050" dirty="0" smtClean="0">
                <a:solidFill>
                  <a:srgbClr val="000000"/>
                </a:solidFill>
              </a:rPr>
              <a:t>For this session, we will focus on SMPs 7 &amp; 8.  </a:t>
            </a:r>
            <a:r>
              <a:rPr lang="en-US" sz="1050" dirty="0" smtClean="0">
                <a:solidFill>
                  <a:srgbClr val="FF0000"/>
                </a:solidFill>
                <a:ea typeface="Times New Roman"/>
              </a:rPr>
              <a:t>It is important to note that we are not expecting you to be experts on these two SMPs.</a:t>
            </a:r>
            <a:r>
              <a:rPr lang="en-US" sz="1050" baseline="0" dirty="0" smtClean="0">
                <a:solidFill>
                  <a:srgbClr val="FF0000"/>
                </a:solidFill>
                <a:ea typeface="Times New Roman"/>
              </a:rPr>
              <a:t> </a:t>
            </a:r>
            <a:r>
              <a:rPr lang="en-US" sz="1050" dirty="0" smtClean="0">
                <a:solidFill>
                  <a:srgbClr val="FF0000"/>
                </a:solidFill>
                <a:ea typeface="Times New Roman"/>
              </a:rPr>
              <a:t> This will be an ongoing conversation.</a:t>
            </a:r>
          </a:p>
          <a:p>
            <a:pPr marL="342900" lvl="1" indent="-166688">
              <a:spcBef>
                <a:spcPts val="200"/>
              </a:spcBef>
              <a:spcAft>
                <a:spcPts val="0"/>
              </a:spcAft>
              <a:buFont typeface="Lucida Grande"/>
              <a:buChar char="-"/>
              <a:defRPr/>
            </a:pPr>
            <a:r>
              <a:rPr lang="en-US" sz="1050" dirty="0" smtClean="0">
                <a:solidFill>
                  <a:srgbClr val="000000"/>
                </a:solidFill>
              </a:rPr>
              <a:t>Pass out </a:t>
            </a:r>
            <a:r>
              <a:rPr lang="en-US" sz="1050" b="1" dirty="0" smtClean="0">
                <a:solidFill>
                  <a:srgbClr val="000000"/>
                </a:solidFill>
              </a:rPr>
              <a:t>Hand Out #2 Standards for Mathematical Practice: Commentary and Elaborations for K–5</a:t>
            </a:r>
            <a:r>
              <a:rPr lang="en-US" sz="1050" dirty="0" smtClean="0">
                <a:solidFill>
                  <a:srgbClr val="000000"/>
                </a:solidFill>
              </a:rPr>
              <a:t>.</a:t>
            </a:r>
          </a:p>
          <a:p>
            <a:pPr marL="171450" lvl="0" indent="-171450">
              <a:spcBef>
                <a:spcPts val="200"/>
              </a:spcBef>
              <a:spcAft>
                <a:spcPts val="0"/>
              </a:spcAft>
              <a:buFont typeface="Arial" charset="0"/>
              <a:buChar char="•"/>
              <a:defRPr/>
            </a:pPr>
            <a:r>
              <a:rPr lang="en-US" sz="1050" dirty="0" smtClean="0">
                <a:solidFill>
                  <a:srgbClr val="000000"/>
                </a:solidFill>
              </a:rPr>
              <a:t>Tell participants:</a:t>
            </a:r>
            <a:r>
              <a:rPr lang="en-US" sz="1050" baseline="0" dirty="0" smtClean="0">
                <a:solidFill>
                  <a:srgbClr val="000000"/>
                </a:solidFill>
              </a:rPr>
              <a:t>  </a:t>
            </a:r>
            <a:r>
              <a:rPr lang="en-US" sz="1050" dirty="0" smtClean="0">
                <a:solidFill>
                  <a:srgbClr val="000000"/>
                </a:solidFill>
              </a:rPr>
              <a:t>Remember, the Commentary and Elaborations document for K–5 adapts the language of the SMPs in two different ways:</a:t>
            </a:r>
          </a:p>
          <a:p>
            <a:pPr marL="568325" lvl="2" indent="-225425">
              <a:spcBef>
                <a:spcPts val="200"/>
              </a:spcBef>
              <a:spcAft>
                <a:spcPts val="0"/>
              </a:spcAft>
              <a:buFont typeface="Courier New"/>
              <a:buChar char="o"/>
              <a:defRPr/>
            </a:pPr>
            <a:r>
              <a:rPr lang="en-US" sz="1050" dirty="0" smtClean="0">
                <a:solidFill>
                  <a:srgbClr val="000000"/>
                </a:solidFill>
              </a:rPr>
              <a:t>The first section provides the annotated version of the standards that provide additional interpretation of the standards appropriate for the K–5 classroom. This version helps educators understand how the original language of the standards applies in K–5.</a:t>
            </a:r>
          </a:p>
          <a:p>
            <a:pPr marL="568325" lvl="2" indent="-225425">
              <a:spcBef>
                <a:spcPts val="200"/>
              </a:spcBef>
              <a:spcAft>
                <a:spcPts val="0"/>
              </a:spcAft>
              <a:buFont typeface="Courier New"/>
              <a:buChar char="o"/>
              <a:defRPr/>
            </a:pPr>
            <a:r>
              <a:rPr lang="en-US" sz="1050" dirty="0" smtClean="0">
                <a:solidFill>
                  <a:srgbClr val="000000"/>
                </a:solidFill>
              </a:rPr>
              <a:t>The second section provides the elaborations of the standards. These are narrative descriptions that integrate the annotations from the first section and provide a coherent description of how the SMPs play out in the K–5 classroom.</a:t>
            </a:r>
          </a:p>
          <a:p>
            <a:pPr marL="344488" lvl="1" indent="-171450">
              <a:spcBef>
                <a:spcPts val="200"/>
              </a:spcBef>
              <a:spcAft>
                <a:spcPts val="0"/>
              </a:spcAft>
              <a:buFont typeface="Lucida Grande"/>
              <a:buChar char="-"/>
              <a:defRPr/>
            </a:pPr>
            <a:r>
              <a:rPr lang="en-US" sz="1050" dirty="0" smtClean="0">
                <a:solidFill>
                  <a:srgbClr val="000000"/>
                </a:solidFill>
              </a:rPr>
              <a:t>Take a few minutes to read through either the Commentary version</a:t>
            </a:r>
            <a:r>
              <a:rPr lang="en-US" sz="1050" b="1" dirty="0" smtClean="0">
                <a:solidFill>
                  <a:srgbClr val="000000"/>
                </a:solidFill>
              </a:rPr>
              <a:t> or </a:t>
            </a:r>
            <a:r>
              <a:rPr lang="en-US" sz="1050" dirty="0" smtClean="0">
                <a:solidFill>
                  <a:srgbClr val="000000"/>
                </a:solidFill>
              </a:rPr>
              <a:t>the Elaboration version for both SMP 7 and SMP 8. </a:t>
            </a:r>
          </a:p>
          <a:p>
            <a:pPr marL="344488" lvl="1" indent="-171450">
              <a:spcBef>
                <a:spcPts val="200"/>
              </a:spcBef>
              <a:spcAft>
                <a:spcPts val="0"/>
              </a:spcAft>
              <a:buFont typeface="Lucida Grande"/>
              <a:buChar char="-"/>
              <a:defRPr/>
            </a:pPr>
            <a:r>
              <a:rPr lang="en-US" sz="1050" dirty="0" smtClean="0">
                <a:solidFill>
                  <a:srgbClr val="000000"/>
                </a:solidFill>
              </a:rPr>
              <a:t>While you are reading, think about how students would engage in each of these.</a:t>
            </a:r>
            <a:endParaRPr lang="en-US" dirty="0">
              <a:solidFill>
                <a:srgbClr val="000000"/>
              </a:solidFill>
              <a:ea typeface="Times New Roman"/>
            </a:endParaRPr>
          </a:p>
        </p:txBody>
      </p:sp>
    </p:spTree>
    <p:extLst>
      <p:ext uri="{BB962C8B-B14F-4D97-AF65-F5344CB8AC3E}">
        <p14:creationId xmlns:p14="http://schemas.microsoft.com/office/powerpoint/2010/main" val="2999849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tab pos="3317875" algn="l"/>
              </a:tabLst>
              <a:defRPr/>
            </a:pPr>
            <a:r>
              <a:rPr lang="en-US" sz="900" b="1" dirty="0" smtClean="0"/>
              <a:t>Slide 8: Looking</a:t>
            </a:r>
            <a:r>
              <a:rPr lang="en-US" sz="900" b="1" baseline="0" dirty="0" smtClean="0"/>
              <a:t> for Evidence of the Math Practices</a:t>
            </a:r>
            <a:endParaRPr lang="en-US" sz="900" b="1" dirty="0" smtClean="0"/>
          </a:p>
          <a:p>
            <a:pPr eaLnBrk="1" fontAlgn="auto" hangingPunct="1">
              <a:spcBef>
                <a:spcPts val="0"/>
              </a:spcBef>
              <a:spcAft>
                <a:spcPts val="0"/>
              </a:spcAft>
              <a:defRPr/>
            </a:pPr>
            <a:r>
              <a:rPr lang="en-US" sz="900" b="1" i="1" dirty="0" smtClean="0">
                <a:solidFill>
                  <a:srgbClr val="000000"/>
                </a:solidFill>
                <a:ea typeface="Times New Roman"/>
              </a:rPr>
              <a:t>Time Allotted</a:t>
            </a:r>
          </a:p>
          <a:p>
            <a:pPr marL="171450" indent="-171450" eaLnBrk="1" fontAlgn="auto" hangingPunct="1">
              <a:spcBef>
                <a:spcPts val="0"/>
              </a:spcBef>
              <a:spcAft>
                <a:spcPts val="0"/>
              </a:spcAft>
              <a:buFont typeface="Arial"/>
              <a:buChar char="•"/>
              <a:defRPr/>
            </a:pPr>
            <a:r>
              <a:rPr lang="en-US" sz="900" dirty="0" smtClean="0">
                <a:solidFill>
                  <a:srgbClr val="000000"/>
                </a:solidFill>
                <a:ea typeface="Times New Roman"/>
              </a:rPr>
              <a:t>5 minutes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900" b="1" i="1" dirty="0" smtClean="0">
                <a:solidFill>
                  <a:srgbClr val="000000"/>
                </a:solidFill>
                <a:ea typeface="Times New Roman"/>
              </a:rPr>
              <a:t>Step-By-Step Instructions</a:t>
            </a:r>
            <a:endParaRPr lang="en-US" sz="900" dirty="0" smtClean="0">
              <a:solidFill>
                <a:srgbClr val="000000"/>
              </a:solidFill>
              <a:ea typeface="Times New Roman"/>
            </a:endParaRPr>
          </a:p>
          <a:p>
            <a:pPr marL="0" lvl="0" indent="0">
              <a:spcBef>
                <a:spcPts val="0"/>
              </a:spcBef>
              <a:spcAft>
                <a:spcPts val="0"/>
              </a:spcAft>
              <a:buFont typeface="Arial" charset="0"/>
              <a:buNone/>
              <a:tabLst>
                <a:tab pos="3317875" algn="l"/>
              </a:tabLst>
              <a:defRPr/>
            </a:pPr>
            <a:r>
              <a:rPr lang="en-US" sz="900" dirty="0" smtClean="0">
                <a:solidFill>
                  <a:srgbClr val="000000"/>
                </a:solidFill>
                <a:ea typeface="Times New Roman"/>
              </a:rPr>
              <a:t>Pass out </a:t>
            </a:r>
            <a:r>
              <a:rPr lang="en-US" sz="900" b="1" dirty="0" smtClean="0">
                <a:solidFill>
                  <a:srgbClr val="000000"/>
                </a:solidFill>
                <a:ea typeface="Times New Roman"/>
              </a:rPr>
              <a:t>Hand Out #3:  SMP 7&amp;8 in </a:t>
            </a:r>
            <a:r>
              <a:rPr lang="en-US" sz="900" b="1" dirty="0" smtClean="0">
                <a:solidFill>
                  <a:srgbClr val="000000"/>
                </a:solidFill>
                <a:ea typeface="Times New Roman"/>
              </a:rPr>
              <a:t>MD</a:t>
            </a:r>
            <a:endParaRPr lang="en-US" sz="900" b="1" dirty="0" smtClean="0">
              <a:solidFill>
                <a:srgbClr val="000000"/>
              </a:solidFill>
              <a:ea typeface="Times New Roman"/>
            </a:endParaRPr>
          </a:p>
          <a:p>
            <a:pPr marL="0" lvl="0" indent="0">
              <a:spcBef>
                <a:spcPts val="0"/>
              </a:spcBef>
              <a:spcAft>
                <a:spcPts val="0"/>
              </a:spcAft>
              <a:buFont typeface="Arial" charset="0"/>
              <a:buNone/>
              <a:tabLst>
                <a:tab pos="3317875" algn="l"/>
              </a:tabLst>
              <a:defRPr/>
            </a:pPr>
            <a:r>
              <a:rPr lang="en-US" sz="900" dirty="0" smtClean="0">
                <a:solidFill>
                  <a:srgbClr val="000000"/>
                </a:solidFill>
                <a:ea typeface="Times New Roman"/>
              </a:rPr>
              <a:t>Read the</a:t>
            </a:r>
            <a:r>
              <a:rPr lang="en-US" sz="900" baseline="0" dirty="0" smtClean="0">
                <a:solidFill>
                  <a:srgbClr val="000000"/>
                </a:solidFill>
                <a:ea typeface="Times New Roman"/>
              </a:rPr>
              <a:t> handout.</a:t>
            </a:r>
            <a:endParaRPr lang="en-US" sz="900" dirty="0" smtClean="0">
              <a:solidFill>
                <a:srgbClr val="000000"/>
              </a:solidFill>
              <a:ea typeface="Times New Roman"/>
            </a:endParaRPr>
          </a:p>
          <a:p>
            <a:pPr marL="0" lvl="0" indent="0">
              <a:spcBef>
                <a:spcPts val="0"/>
              </a:spcBef>
              <a:spcAft>
                <a:spcPts val="0"/>
              </a:spcAft>
              <a:buFont typeface="Arial" charset="0"/>
              <a:buNone/>
              <a:tabLst>
                <a:tab pos="3317875" algn="l"/>
              </a:tabLst>
              <a:defRPr/>
            </a:pPr>
            <a:r>
              <a:rPr lang="en-US" sz="900" dirty="0" smtClean="0">
                <a:solidFill>
                  <a:srgbClr val="000000"/>
                </a:solidFill>
                <a:ea typeface="Times New Roman"/>
              </a:rPr>
              <a:t>Have groups share out some of the student behaviors/actions that they expect to see for SMPs 7 &amp; 8 in the content area </a:t>
            </a:r>
            <a:r>
              <a:rPr lang="en-US" sz="900" smtClean="0">
                <a:solidFill>
                  <a:srgbClr val="000000"/>
                </a:solidFill>
                <a:ea typeface="Times New Roman"/>
              </a:rPr>
              <a:t>of </a:t>
            </a:r>
            <a:r>
              <a:rPr lang="en-US" sz="900" smtClean="0">
                <a:solidFill>
                  <a:srgbClr val="000000"/>
                </a:solidFill>
                <a:ea typeface="Times New Roman"/>
              </a:rPr>
              <a:t>MD. </a:t>
            </a:r>
            <a:r>
              <a:rPr lang="en-US" sz="900" dirty="0" smtClean="0">
                <a:solidFill>
                  <a:srgbClr val="000000"/>
                </a:solidFill>
                <a:ea typeface="Times New Roman"/>
              </a:rPr>
              <a:t>Some possible responses include:</a:t>
            </a:r>
          </a:p>
          <a:p>
            <a:pPr marL="333375" lvl="1" indent="-171450">
              <a:spcBef>
                <a:spcPts val="0"/>
              </a:spcBef>
              <a:spcAft>
                <a:spcPts val="0"/>
              </a:spcAft>
              <a:buFont typeface="Lucida Grande"/>
              <a:buChar char="-"/>
              <a:defRPr/>
            </a:pPr>
            <a:r>
              <a:rPr lang="en-US" sz="900" dirty="0" smtClean="0">
                <a:solidFill>
                  <a:srgbClr val="000000"/>
                </a:solidFill>
              </a:rPr>
              <a:t>SMP 7</a:t>
            </a:r>
          </a:p>
          <a:p>
            <a:pPr marL="515938" lvl="2" indent="-171450">
              <a:spcBef>
                <a:spcPts val="0"/>
              </a:spcBef>
              <a:spcAft>
                <a:spcPts val="0"/>
              </a:spcAft>
              <a:buFont typeface="Courier New"/>
              <a:buChar char="o"/>
              <a:defRPr/>
            </a:pPr>
            <a:r>
              <a:rPr lang="en-US" sz="900" i="1" dirty="0" smtClean="0">
                <a:solidFill>
                  <a:srgbClr val="000000"/>
                </a:solidFill>
              </a:rPr>
              <a:t>Students will observe and identify shapes in the real world.</a:t>
            </a:r>
          </a:p>
          <a:p>
            <a:pPr marL="515938" lvl="2" indent="-171450">
              <a:spcBef>
                <a:spcPts val="0"/>
              </a:spcBef>
              <a:spcAft>
                <a:spcPts val="0"/>
              </a:spcAft>
              <a:buFont typeface="Courier New"/>
              <a:buChar char="o"/>
              <a:defRPr/>
            </a:pPr>
            <a:r>
              <a:rPr lang="en-US" sz="900" i="1" dirty="0" smtClean="0">
                <a:solidFill>
                  <a:srgbClr val="000000"/>
                </a:solidFill>
              </a:rPr>
              <a:t>Students will identify defining attributes of shapes.</a:t>
            </a:r>
          </a:p>
          <a:p>
            <a:pPr marL="515938" lvl="2" indent="-171450">
              <a:spcBef>
                <a:spcPts val="0"/>
              </a:spcBef>
              <a:spcAft>
                <a:spcPts val="0"/>
              </a:spcAft>
              <a:buFont typeface="Courier New"/>
              <a:buChar char="o"/>
              <a:defRPr/>
            </a:pPr>
            <a:r>
              <a:rPr lang="en-US" sz="900" i="1" dirty="0" smtClean="0">
                <a:solidFill>
                  <a:srgbClr val="000000"/>
                </a:solidFill>
              </a:rPr>
              <a:t>Students will compose and decompose shapes.</a:t>
            </a:r>
          </a:p>
          <a:p>
            <a:pPr marL="334963" lvl="1" indent="-171450">
              <a:spcBef>
                <a:spcPts val="0"/>
              </a:spcBef>
              <a:spcAft>
                <a:spcPts val="0"/>
              </a:spcAft>
              <a:buFont typeface="Lucida Grande"/>
              <a:buChar char="-"/>
              <a:defRPr/>
            </a:pPr>
            <a:r>
              <a:rPr lang="en-US" sz="900" dirty="0" smtClean="0">
                <a:solidFill>
                  <a:srgbClr val="000000"/>
                </a:solidFill>
              </a:rPr>
              <a:t>SMP 8</a:t>
            </a:r>
          </a:p>
          <a:p>
            <a:pPr marL="515938" lvl="2" indent="-171450">
              <a:spcBef>
                <a:spcPts val="0"/>
              </a:spcBef>
              <a:spcAft>
                <a:spcPts val="0"/>
              </a:spcAft>
              <a:buFont typeface="Courier New"/>
              <a:buChar char="o"/>
              <a:defRPr/>
            </a:pPr>
            <a:r>
              <a:rPr lang="en-US" sz="900" i="1" dirty="0" smtClean="0">
                <a:solidFill>
                  <a:srgbClr val="000000"/>
                </a:solidFill>
              </a:rPr>
              <a:t>Students sort and classify shapes based on attributes.</a:t>
            </a:r>
          </a:p>
          <a:p>
            <a:pPr marL="515938" lvl="2" indent="-171450">
              <a:spcBef>
                <a:spcPts val="0"/>
              </a:spcBef>
              <a:spcAft>
                <a:spcPts val="0"/>
              </a:spcAft>
              <a:buFont typeface="Courier New"/>
              <a:buChar char="o"/>
              <a:defRPr/>
            </a:pPr>
            <a:r>
              <a:rPr lang="en-US" sz="900" i="1" dirty="0" smtClean="0">
                <a:solidFill>
                  <a:srgbClr val="000000"/>
                </a:solidFill>
              </a:rPr>
              <a:t>Student describe similarities and differences between shapes and shape categories.</a:t>
            </a:r>
          </a:p>
          <a:p>
            <a:pPr marL="515938" lvl="2" indent="-171450">
              <a:spcBef>
                <a:spcPts val="0"/>
              </a:spcBef>
              <a:spcAft>
                <a:spcPts val="0"/>
              </a:spcAft>
              <a:buFont typeface="Courier New"/>
              <a:buChar char="o"/>
              <a:defRPr/>
            </a:pPr>
            <a:r>
              <a:rPr lang="en-US" sz="900" i="1" dirty="0" smtClean="0">
                <a:solidFill>
                  <a:srgbClr val="000000"/>
                </a:solidFill>
              </a:rPr>
              <a:t>Students develop formulas based on repeated reasoning of how to calculate in order to solve problems, such as those involving area and perimeter.</a:t>
            </a:r>
            <a:endParaRPr lang="en-US" sz="900" i="1" dirty="0">
              <a:solidFill>
                <a:srgbClr val="000000"/>
              </a:solidFill>
            </a:endParaRPr>
          </a:p>
        </p:txBody>
      </p:sp>
    </p:spTree>
    <p:extLst>
      <p:ext uri="{BB962C8B-B14F-4D97-AF65-F5344CB8AC3E}">
        <p14:creationId xmlns:p14="http://schemas.microsoft.com/office/powerpoint/2010/main" val="2999849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42900"/>
            <a:ext cx="3200400" cy="24018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400"/>
              </a:spcBef>
              <a:spcAft>
                <a:spcPts val="0"/>
              </a:spcAft>
              <a:buClrTx/>
              <a:buSzTx/>
              <a:buFontTx/>
              <a:buNone/>
              <a:tabLst/>
              <a:defRPr/>
            </a:pPr>
            <a:r>
              <a:rPr lang="en-US" sz="1200" b="1" dirty="0" smtClean="0">
                <a:solidFill>
                  <a:srgbClr val="FF0000"/>
                </a:solidFill>
              </a:rPr>
              <a:t>Slide 9: Connections to</a:t>
            </a:r>
            <a:r>
              <a:rPr lang="en-US" sz="1200" b="1" baseline="0" dirty="0" smtClean="0">
                <a:solidFill>
                  <a:srgbClr val="FF0000"/>
                </a:solidFill>
              </a:rPr>
              <a:t> Math Practices 7 &amp; 8</a:t>
            </a:r>
          </a:p>
          <a:p>
            <a:pPr eaLnBrk="1" fontAlgn="auto" hangingPunct="1">
              <a:spcBef>
                <a:spcPts val="400"/>
              </a:spcBef>
              <a:spcAft>
                <a:spcPts val="0"/>
              </a:spcAft>
              <a:defRPr/>
            </a:pPr>
            <a:r>
              <a:rPr lang="en-US" sz="1200" b="1" i="1" dirty="0" smtClean="0">
                <a:solidFill>
                  <a:srgbClr val="000000"/>
                </a:solidFill>
                <a:ea typeface="Times New Roman"/>
              </a:rPr>
              <a:t>Time Allotted:</a:t>
            </a:r>
            <a:r>
              <a:rPr lang="en-US" sz="1200" b="1" i="1" baseline="0" dirty="0" smtClean="0">
                <a:solidFill>
                  <a:srgbClr val="000000"/>
                </a:solidFill>
                <a:ea typeface="Times New Roman"/>
              </a:rPr>
              <a:t>  </a:t>
            </a:r>
            <a:r>
              <a:rPr lang="en-US" sz="1200" dirty="0" smtClean="0">
                <a:solidFill>
                  <a:srgbClr val="000000"/>
                </a:solidFill>
                <a:ea typeface="Times New Roman"/>
              </a:rPr>
              <a:t>2 minutes</a:t>
            </a:r>
          </a:p>
          <a:p>
            <a:pPr eaLnBrk="1" fontAlgn="auto" hangingPunct="1">
              <a:spcBef>
                <a:spcPts val="400"/>
              </a:spcBef>
              <a:spcAft>
                <a:spcPts val="0"/>
              </a:spcAft>
              <a:defRPr/>
            </a:pPr>
            <a:r>
              <a:rPr lang="en-US" sz="1200" b="1" i="1" dirty="0" smtClean="0">
                <a:solidFill>
                  <a:srgbClr val="000000"/>
                </a:solidFill>
                <a:ea typeface="Times New Roman"/>
              </a:rPr>
              <a:t>Step-By-Step Instructions</a:t>
            </a:r>
          </a:p>
          <a:p>
            <a:pPr marL="171450" indent="-171450">
              <a:spcBef>
                <a:spcPts val="400"/>
              </a:spcBef>
              <a:spcAft>
                <a:spcPts val="0"/>
              </a:spcAft>
              <a:buFont typeface="Arial"/>
              <a:buChar char="•"/>
              <a:defRPr/>
            </a:pPr>
            <a:r>
              <a:rPr lang="en-US" sz="1200" dirty="0" smtClean="0">
                <a:solidFill>
                  <a:srgbClr val="000000"/>
                </a:solidFill>
              </a:rPr>
              <a:t>Pass out </a:t>
            </a:r>
            <a:r>
              <a:rPr lang="en-US" sz="1200" b="1" dirty="0" smtClean="0">
                <a:solidFill>
                  <a:srgbClr val="000000"/>
                </a:solidFill>
              </a:rPr>
              <a:t>Hand out #4 Looking for Evidence of the Standards for Mathematical Practice: SMPs 7 &amp; 8</a:t>
            </a:r>
            <a:endParaRPr lang="en-US" sz="1200" dirty="0" smtClean="0"/>
          </a:p>
          <a:p>
            <a:pPr marL="171450" lvl="0" indent="-171450">
              <a:spcBef>
                <a:spcPts val="400"/>
              </a:spcBef>
              <a:spcAft>
                <a:spcPts val="0"/>
              </a:spcAft>
              <a:buFont typeface="Arial"/>
              <a:buChar char="•"/>
              <a:defRPr/>
            </a:pPr>
            <a:r>
              <a:rPr lang="en-US" sz="1200" dirty="0" smtClean="0">
                <a:solidFill>
                  <a:srgbClr val="000000"/>
                </a:solidFill>
              </a:rPr>
              <a:t>Give participants a few moments to reorient themselves to the handout.</a:t>
            </a:r>
          </a:p>
          <a:p>
            <a:pPr marL="171450" lvl="0" indent="-171450">
              <a:spcBef>
                <a:spcPts val="400"/>
              </a:spcBef>
              <a:spcAft>
                <a:spcPts val="0"/>
              </a:spcAft>
              <a:buFont typeface="Arial"/>
              <a:buChar char="•"/>
              <a:defRPr/>
            </a:pPr>
            <a:r>
              <a:rPr lang="en-US" sz="1200" dirty="0" smtClean="0">
                <a:solidFill>
                  <a:srgbClr val="000000"/>
                </a:solidFill>
              </a:rPr>
              <a:t>Tell participants:</a:t>
            </a:r>
          </a:p>
          <a:p>
            <a:pPr marL="346075" lvl="1" indent="-176213">
              <a:spcBef>
                <a:spcPts val="400"/>
              </a:spcBef>
              <a:spcAft>
                <a:spcPts val="0"/>
              </a:spcAft>
              <a:buFont typeface="Lucida Grande"/>
              <a:buChar char="-"/>
              <a:defRPr/>
            </a:pPr>
            <a:r>
              <a:rPr lang="en-US" sz="1200" dirty="0" smtClean="0">
                <a:solidFill>
                  <a:srgbClr val="000000"/>
                </a:solidFill>
              </a:rPr>
              <a:t>You will be </a:t>
            </a:r>
            <a:r>
              <a:rPr lang="en-US" sz="1200" dirty="0" smtClean="0">
                <a:solidFill>
                  <a:srgbClr val="000000"/>
                </a:solidFill>
                <a:ea typeface="Times New Roman"/>
              </a:rPr>
              <a:t>looking for evidence of the student behaviors described in selected SMPs</a:t>
            </a:r>
            <a:r>
              <a:rPr lang="en-US" sz="1200" i="1" dirty="0" smtClean="0">
                <a:solidFill>
                  <a:srgbClr val="000000"/>
                </a:solidFill>
                <a:sym typeface="Zapf Dingbats"/>
              </a:rPr>
              <a:t> </a:t>
            </a:r>
            <a:r>
              <a:rPr lang="en-US" sz="1200" dirty="0" smtClean="0">
                <a:solidFill>
                  <a:srgbClr val="000000"/>
                </a:solidFill>
                <a:ea typeface="Times New Roman"/>
              </a:rPr>
              <a:t>as you engage in a mathematical task.</a:t>
            </a:r>
          </a:p>
          <a:p>
            <a:pPr marL="346075" lvl="1" indent="-176213">
              <a:spcBef>
                <a:spcPts val="400"/>
              </a:spcBef>
              <a:spcAft>
                <a:spcPts val="0"/>
              </a:spcAft>
              <a:buFont typeface="Lucida Grande"/>
              <a:buChar char="-"/>
              <a:defRPr/>
            </a:pPr>
            <a:r>
              <a:rPr lang="en-US" sz="1200" dirty="0" smtClean="0">
                <a:solidFill>
                  <a:srgbClr val="000000"/>
                </a:solidFill>
              </a:rPr>
              <a:t>Remember, the left-hand column of this handout contains the narrative description of one or more SMPs. In this case, our focus will be on </a:t>
            </a:r>
            <a:r>
              <a:rPr lang="en-US" sz="1200" i="1" dirty="0" smtClean="0">
                <a:solidFill>
                  <a:srgbClr val="000000"/>
                </a:solidFill>
              </a:rPr>
              <a:t>SMP 7 Look for and make use of structure </a:t>
            </a:r>
            <a:r>
              <a:rPr lang="en-US" sz="1200" dirty="0" smtClean="0">
                <a:solidFill>
                  <a:srgbClr val="000000"/>
                </a:solidFill>
              </a:rPr>
              <a:t>and</a:t>
            </a:r>
            <a:r>
              <a:rPr lang="en-US" sz="1200" i="1" dirty="0" smtClean="0">
                <a:solidFill>
                  <a:srgbClr val="000000"/>
                </a:solidFill>
              </a:rPr>
              <a:t> SMP 8</a:t>
            </a:r>
            <a:r>
              <a:rPr lang="en-US" sz="1200" i="1" dirty="0" smtClean="0">
                <a:solidFill>
                  <a:srgbClr val="000000"/>
                </a:solidFill>
                <a:sym typeface="Zapf Dingbats"/>
              </a:rPr>
              <a:t> Look for and express regularity in repeated reasoning</a:t>
            </a:r>
            <a:r>
              <a:rPr lang="en-US" sz="1200" dirty="0" smtClean="0">
                <a:solidFill>
                  <a:srgbClr val="000000"/>
                </a:solidFill>
                <a:sym typeface="Zapf Dingbats"/>
              </a:rPr>
              <a:t>.</a:t>
            </a:r>
            <a:r>
              <a:rPr lang="en-US" sz="1200" dirty="0" smtClean="0">
                <a:solidFill>
                  <a:srgbClr val="000000"/>
                </a:solidFill>
              </a:rPr>
              <a:t> </a:t>
            </a:r>
          </a:p>
          <a:p>
            <a:pPr marL="346075" lvl="1" indent="-176213">
              <a:spcBef>
                <a:spcPts val="400"/>
              </a:spcBef>
              <a:spcAft>
                <a:spcPts val="0"/>
              </a:spcAft>
              <a:buFont typeface="Lucida Grande"/>
              <a:buChar char="-"/>
              <a:defRPr/>
            </a:pPr>
            <a:r>
              <a:rPr lang="en-US" sz="1200" dirty="0" smtClean="0">
                <a:solidFill>
                  <a:srgbClr val="000000"/>
                </a:solidFill>
              </a:rPr>
              <a:t>You </a:t>
            </a:r>
            <a:r>
              <a:rPr lang="en-US" sz="1200" baseline="0" dirty="0" smtClean="0">
                <a:solidFill>
                  <a:srgbClr val="000000"/>
                </a:solidFill>
              </a:rPr>
              <a:t>will </a:t>
            </a:r>
            <a:r>
              <a:rPr lang="en-US" sz="1200" dirty="0" smtClean="0">
                <a:solidFill>
                  <a:srgbClr val="000000"/>
                </a:solidFill>
              </a:rPr>
              <a:t>check off any of the student actions (described in the narrative for SMPs 7 &amp; 8) that you observe while engaging in the task.</a:t>
            </a:r>
          </a:p>
          <a:p>
            <a:pPr marL="346075" lvl="1" indent="-176213">
              <a:spcBef>
                <a:spcPts val="400"/>
              </a:spcBef>
              <a:spcAft>
                <a:spcPts val="0"/>
              </a:spcAft>
              <a:buFont typeface="Lucida Grande"/>
              <a:buChar char="-"/>
              <a:defRPr/>
            </a:pPr>
            <a:r>
              <a:rPr lang="en-US" sz="1200" dirty="0" smtClean="0">
                <a:solidFill>
                  <a:srgbClr val="000000"/>
                </a:solidFill>
              </a:rPr>
              <a:t>The right-hand column should be used to document observations of any specific actions.</a:t>
            </a:r>
          </a:p>
          <a:p>
            <a:pPr eaLnBrk="1" fontAlgn="auto" hangingPunct="1">
              <a:spcBef>
                <a:spcPts val="200"/>
              </a:spcBef>
              <a:spcAft>
                <a:spcPts val="0"/>
              </a:spcAft>
              <a:defRPr/>
            </a:pPr>
            <a:endParaRPr lang="en-US" sz="800" dirty="0" smtClean="0">
              <a:solidFill>
                <a:srgbClr val="000000"/>
              </a:solidFill>
              <a:ea typeface="Times New Roman"/>
            </a:endParaRPr>
          </a:p>
        </p:txBody>
      </p:sp>
    </p:spTree>
    <p:extLst>
      <p:ext uri="{BB962C8B-B14F-4D97-AF65-F5344CB8AC3E}">
        <p14:creationId xmlns:p14="http://schemas.microsoft.com/office/powerpoint/2010/main" val="347676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ACB473-6621-4B04-81C6-4E963E90372E}" type="datetimeFigureOut">
              <a:rPr lang="en-US" smtClean="0"/>
              <a:t>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86A63-0659-4084-A737-9E92FC8867E2}" type="slidenum">
              <a:rPr lang="en-US" smtClean="0"/>
              <a:t>‹#›</a:t>
            </a:fld>
            <a:endParaRPr lang="en-US"/>
          </a:p>
        </p:txBody>
      </p:sp>
    </p:spTree>
    <p:extLst>
      <p:ext uri="{BB962C8B-B14F-4D97-AF65-F5344CB8AC3E}">
        <p14:creationId xmlns:p14="http://schemas.microsoft.com/office/powerpoint/2010/main" val="405379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ACB473-6621-4B04-81C6-4E963E90372E}" type="datetimeFigureOut">
              <a:rPr lang="en-US" smtClean="0"/>
              <a:t>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86A63-0659-4084-A737-9E92FC8867E2}" type="slidenum">
              <a:rPr lang="en-US" smtClean="0"/>
              <a:t>‹#›</a:t>
            </a:fld>
            <a:endParaRPr lang="en-US"/>
          </a:p>
        </p:txBody>
      </p:sp>
    </p:spTree>
    <p:extLst>
      <p:ext uri="{BB962C8B-B14F-4D97-AF65-F5344CB8AC3E}">
        <p14:creationId xmlns:p14="http://schemas.microsoft.com/office/powerpoint/2010/main" val="3702282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ACB473-6621-4B04-81C6-4E963E90372E}" type="datetimeFigureOut">
              <a:rPr lang="en-US" smtClean="0"/>
              <a:t>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86A63-0659-4084-A737-9E92FC8867E2}" type="slidenum">
              <a:rPr lang="en-US" smtClean="0"/>
              <a:t>‹#›</a:t>
            </a:fld>
            <a:endParaRPr lang="en-US"/>
          </a:p>
        </p:txBody>
      </p:sp>
    </p:spTree>
    <p:extLst>
      <p:ext uri="{BB962C8B-B14F-4D97-AF65-F5344CB8AC3E}">
        <p14:creationId xmlns:p14="http://schemas.microsoft.com/office/powerpoint/2010/main" val="35814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layere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28600"/>
            <a:ext cx="8610600" cy="533400"/>
          </a:xfrm>
        </p:spPr>
        <p:txBody>
          <a:bodyPr/>
          <a:lstStyle>
            <a:lvl1pPr algn="l">
              <a:defRPr sz="2800"/>
            </a:lvl1pPr>
          </a:lstStyle>
          <a:p>
            <a:r>
              <a:rPr lang="en-US" dirty="0" smtClean="0"/>
              <a:t>Click to add title text</a:t>
            </a:r>
            <a:endParaRPr lang="en-US" dirty="0"/>
          </a:p>
        </p:txBody>
      </p:sp>
      <p:sp>
        <p:nvSpPr>
          <p:cNvPr id="3" name="Content Placeholder 2"/>
          <p:cNvSpPr>
            <a:spLocks noGrp="1"/>
          </p:cNvSpPr>
          <p:nvPr>
            <p:ph idx="1"/>
          </p:nvPr>
        </p:nvSpPr>
        <p:spPr>
          <a:xfrm>
            <a:off x="304800" y="1524000"/>
            <a:ext cx="8610600" cy="4572000"/>
          </a:xfrm>
        </p:spPr>
        <p:txBody>
          <a:bodyPr/>
          <a:lstStyle>
            <a:lvl1pPr marL="0" indent="0">
              <a:buFontTx/>
              <a:buNone/>
              <a:defRPr sz="2400">
                <a:solidFill>
                  <a:schemeClr val="tx1"/>
                </a:solidFill>
              </a:defRPr>
            </a:lvl1pPr>
            <a:lvl2pPr marL="742950" indent="-285750">
              <a:buFont typeface="Arial"/>
              <a:buChar char="•"/>
              <a:defRPr sz="2200" baseline="0">
                <a:solidFill>
                  <a:schemeClr val="tx1"/>
                </a:solidFill>
              </a:defRPr>
            </a:lvl2pPr>
            <a:lvl3pPr marL="1544638" indent="-342900">
              <a:buFont typeface="Arial"/>
              <a:buChar char="•"/>
              <a:defRPr sz="2000" i="1">
                <a:solidFill>
                  <a:schemeClr val="tx1"/>
                </a:solidFill>
              </a:defRPr>
            </a:lvl3pPr>
            <a:lvl4pPr marL="1600200" indent="-228600">
              <a:buFont typeface="Wingdings" charset="2"/>
              <a:buChar char="§"/>
              <a:defRPr/>
            </a:lvl4pPr>
            <a:lvl5pPr marL="2057400" indent="-228600">
              <a:buFont typeface="Wingdings" charset="2"/>
              <a:buChar char="§"/>
              <a:defRPr/>
            </a:lvl5pPr>
          </a:lstStyle>
          <a:p>
            <a:r>
              <a:rPr lang="en-US" dirty="0" smtClean="0"/>
              <a:t>Click to edit</a:t>
            </a:r>
          </a:p>
          <a:p>
            <a:pPr lvl="1"/>
            <a:r>
              <a:rPr lang="en-US" dirty="0" smtClean="0"/>
              <a:t>This is the second line</a:t>
            </a:r>
          </a:p>
          <a:p>
            <a:pPr lvl="2"/>
            <a:r>
              <a:rPr lang="en-US" dirty="0" smtClean="0"/>
              <a:t>This is the third line</a:t>
            </a:r>
            <a:endParaRPr lang="en-US" dirty="0"/>
          </a:p>
        </p:txBody>
      </p:sp>
      <p:cxnSp>
        <p:nvCxnSpPr>
          <p:cNvPr id="8" name="Straight Connector 7"/>
          <p:cNvCxnSpPr/>
          <p:nvPr userDrawn="1"/>
        </p:nvCxnSpPr>
        <p:spPr bwMode="auto">
          <a:xfrm>
            <a:off x="304800" y="838200"/>
            <a:ext cx="8610600" cy="0"/>
          </a:xfrm>
          <a:prstGeom prst="line">
            <a:avLst/>
          </a:prstGeom>
          <a:solidFill>
            <a:schemeClr val="accent1"/>
          </a:solidFill>
          <a:ln w="22225" cap="flat" cmpd="sng" algn="ctr">
            <a:solidFill>
              <a:srgbClr val="000090"/>
            </a:solidFill>
            <a:prstDash val="solid"/>
            <a:round/>
            <a:headEnd type="none" w="med" len="med"/>
            <a:tailEnd type="none" w="med" len="med"/>
          </a:ln>
          <a:effectLst>
            <a:outerShdw blurRad="50800" dist="38100" dir="2700000" algn="tl" rotWithShape="0">
              <a:srgbClr val="000000">
                <a:alpha val="43000"/>
              </a:srgbClr>
            </a:outerShdw>
          </a:effectLst>
        </p:spPr>
      </p:cxnSp>
      <p:sp>
        <p:nvSpPr>
          <p:cNvPr id="15" name="Text Placeholder 14"/>
          <p:cNvSpPr>
            <a:spLocks noGrp="1"/>
          </p:cNvSpPr>
          <p:nvPr>
            <p:ph type="body" sz="quarter" idx="10" hasCustomPrompt="1"/>
          </p:nvPr>
        </p:nvSpPr>
        <p:spPr>
          <a:xfrm>
            <a:off x="304800" y="838200"/>
            <a:ext cx="8610600" cy="533400"/>
          </a:xfrm>
        </p:spPr>
        <p:txBody>
          <a:bodyPr/>
          <a:lstStyle>
            <a:lvl1pPr marL="0" indent="0">
              <a:buFontTx/>
              <a:buNone/>
              <a:defRPr sz="2200" baseline="0">
                <a:solidFill>
                  <a:srgbClr val="800000"/>
                </a:solidFill>
              </a:defRPr>
            </a:lvl1pPr>
          </a:lstStyle>
          <a:p>
            <a:pPr lvl="0"/>
            <a:r>
              <a:rPr lang="en-US" dirty="0" smtClean="0"/>
              <a:t>Click to edit subtitle text</a:t>
            </a:r>
          </a:p>
        </p:txBody>
      </p:sp>
      <p:sp>
        <p:nvSpPr>
          <p:cNvPr id="6" name="Rectangle 6"/>
          <p:cNvSpPr>
            <a:spLocks noGrp="1" noChangeArrowheads="1"/>
          </p:cNvSpPr>
          <p:nvPr>
            <p:ph type="sldNum" sz="quarter" idx="4"/>
          </p:nvPr>
        </p:nvSpPr>
        <p:spPr bwMode="auto">
          <a:xfrm>
            <a:off x="8610600" y="6579100"/>
            <a:ext cx="457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a:solidFill>
                  <a:srgbClr val="D9D9D9"/>
                </a:solidFill>
              </a:defRPr>
            </a:lvl1pPr>
          </a:lstStyle>
          <a:p>
            <a:fld id="{6EF36E0C-29D7-3046-B978-7B10A2E0CECE}" type="slidenum">
              <a:rPr lang="en-US" smtClean="0"/>
              <a:pPr/>
              <a:t>‹#›</a:t>
            </a:fld>
            <a:endParaRPr lang="en-US" dirty="0"/>
          </a:p>
        </p:txBody>
      </p:sp>
    </p:spTree>
    <p:extLst>
      <p:ext uri="{BB962C8B-B14F-4D97-AF65-F5344CB8AC3E}">
        <p14:creationId xmlns:p14="http://schemas.microsoft.com/office/powerpoint/2010/main" val="56222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ACB473-6621-4B04-81C6-4E963E90372E}" type="datetimeFigureOut">
              <a:rPr lang="en-US" smtClean="0"/>
              <a:t>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86A63-0659-4084-A737-9E92FC8867E2}" type="slidenum">
              <a:rPr lang="en-US" smtClean="0"/>
              <a:t>‹#›</a:t>
            </a:fld>
            <a:endParaRPr lang="en-US"/>
          </a:p>
        </p:txBody>
      </p:sp>
    </p:spTree>
    <p:extLst>
      <p:ext uri="{BB962C8B-B14F-4D97-AF65-F5344CB8AC3E}">
        <p14:creationId xmlns:p14="http://schemas.microsoft.com/office/powerpoint/2010/main" val="4156988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ACB473-6621-4B04-81C6-4E963E90372E}" type="datetimeFigureOut">
              <a:rPr lang="en-US" smtClean="0"/>
              <a:t>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86A63-0659-4084-A737-9E92FC8867E2}" type="slidenum">
              <a:rPr lang="en-US" smtClean="0"/>
              <a:t>‹#›</a:t>
            </a:fld>
            <a:endParaRPr lang="en-US"/>
          </a:p>
        </p:txBody>
      </p:sp>
    </p:spTree>
    <p:extLst>
      <p:ext uri="{BB962C8B-B14F-4D97-AF65-F5344CB8AC3E}">
        <p14:creationId xmlns:p14="http://schemas.microsoft.com/office/powerpoint/2010/main" val="2881775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ACB473-6621-4B04-81C6-4E963E90372E}" type="datetimeFigureOut">
              <a:rPr lang="en-US" smtClean="0"/>
              <a:t>1/12/18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786A63-0659-4084-A737-9E92FC8867E2}" type="slidenum">
              <a:rPr lang="en-US" smtClean="0"/>
              <a:t>‹#›</a:t>
            </a:fld>
            <a:endParaRPr lang="en-US"/>
          </a:p>
        </p:txBody>
      </p:sp>
    </p:spTree>
    <p:extLst>
      <p:ext uri="{BB962C8B-B14F-4D97-AF65-F5344CB8AC3E}">
        <p14:creationId xmlns:p14="http://schemas.microsoft.com/office/powerpoint/2010/main" val="761676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ACB473-6621-4B04-81C6-4E963E90372E}" type="datetimeFigureOut">
              <a:rPr lang="en-US" smtClean="0"/>
              <a:t>1/12/18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786A63-0659-4084-A737-9E92FC8867E2}" type="slidenum">
              <a:rPr lang="en-US" smtClean="0"/>
              <a:t>‹#›</a:t>
            </a:fld>
            <a:endParaRPr lang="en-US"/>
          </a:p>
        </p:txBody>
      </p:sp>
    </p:spTree>
    <p:extLst>
      <p:ext uri="{BB962C8B-B14F-4D97-AF65-F5344CB8AC3E}">
        <p14:creationId xmlns:p14="http://schemas.microsoft.com/office/powerpoint/2010/main" val="3934803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ACB473-6621-4B04-81C6-4E963E90372E}" type="datetimeFigureOut">
              <a:rPr lang="en-US" smtClean="0"/>
              <a:t>1/12/18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786A63-0659-4084-A737-9E92FC8867E2}" type="slidenum">
              <a:rPr lang="en-US" smtClean="0"/>
              <a:t>‹#›</a:t>
            </a:fld>
            <a:endParaRPr lang="en-US"/>
          </a:p>
        </p:txBody>
      </p:sp>
    </p:spTree>
    <p:extLst>
      <p:ext uri="{BB962C8B-B14F-4D97-AF65-F5344CB8AC3E}">
        <p14:creationId xmlns:p14="http://schemas.microsoft.com/office/powerpoint/2010/main" val="231566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ACB473-6621-4B04-81C6-4E963E90372E}" type="datetimeFigureOut">
              <a:rPr lang="en-US" smtClean="0"/>
              <a:t>1/12/18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786A63-0659-4084-A737-9E92FC8867E2}" type="slidenum">
              <a:rPr lang="en-US" smtClean="0"/>
              <a:t>‹#›</a:t>
            </a:fld>
            <a:endParaRPr lang="en-US"/>
          </a:p>
        </p:txBody>
      </p:sp>
    </p:spTree>
    <p:extLst>
      <p:ext uri="{BB962C8B-B14F-4D97-AF65-F5344CB8AC3E}">
        <p14:creationId xmlns:p14="http://schemas.microsoft.com/office/powerpoint/2010/main" val="3302332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ACB473-6621-4B04-81C6-4E963E90372E}" type="datetimeFigureOut">
              <a:rPr lang="en-US" smtClean="0"/>
              <a:t>1/12/18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786A63-0659-4084-A737-9E92FC8867E2}" type="slidenum">
              <a:rPr lang="en-US" smtClean="0"/>
              <a:t>‹#›</a:t>
            </a:fld>
            <a:endParaRPr lang="en-US"/>
          </a:p>
        </p:txBody>
      </p:sp>
    </p:spTree>
    <p:extLst>
      <p:ext uri="{BB962C8B-B14F-4D97-AF65-F5344CB8AC3E}">
        <p14:creationId xmlns:p14="http://schemas.microsoft.com/office/powerpoint/2010/main" val="1021954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ACB473-6621-4B04-81C6-4E963E90372E}" type="datetimeFigureOut">
              <a:rPr lang="en-US" smtClean="0"/>
              <a:t>1/12/18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786A63-0659-4084-A737-9E92FC8867E2}" type="slidenum">
              <a:rPr lang="en-US" smtClean="0"/>
              <a:t>‹#›</a:t>
            </a:fld>
            <a:endParaRPr lang="en-US"/>
          </a:p>
        </p:txBody>
      </p:sp>
    </p:spTree>
    <p:extLst>
      <p:ext uri="{BB962C8B-B14F-4D97-AF65-F5344CB8AC3E}">
        <p14:creationId xmlns:p14="http://schemas.microsoft.com/office/powerpoint/2010/main" val="17486609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CB473-6621-4B04-81C6-4E963E90372E}" type="datetimeFigureOut">
              <a:rPr lang="en-US" smtClean="0"/>
              <a:t>1/12/18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86A63-0659-4084-A737-9E92FC8867E2}" type="slidenum">
              <a:rPr lang="en-US" smtClean="0"/>
              <a:t>‹#›</a:t>
            </a:fld>
            <a:endParaRPr lang="en-US"/>
          </a:p>
        </p:txBody>
      </p:sp>
    </p:spTree>
    <p:extLst>
      <p:ext uri="{BB962C8B-B14F-4D97-AF65-F5344CB8AC3E}">
        <p14:creationId xmlns:p14="http://schemas.microsoft.com/office/powerpoint/2010/main" val="2853386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3067050"/>
          </a:xfrm>
        </p:spPr>
        <p:txBody>
          <a:bodyPr>
            <a:normAutofit/>
          </a:bodyPr>
          <a:lstStyle/>
          <a:p>
            <a:r>
              <a:rPr lang="en-US" dirty="0" smtClean="0"/>
              <a:t>Investigating Vertical Alignment in Measurement and Data </a:t>
            </a:r>
            <a:br>
              <a:rPr lang="en-US" dirty="0" smtClean="0"/>
            </a:br>
            <a:r>
              <a:rPr lang="en-US" dirty="0" smtClean="0"/>
              <a:t>and Math Practices 7 &amp; 8</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397316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610600" cy="5105400"/>
          </a:xfrm>
        </p:spPr>
        <p:txBody>
          <a:bodyPr>
            <a:normAutofit/>
          </a:bodyPr>
          <a:lstStyle/>
          <a:p>
            <a:pPr>
              <a:spcBef>
                <a:spcPts val="1800"/>
              </a:spcBef>
            </a:pPr>
            <a:r>
              <a:rPr lang="en-US" sz="3200" dirty="0" smtClean="0">
                <a:ea typeface="ヒラギノ角ゴ Pro W3" charset="0"/>
                <a:cs typeface="ヒラギノ角ゴ Pro W3" charset="0"/>
              </a:rPr>
              <a:t>Toby has some wooden boards to put around a rectangular sandbox he is building.  He wants to know all the possible sized sandboxes he could build with the boards that he has.</a:t>
            </a:r>
          </a:p>
          <a:p>
            <a:pPr marL="342900" indent="-342900">
              <a:spcBef>
                <a:spcPts val="1800"/>
              </a:spcBef>
              <a:buFont typeface="Arial" charset="0"/>
              <a:buChar char="•"/>
            </a:pPr>
            <a:r>
              <a:rPr lang="en-US" sz="3200" dirty="0" smtClean="0">
                <a:ea typeface="ヒラギノ角ゴ Pro W3" charset="0"/>
                <a:cs typeface="ヒラギノ角ゴ Pro W3" charset="0"/>
              </a:rPr>
              <a:t>What do you know?</a:t>
            </a:r>
          </a:p>
          <a:p>
            <a:pPr marL="342900" indent="-342900">
              <a:spcBef>
                <a:spcPts val="1800"/>
              </a:spcBef>
              <a:buFont typeface="Arial" charset="0"/>
              <a:buChar char="•"/>
            </a:pPr>
            <a:r>
              <a:rPr lang="en-US" sz="3200" dirty="0" smtClean="0">
                <a:ea typeface="ヒラギノ角ゴ Pro W3" charset="0"/>
                <a:cs typeface="ヒラギノ角ゴ Pro W3" charset="0"/>
              </a:rPr>
              <a:t>What do you need to know?</a:t>
            </a:r>
            <a:endParaRPr lang="en-US" sz="3200" dirty="0">
              <a:ea typeface="ヒラギノ角ゴ Pro W3" charset="0"/>
              <a:cs typeface="ヒラギノ角ゴ Pro W3" charset="0"/>
            </a:endParaRPr>
          </a:p>
        </p:txBody>
      </p:sp>
      <p:sp>
        <p:nvSpPr>
          <p:cNvPr id="6" name="Slide Number Placeholder 5"/>
          <p:cNvSpPr>
            <a:spLocks noGrp="1"/>
          </p:cNvSpPr>
          <p:nvPr>
            <p:ph type="sldNum" sz="quarter" idx="4"/>
          </p:nvPr>
        </p:nvSpPr>
        <p:spPr/>
        <p:txBody>
          <a:bodyPr/>
          <a:lstStyle/>
          <a:p>
            <a:fld id="{6EF36E0C-29D7-3046-B978-7B10A2E0CECE}" type="slidenum">
              <a:rPr lang="en-US" smtClean="0"/>
              <a:pPr/>
              <a:t>10</a:t>
            </a:fld>
            <a:endParaRPr lang="en-US" dirty="0"/>
          </a:p>
        </p:txBody>
      </p:sp>
      <p:sp>
        <p:nvSpPr>
          <p:cNvPr id="7" name="Title 1"/>
          <p:cNvSpPr>
            <a:spLocks noGrp="1"/>
          </p:cNvSpPr>
          <p:nvPr>
            <p:ph type="title"/>
          </p:nvPr>
        </p:nvSpPr>
        <p:spPr>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Math Learning Experience 1</a:t>
            </a:r>
            <a:endParaRPr lang="en-US" sz="3600" b="1" dirty="0">
              <a:solidFill>
                <a:schemeClr val="bg1"/>
              </a:solidFill>
            </a:endParaRPr>
          </a:p>
        </p:txBody>
      </p:sp>
      <p:pic>
        <p:nvPicPr>
          <p:cNvPr id="8" name="Picture 7"/>
          <p:cNvPicPr>
            <a:picLocks noChangeAspect="1"/>
          </p:cNvPicPr>
          <p:nvPr/>
        </p:nvPicPr>
        <p:blipFill>
          <a:blip r:embed="rId3"/>
          <a:stretch>
            <a:fillRect/>
          </a:stretch>
        </p:blipFill>
        <p:spPr>
          <a:xfrm>
            <a:off x="5744757" y="4056805"/>
            <a:ext cx="3194291" cy="2280745"/>
          </a:xfrm>
          <a:prstGeom prst="rect">
            <a:avLst/>
          </a:prstGeom>
        </p:spPr>
      </p:pic>
    </p:spTree>
    <p:extLst>
      <p:ext uri="{BB962C8B-B14F-4D97-AF65-F5344CB8AC3E}">
        <p14:creationId xmlns:p14="http://schemas.microsoft.com/office/powerpoint/2010/main" val="1601045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610600" cy="5105400"/>
          </a:xfrm>
        </p:spPr>
        <p:txBody>
          <a:bodyPr>
            <a:normAutofit/>
          </a:bodyPr>
          <a:lstStyle/>
          <a:p>
            <a:pPr>
              <a:spcBef>
                <a:spcPts val="1800"/>
              </a:spcBef>
            </a:pPr>
            <a:r>
              <a:rPr lang="en-US" sz="3200" dirty="0" smtClean="0">
                <a:ea typeface="ヒラギノ角ゴ Pro W3" charset="0"/>
                <a:cs typeface="ヒラギノ角ゴ Pro W3" charset="0"/>
              </a:rPr>
              <a:t>Toby has </a:t>
            </a:r>
            <a:r>
              <a:rPr lang="en-US" sz="3200" dirty="0" smtClean="0">
                <a:solidFill>
                  <a:srgbClr val="FF0000"/>
                </a:solidFill>
                <a:ea typeface="ヒラギノ角ゴ Pro W3" charset="0"/>
                <a:cs typeface="ヒラギノ角ゴ Pro W3" charset="0"/>
              </a:rPr>
              <a:t>16</a:t>
            </a:r>
            <a:r>
              <a:rPr lang="en-US" sz="3200" dirty="0" smtClean="0">
                <a:ea typeface="ヒラギノ角ゴ Pro W3" charset="0"/>
                <a:cs typeface="ヒラギノ角ゴ Pro W3" charset="0"/>
              </a:rPr>
              <a:t> feet of wooden boards to put around a rectangular sandbox he is building.  He wants to know all the possible sized sandboxes he could build with the boards that he has.</a:t>
            </a:r>
          </a:p>
          <a:p>
            <a:pPr marL="342900" indent="-342900">
              <a:spcBef>
                <a:spcPts val="1800"/>
              </a:spcBef>
              <a:buFont typeface="Arial" charset="0"/>
              <a:buChar char="•"/>
            </a:pPr>
            <a:r>
              <a:rPr lang="en-US" sz="3200" dirty="0" smtClean="0">
                <a:ea typeface="ヒラギノ角ゴ Pro W3" charset="0"/>
                <a:cs typeface="ヒラギノ角ゴ Pro W3" charset="0"/>
              </a:rPr>
              <a:t>Measure the sides in whole feet</a:t>
            </a:r>
          </a:p>
        </p:txBody>
      </p:sp>
      <p:sp>
        <p:nvSpPr>
          <p:cNvPr id="6" name="Slide Number Placeholder 5"/>
          <p:cNvSpPr>
            <a:spLocks noGrp="1"/>
          </p:cNvSpPr>
          <p:nvPr>
            <p:ph type="sldNum" sz="quarter" idx="4"/>
          </p:nvPr>
        </p:nvSpPr>
        <p:spPr/>
        <p:txBody>
          <a:bodyPr/>
          <a:lstStyle/>
          <a:p>
            <a:fld id="{6EF36E0C-29D7-3046-B978-7B10A2E0CECE}" type="slidenum">
              <a:rPr lang="en-US" smtClean="0"/>
              <a:pPr/>
              <a:t>11</a:t>
            </a:fld>
            <a:endParaRPr lang="en-US" dirty="0"/>
          </a:p>
        </p:txBody>
      </p:sp>
      <p:sp>
        <p:nvSpPr>
          <p:cNvPr id="7" name="Title 1"/>
          <p:cNvSpPr>
            <a:spLocks noGrp="1"/>
          </p:cNvSpPr>
          <p:nvPr>
            <p:ph type="title"/>
          </p:nvPr>
        </p:nvSpPr>
        <p:spPr>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Math Learning Experience 1</a:t>
            </a:r>
            <a:endParaRPr lang="en-US" sz="3600" b="1" dirty="0">
              <a:solidFill>
                <a:schemeClr val="bg1"/>
              </a:solidFill>
            </a:endParaRPr>
          </a:p>
        </p:txBody>
      </p:sp>
      <p:pic>
        <p:nvPicPr>
          <p:cNvPr id="8" name="Picture 7"/>
          <p:cNvPicPr>
            <a:picLocks noChangeAspect="1"/>
          </p:cNvPicPr>
          <p:nvPr/>
        </p:nvPicPr>
        <p:blipFill>
          <a:blip r:embed="rId3"/>
          <a:stretch>
            <a:fillRect/>
          </a:stretch>
        </p:blipFill>
        <p:spPr>
          <a:xfrm>
            <a:off x="5744757" y="4056805"/>
            <a:ext cx="3194291" cy="2280745"/>
          </a:xfrm>
          <a:prstGeom prst="rect">
            <a:avLst/>
          </a:prstGeom>
        </p:spPr>
      </p:pic>
    </p:spTree>
    <p:extLst>
      <p:ext uri="{BB962C8B-B14F-4D97-AF65-F5344CB8AC3E}">
        <p14:creationId xmlns:p14="http://schemas.microsoft.com/office/powerpoint/2010/main" val="3447105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610600" cy="5105400"/>
          </a:xfrm>
        </p:spPr>
        <p:txBody>
          <a:bodyPr>
            <a:normAutofit/>
          </a:bodyPr>
          <a:lstStyle/>
          <a:p>
            <a:pPr>
              <a:spcBef>
                <a:spcPts val="1800"/>
              </a:spcBef>
            </a:pPr>
            <a:r>
              <a:rPr lang="en-US" sz="3200" dirty="0" smtClean="0">
                <a:ea typeface="ヒラギノ角ゴ Pro W3" charset="0"/>
                <a:cs typeface="ヒラギノ角ゴ Pro W3" charset="0"/>
              </a:rPr>
              <a:t>Toby has 16 feet of wooden boards to put around a rectangular sandbox he is building.  He wants to know all the possible sized sandboxes he could build with the boards that he has.</a:t>
            </a:r>
          </a:p>
          <a:p>
            <a:pPr marL="342900" indent="-342900">
              <a:spcBef>
                <a:spcPts val="1800"/>
              </a:spcBef>
              <a:buFont typeface="Arial" charset="0"/>
              <a:buChar char="•"/>
            </a:pPr>
            <a:r>
              <a:rPr lang="en-US" sz="3200" dirty="0" smtClean="0">
                <a:ea typeface="ヒラギノ角ゴ Pro W3" charset="0"/>
                <a:cs typeface="ヒラギノ角ゴ Pro W3" charset="0"/>
              </a:rPr>
              <a:t>Measure the sides in whole feet</a:t>
            </a:r>
          </a:p>
        </p:txBody>
      </p:sp>
      <p:sp>
        <p:nvSpPr>
          <p:cNvPr id="6" name="Slide Number Placeholder 5"/>
          <p:cNvSpPr>
            <a:spLocks noGrp="1"/>
          </p:cNvSpPr>
          <p:nvPr>
            <p:ph type="sldNum" sz="quarter" idx="4"/>
          </p:nvPr>
        </p:nvSpPr>
        <p:spPr/>
        <p:txBody>
          <a:bodyPr/>
          <a:lstStyle/>
          <a:p>
            <a:fld id="{6EF36E0C-29D7-3046-B978-7B10A2E0CECE}" type="slidenum">
              <a:rPr lang="en-US" smtClean="0"/>
              <a:pPr/>
              <a:t>12</a:t>
            </a:fld>
            <a:endParaRPr lang="en-US" dirty="0"/>
          </a:p>
        </p:txBody>
      </p:sp>
      <p:sp>
        <p:nvSpPr>
          <p:cNvPr id="7" name="Title 1"/>
          <p:cNvSpPr>
            <a:spLocks noGrp="1"/>
          </p:cNvSpPr>
          <p:nvPr>
            <p:ph type="title"/>
          </p:nvPr>
        </p:nvSpPr>
        <p:spPr>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Math Learning Experience 1</a:t>
            </a:r>
            <a:endParaRPr lang="en-US" sz="3600" b="1" dirty="0">
              <a:solidFill>
                <a:schemeClr val="bg1"/>
              </a:solidFill>
            </a:endParaRPr>
          </a:p>
        </p:txBody>
      </p:sp>
      <p:pic>
        <p:nvPicPr>
          <p:cNvPr id="8" name="Picture 7"/>
          <p:cNvPicPr>
            <a:picLocks noChangeAspect="1"/>
          </p:cNvPicPr>
          <p:nvPr/>
        </p:nvPicPr>
        <p:blipFill>
          <a:blip r:embed="rId3"/>
          <a:stretch>
            <a:fillRect/>
          </a:stretch>
        </p:blipFill>
        <p:spPr>
          <a:xfrm>
            <a:off x="5744757" y="4056805"/>
            <a:ext cx="3194291" cy="2280745"/>
          </a:xfrm>
          <a:prstGeom prst="rect">
            <a:avLst/>
          </a:prstGeom>
        </p:spPr>
      </p:pic>
    </p:spTree>
    <p:extLst>
      <p:ext uri="{BB962C8B-B14F-4D97-AF65-F5344CB8AC3E}">
        <p14:creationId xmlns:p14="http://schemas.microsoft.com/office/powerpoint/2010/main" val="3864995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610600" cy="5105400"/>
          </a:xfrm>
        </p:spPr>
        <p:txBody>
          <a:bodyPr>
            <a:normAutofit/>
          </a:bodyPr>
          <a:lstStyle/>
          <a:p>
            <a:pPr>
              <a:spcBef>
                <a:spcPts val="1800"/>
              </a:spcBef>
            </a:pPr>
            <a:r>
              <a:rPr lang="en-US" sz="3200" dirty="0" smtClean="0">
                <a:ea typeface="ヒラギノ角ゴ Pro W3" charset="0"/>
                <a:cs typeface="ヒラギノ角ゴ Pro W3" charset="0"/>
              </a:rPr>
              <a:t>Marcy is making a rectangular pen for her rabbits.  The pen must be 16 square feet in size.  She needs to know all the different ways to build her pen so that she can decide how much fencing to buy to go around it.</a:t>
            </a:r>
          </a:p>
          <a:p>
            <a:pPr marL="342900" indent="-342900">
              <a:spcBef>
                <a:spcPts val="1800"/>
              </a:spcBef>
              <a:buFont typeface="Arial" charset="0"/>
              <a:buChar char="•"/>
            </a:pPr>
            <a:r>
              <a:rPr lang="en-US" sz="3200" dirty="0" smtClean="0">
                <a:ea typeface="ヒラギノ角ゴ Pro W3" charset="0"/>
                <a:cs typeface="ヒラギノ角ゴ Pro W3" charset="0"/>
              </a:rPr>
              <a:t>What do you know?</a:t>
            </a:r>
          </a:p>
          <a:p>
            <a:pPr marL="342900" indent="-342900">
              <a:spcBef>
                <a:spcPts val="1800"/>
              </a:spcBef>
              <a:buFont typeface="Arial" charset="0"/>
              <a:buChar char="•"/>
            </a:pPr>
            <a:r>
              <a:rPr lang="en-US" sz="3200" dirty="0" smtClean="0">
                <a:ea typeface="ヒラギノ角ゴ Pro W3" charset="0"/>
                <a:cs typeface="ヒラギノ角ゴ Pro W3" charset="0"/>
              </a:rPr>
              <a:t>What do you need to know?</a:t>
            </a:r>
            <a:endParaRPr lang="en-US" sz="3200" dirty="0">
              <a:ea typeface="ヒラギノ角ゴ Pro W3" charset="0"/>
              <a:cs typeface="ヒラギノ角ゴ Pro W3" charset="0"/>
            </a:endParaRPr>
          </a:p>
        </p:txBody>
      </p:sp>
      <p:sp>
        <p:nvSpPr>
          <p:cNvPr id="6" name="Slide Number Placeholder 5"/>
          <p:cNvSpPr>
            <a:spLocks noGrp="1"/>
          </p:cNvSpPr>
          <p:nvPr>
            <p:ph type="sldNum" sz="quarter" idx="4"/>
          </p:nvPr>
        </p:nvSpPr>
        <p:spPr/>
        <p:txBody>
          <a:bodyPr/>
          <a:lstStyle/>
          <a:p>
            <a:fld id="{6EF36E0C-29D7-3046-B978-7B10A2E0CECE}" type="slidenum">
              <a:rPr lang="en-US" smtClean="0"/>
              <a:pPr/>
              <a:t>13</a:t>
            </a:fld>
            <a:endParaRPr lang="en-US" dirty="0"/>
          </a:p>
        </p:txBody>
      </p:sp>
      <p:sp>
        <p:nvSpPr>
          <p:cNvPr id="7" name="Title 1"/>
          <p:cNvSpPr>
            <a:spLocks noGrp="1"/>
          </p:cNvSpPr>
          <p:nvPr>
            <p:ph type="title"/>
          </p:nvPr>
        </p:nvSpPr>
        <p:spPr>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Math Learning Experience 2</a:t>
            </a:r>
            <a:endParaRPr lang="en-US" sz="3600" b="1" dirty="0">
              <a:solidFill>
                <a:schemeClr val="bg1"/>
              </a:solidFill>
            </a:endParaRPr>
          </a:p>
        </p:txBody>
      </p:sp>
      <p:pic>
        <p:nvPicPr>
          <p:cNvPr id="9" name="Picture 8"/>
          <p:cNvPicPr>
            <a:picLocks noChangeAspect="1"/>
          </p:cNvPicPr>
          <p:nvPr/>
        </p:nvPicPr>
        <p:blipFill>
          <a:blip r:embed="rId3"/>
          <a:stretch>
            <a:fillRect/>
          </a:stretch>
        </p:blipFill>
        <p:spPr>
          <a:xfrm>
            <a:off x="5643063" y="4351024"/>
            <a:ext cx="2980675" cy="1973576"/>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4799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610600" cy="5105400"/>
          </a:xfrm>
        </p:spPr>
        <p:txBody>
          <a:bodyPr>
            <a:normAutofit/>
          </a:bodyPr>
          <a:lstStyle/>
          <a:p>
            <a:pPr>
              <a:spcBef>
                <a:spcPts val="1800"/>
              </a:spcBef>
            </a:pPr>
            <a:r>
              <a:rPr lang="en-US" sz="3200" dirty="0" smtClean="0">
                <a:ea typeface="ヒラギノ角ゴ Pro W3" charset="0"/>
                <a:cs typeface="ヒラギノ角ゴ Pro W3" charset="0"/>
              </a:rPr>
              <a:t>Marcy is making a rectangular pen for her rabbits.  The pen must be 16 square feet in size.  She needs to know all the different ways to build her pen so that she can decide how much fencing to buy to go around it.</a:t>
            </a:r>
          </a:p>
          <a:p>
            <a:pPr marL="342900" indent="-342900">
              <a:spcBef>
                <a:spcPts val="1800"/>
              </a:spcBef>
              <a:buFont typeface="Arial" charset="0"/>
              <a:buChar char="•"/>
            </a:pPr>
            <a:r>
              <a:rPr lang="en-US" sz="3200" dirty="0" smtClean="0">
                <a:ea typeface="ヒラギノ角ゴ Pro W3" charset="0"/>
                <a:cs typeface="ヒラギノ角ゴ Pro W3" charset="0"/>
              </a:rPr>
              <a:t>What do you know?</a:t>
            </a:r>
          </a:p>
          <a:p>
            <a:pPr marL="342900" indent="-342900">
              <a:spcBef>
                <a:spcPts val="1800"/>
              </a:spcBef>
              <a:buFont typeface="Arial" charset="0"/>
              <a:buChar char="•"/>
            </a:pPr>
            <a:r>
              <a:rPr lang="en-US" sz="3200" dirty="0" smtClean="0">
                <a:ea typeface="ヒラギノ角ゴ Pro W3" charset="0"/>
                <a:cs typeface="ヒラギノ角ゴ Pro W3" charset="0"/>
              </a:rPr>
              <a:t>What do you need to know?</a:t>
            </a:r>
            <a:endParaRPr lang="en-US" sz="3200" dirty="0">
              <a:ea typeface="ヒラギノ角ゴ Pro W3" charset="0"/>
              <a:cs typeface="ヒラギノ角ゴ Pro W3" charset="0"/>
            </a:endParaRPr>
          </a:p>
        </p:txBody>
      </p:sp>
      <p:sp>
        <p:nvSpPr>
          <p:cNvPr id="6" name="Slide Number Placeholder 5"/>
          <p:cNvSpPr>
            <a:spLocks noGrp="1"/>
          </p:cNvSpPr>
          <p:nvPr>
            <p:ph type="sldNum" sz="quarter" idx="4"/>
          </p:nvPr>
        </p:nvSpPr>
        <p:spPr/>
        <p:txBody>
          <a:bodyPr/>
          <a:lstStyle/>
          <a:p>
            <a:fld id="{6EF36E0C-29D7-3046-B978-7B10A2E0CECE}" type="slidenum">
              <a:rPr lang="en-US" smtClean="0"/>
              <a:pPr/>
              <a:t>14</a:t>
            </a:fld>
            <a:endParaRPr lang="en-US" dirty="0"/>
          </a:p>
        </p:txBody>
      </p:sp>
      <p:sp>
        <p:nvSpPr>
          <p:cNvPr id="7" name="Title 1"/>
          <p:cNvSpPr>
            <a:spLocks noGrp="1"/>
          </p:cNvSpPr>
          <p:nvPr>
            <p:ph type="title"/>
          </p:nvPr>
        </p:nvSpPr>
        <p:spPr>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Math Learning Experience 2</a:t>
            </a:r>
            <a:endParaRPr lang="en-US" sz="3600" b="1" dirty="0">
              <a:solidFill>
                <a:schemeClr val="bg1"/>
              </a:solidFill>
            </a:endParaRPr>
          </a:p>
        </p:txBody>
      </p:sp>
      <p:pic>
        <p:nvPicPr>
          <p:cNvPr id="9" name="Picture 8"/>
          <p:cNvPicPr>
            <a:picLocks noChangeAspect="1"/>
          </p:cNvPicPr>
          <p:nvPr/>
        </p:nvPicPr>
        <p:blipFill>
          <a:blip r:embed="rId3"/>
          <a:stretch>
            <a:fillRect/>
          </a:stretch>
        </p:blipFill>
        <p:spPr>
          <a:xfrm>
            <a:off x="5643063" y="4351024"/>
            <a:ext cx="2980675" cy="1973576"/>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150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610600" cy="5105400"/>
          </a:xfrm>
        </p:spPr>
        <p:txBody>
          <a:bodyPr>
            <a:normAutofit/>
          </a:bodyPr>
          <a:lstStyle/>
          <a:p>
            <a:pPr>
              <a:spcBef>
                <a:spcPts val="1800"/>
              </a:spcBef>
            </a:pPr>
            <a:r>
              <a:rPr lang="en-US" sz="3200" dirty="0" smtClean="0">
                <a:ea typeface="ヒラギノ角ゴ Pro W3" charset="0"/>
                <a:cs typeface="ヒラギノ角ゴ Pro W3" charset="0"/>
              </a:rPr>
              <a:t>What observations can you make about the relationship between the perimeter of a rectangle and the area of a rectangle?</a:t>
            </a:r>
          </a:p>
          <a:p>
            <a:pPr marL="342900" indent="-342900">
              <a:spcBef>
                <a:spcPts val="1800"/>
              </a:spcBef>
              <a:buFont typeface="Arial" charset="0"/>
              <a:buChar char="•"/>
            </a:pPr>
            <a:r>
              <a:rPr lang="en-US" sz="3200" dirty="0" smtClean="0">
                <a:ea typeface="ヒラギノ角ゴ Pro W3" charset="0"/>
                <a:cs typeface="ヒラギノ角ゴ Pro W3" charset="0"/>
              </a:rPr>
              <a:t>If you were given a rectangle with a certain perimeter, how would you draw it so that it has the greatest area?</a:t>
            </a:r>
          </a:p>
          <a:p>
            <a:pPr marL="342900" indent="-342900">
              <a:spcBef>
                <a:spcPts val="1800"/>
              </a:spcBef>
              <a:buFont typeface="Arial" charset="0"/>
              <a:buChar char="•"/>
            </a:pPr>
            <a:r>
              <a:rPr lang="en-US" sz="3200" dirty="0" smtClean="0">
                <a:ea typeface="ヒラギノ角ゴ Pro W3" charset="0"/>
                <a:cs typeface="ヒラギノ角ゴ Pro W3" charset="0"/>
              </a:rPr>
              <a:t>If you were given a rectangle with a certain area, how would you draw it so that it had the greatest perimeter?</a:t>
            </a:r>
            <a:endParaRPr lang="en-US" sz="3200" dirty="0">
              <a:ea typeface="ヒラギノ角ゴ Pro W3" charset="0"/>
              <a:cs typeface="ヒラギノ角ゴ Pro W3" charset="0"/>
            </a:endParaRPr>
          </a:p>
        </p:txBody>
      </p:sp>
      <p:sp>
        <p:nvSpPr>
          <p:cNvPr id="6" name="Slide Number Placeholder 5"/>
          <p:cNvSpPr>
            <a:spLocks noGrp="1"/>
          </p:cNvSpPr>
          <p:nvPr>
            <p:ph type="sldNum" sz="quarter" idx="4"/>
          </p:nvPr>
        </p:nvSpPr>
        <p:spPr/>
        <p:txBody>
          <a:bodyPr/>
          <a:lstStyle/>
          <a:p>
            <a:fld id="{6EF36E0C-29D7-3046-B978-7B10A2E0CECE}" type="slidenum">
              <a:rPr lang="en-US" smtClean="0"/>
              <a:pPr/>
              <a:t>15</a:t>
            </a:fld>
            <a:endParaRPr lang="en-US" dirty="0"/>
          </a:p>
        </p:txBody>
      </p:sp>
      <p:sp>
        <p:nvSpPr>
          <p:cNvPr id="7" name="Title 1"/>
          <p:cNvSpPr>
            <a:spLocks noGrp="1"/>
          </p:cNvSpPr>
          <p:nvPr>
            <p:ph type="title"/>
          </p:nvPr>
        </p:nvSpPr>
        <p:spPr>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Reflection on Area and Perimeter</a:t>
            </a:r>
            <a:endParaRPr lang="en-US" sz="3600" b="1" dirty="0">
              <a:solidFill>
                <a:schemeClr val="bg1"/>
              </a:solidFill>
            </a:endParaRPr>
          </a:p>
        </p:txBody>
      </p:sp>
    </p:spTree>
    <p:extLst>
      <p:ext uri="{BB962C8B-B14F-4D97-AF65-F5344CB8AC3E}">
        <p14:creationId xmlns:p14="http://schemas.microsoft.com/office/powerpoint/2010/main" val="1184391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4191000" cy="4800600"/>
          </a:xfrm>
        </p:spPr>
        <p:txBody>
          <a:bodyPr>
            <a:normAutofit fontScale="92500" lnSpcReduction="10000"/>
          </a:bodyPr>
          <a:lstStyle/>
          <a:p>
            <a:pPr>
              <a:spcBef>
                <a:spcPts val="600"/>
              </a:spcBef>
            </a:pPr>
            <a:r>
              <a:rPr lang="en-US" sz="3200" dirty="0"/>
              <a:t>Use the handout to:</a:t>
            </a:r>
          </a:p>
          <a:p>
            <a:pPr>
              <a:spcBef>
                <a:spcPts val="600"/>
              </a:spcBef>
            </a:pPr>
            <a:r>
              <a:rPr lang="en-US" sz="3200" dirty="0"/>
              <a:t>Check off any behaviors/actions that you or your group members display as you engage in the math task; and</a:t>
            </a:r>
          </a:p>
          <a:p>
            <a:pPr>
              <a:spcBef>
                <a:spcPts val="600"/>
              </a:spcBef>
            </a:pPr>
            <a:r>
              <a:rPr lang="en-US" sz="3200" dirty="0"/>
              <a:t>Record any observations you make  that serve as evidence for the observed behaviors/actions.</a:t>
            </a:r>
          </a:p>
          <a:p>
            <a:pPr marL="342900" indent="-342900">
              <a:spcBef>
                <a:spcPts val="1800"/>
              </a:spcBef>
              <a:buFont typeface="Arial" charset="0"/>
              <a:buChar char="•"/>
            </a:pPr>
            <a:endParaRPr lang="en-US" sz="3200" dirty="0">
              <a:ea typeface="ヒラギノ角ゴ Pro W3" charset="0"/>
              <a:cs typeface="ヒラギノ角ゴ Pro W3" charset="0"/>
            </a:endParaRPr>
          </a:p>
        </p:txBody>
      </p:sp>
      <p:sp>
        <p:nvSpPr>
          <p:cNvPr id="6" name="Slide Number Placeholder 5"/>
          <p:cNvSpPr>
            <a:spLocks noGrp="1"/>
          </p:cNvSpPr>
          <p:nvPr>
            <p:ph type="sldNum" sz="quarter" idx="4"/>
          </p:nvPr>
        </p:nvSpPr>
        <p:spPr/>
        <p:txBody>
          <a:bodyPr/>
          <a:lstStyle/>
          <a:p>
            <a:fld id="{6EF36E0C-29D7-3046-B978-7B10A2E0CECE}" type="slidenum">
              <a:rPr lang="en-US" smtClean="0"/>
              <a:pPr/>
              <a:t>16</a:t>
            </a:fld>
            <a:endParaRPr lang="en-US" dirty="0"/>
          </a:p>
        </p:txBody>
      </p:sp>
      <p:sp>
        <p:nvSpPr>
          <p:cNvPr id="7" name="Title 1"/>
          <p:cNvSpPr>
            <a:spLocks noGrp="1"/>
          </p:cNvSpPr>
          <p:nvPr>
            <p:ph type="title"/>
          </p:nvPr>
        </p:nvSpPr>
        <p:spPr>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Connections to Math Practices 7 &amp; 8</a:t>
            </a:r>
            <a:endParaRPr lang="en-US" sz="3600" b="1" dirty="0">
              <a:solidFill>
                <a:schemeClr val="bg1"/>
              </a:solidFill>
            </a:endParaRPr>
          </a:p>
        </p:txBody>
      </p:sp>
      <p:pic>
        <p:nvPicPr>
          <p:cNvPr id="5" name="Picture 4" descr="Screen Shot 2017-04-20 at 7.26.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109" y="1447800"/>
            <a:ext cx="4011724" cy="4800600"/>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417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610600" cy="4953000"/>
          </a:xfrm>
        </p:spPr>
        <p:txBody>
          <a:bodyPr>
            <a:normAutofit/>
          </a:bodyPr>
          <a:lstStyle/>
          <a:p>
            <a:pPr marL="457200" indent="-457200">
              <a:spcBef>
                <a:spcPts val="1200"/>
              </a:spcBef>
              <a:buFont typeface="Arial"/>
              <a:buChar char="•"/>
            </a:pPr>
            <a:endParaRPr lang="en-US" sz="3200" dirty="0" smtClean="0">
              <a:solidFill>
                <a:srgbClr val="000000"/>
              </a:solidFill>
            </a:endParaRPr>
          </a:p>
          <a:p>
            <a:pPr marL="457200" indent="-457200">
              <a:spcBef>
                <a:spcPts val="1200"/>
              </a:spcBef>
              <a:buFont typeface="Arial"/>
              <a:buChar char="•"/>
            </a:pPr>
            <a:r>
              <a:rPr lang="en-US" sz="3200" dirty="0" smtClean="0">
                <a:solidFill>
                  <a:srgbClr val="000000"/>
                </a:solidFill>
              </a:rPr>
              <a:t>Standard 1a1:  Knowledge of Content and the Structure of the Discipline</a:t>
            </a:r>
            <a:endParaRPr lang="en-US" sz="3000" dirty="0">
              <a:solidFill>
                <a:srgbClr val="000000"/>
              </a:solidFill>
            </a:endParaRPr>
          </a:p>
          <a:p>
            <a:pPr marL="457200" indent="-457200">
              <a:spcBef>
                <a:spcPts val="1200"/>
              </a:spcBef>
              <a:buFont typeface="Arial"/>
              <a:buChar char="•"/>
            </a:pPr>
            <a:r>
              <a:rPr lang="en-US" sz="3200" dirty="0" smtClean="0">
                <a:solidFill>
                  <a:srgbClr val="000000"/>
                </a:solidFill>
              </a:rPr>
              <a:t>Standard 3a4:  Use of Academic Language</a:t>
            </a:r>
            <a:endParaRPr lang="en-US" sz="3200"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334000"/>
            <a:ext cx="1143000"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lide Number Placeholder 5"/>
          <p:cNvSpPr>
            <a:spLocks noGrp="1"/>
          </p:cNvSpPr>
          <p:nvPr>
            <p:ph type="sldNum" sz="quarter" idx="4"/>
          </p:nvPr>
        </p:nvSpPr>
        <p:spPr/>
        <p:txBody>
          <a:bodyPr/>
          <a:lstStyle/>
          <a:p>
            <a:fld id="{6EF36E0C-29D7-3046-B978-7B10A2E0CECE}" type="slidenum">
              <a:rPr lang="en-US" smtClean="0"/>
              <a:pPr/>
              <a:t>17</a:t>
            </a:fld>
            <a:endParaRPr lang="en-US" dirty="0"/>
          </a:p>
        </p:txBody>
      </p:sp>
      <p:sp>
        <p:nvSpPr>
          <p:cNvPr id="8" name="Title 1"/>
          <p:cNvSpPr>
            <a:spLocks noGrp="1"/>
          </p:cNvSpPr>
          <p:nvPr>
            <p:ph type="title"/>
          </p:nvPr>
        </p:nvSpPr>
        <p:spPr>
          <a:xfrm>
            <a:off x="304800" y="228600"/>
            <a:ext cx="8610600" cy="685800"/>
          </a:xfrm>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Teaching and Learning Framework</a:t>
            </a:r>
            <a:endParaRPr lang="en-US" sz="3600" b="1" dirty="0">
              <a:solidFill>
                <a:schemeClr val="bg1"/>
              </a:solidFill>
            </a:endParaRPr>
          </a:p>
        </p:txBody>
      </p:sp>
    </p:spTree>
    <p:extLst>
      <p:ext uri="{BB962C8B-B14F-4D97-AF65-F5344CB8AC3E}">
        <p14:creationId xmlns:p14="http://schemas.microsoft.com/office/powerpoint/2010/main" val="132742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610600" cy="4953000"/>
          </a:xfrm>
        </p:spPr>
        <p:txBody>
          <a:bodyPr/>
          <a:lstStyle/>
          <a:p>
            <a:pPr marL="457200" indent="-457200">
              <a:spcBef>
                <a:spcPts val="1200"/>
              </a:spcBef>
              <a:buFont typeface="+mj-lt"/>
              <a:buAutoNum type="arabicPeriod"/>
            </a:pPr>
            <a:r>
              <a:rPr lang="en-US" dirty="0">
                <a:solidFill>
                  <a:srgbClr val="000000"/>
                </a:solidFill>
              </a:rPr>
              <a:t>How does studying standards across grade levels influence what I</a:t>
            </a:r>
            <a:r>
              <a:rPr lang="en-US" dirty="0" smtClean="0">
                <a:solidFill>
                  <a:srgbClr val="000000"/>
                </a:solidFill>
              </a:rPr>
              <a:t> </a:t>
            </a:r>
            <a:r>
              <a:rPr lang="en-US" dirty="0">
                <a:solidFill>
                  <a:srgbClr val="000000"/>
                </a:solidFill>
              </a:rPr>
              <a:t>do in my classroom?</a:t>
            </a:r>
          </a:p>
          <a:p>
            <a:pPr marL="457200" indent="-457200">
              <a:spcBef>
                <a:spcPts val="1200"/>
              </a:spcBef>
              <a:buFont typeface="+mj-lt"/>
              <a:buAutoNum type="arabicPeriod"/>
            </a:pPr>
            <a:r>
              <a:rPr lang="en-US" dirty="0">
                <a:solidFill>
                  <a:srgbClr val="000000"/>
                </a:solidFill>
              </a:rPr>
              <a:t>How does studying the standards in this way support my understanding of the </a:t>
            </a:r>
            <a:r>
              <a:rPr lang="en-US" dirty="0" smtClean="0">
                <a:solidFill>
                  <a:srgbClr val="000000"/>
                </a:solidFill>
              </a:rPr>
              <a:t>key shifts </a:t>
            </a:r>
            <a:r>
              <a:rPr lang="en-US" dirty="0">
                <a:solidFill>
                  <a:srgbClr val="000000"/>
                </a:solidFill>
              </a:rPr>
              <a:t>of coherence, </a:t>
            </a:r>
            <a:r>
              <a:rPr lang="en-US" dirty="0" smtClean="0">
                <a:solidFill>
                  <a:srgbClr val="000000"/>
                </a:solidFill>
              </a:rPr>
              <a:t>focus, </a:t>
            </a:r>
            <a:r>
              <a:rPr lang="en-US" dirty="0">
                <a:solidFill>
                  <a:srgbClr val="000000"/>
                </a:solidFill>
              </a:rPr>
              <a:t>and rigor?</a:t>
            </a:r>
          </a:p>
        </p:txBody>
      </p:sp>
      <p:sp>
        <p:nvSpPr>
          <p:cNvPr id="4" name="Text Placeholder 3"/>
          <p:cNvSpPr>
            <a:spLocks noGrp="1"/>
          </p:cNvSpPr>
          <p:nvPr>
            <p:ph type="body" sz="quarter" idx="10"/>
          </p:nvPr>
        </p:nvSpPr>
        <p:spPr/>
        <p:txBody>
          <a:bodyPr/>
          <a:lstStyle/>
          <a:p>
            <a:r>
              <a:rPr lang="en-US" sz="2400" dirty="0" smtClean="0"/>
              <a:t>Reflection</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334000"/>
            <a:ext cx="1143000"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lide Number Placeholder 5"/>
          <p:cNvSpPr>
            <a:spLocks noGrp="1"/>
          </p:cNvSpPr>
          <p:nvPr>
            <p:ph type="sldNum" sz="quarter" idx="4"/>
          </p:nvPr>
        </p:nvSpPr>
        <p:spPr/>
        <p:txBody>
          <a:bodyPr/>
          <a:lstStyle/>
          <a:p>
            <a:fld id="{6EF36E0C-29D7-3046-B978-7B10A2E0CECE}" type="slidenum">
              <a:rPr lang="en-US" smtClean="0"/>
              <a:pPr/>
              <a:t>18</a:t>
            </a:fld>
            <a:endParaRPr lang="en-US" dirty="0"/>
          </a:p>
        </p:txBody>
      </p:sp>
      <p:sp>
        <p:nvSpPr>
          <p:cNvPr id="8" name="Title 1"/>
          <p:cNvSpPr>
            <a:spLocks noGrp="1"/>
          </p:cNvSpPr>
          <p:nvPr>
            <p:ph type="title"/>
          </p:nvPr>
        </p:nvSpPr>
        <p:spPr>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Investigating Vertical Alignment</a:t>
            </a:r>
            <a:endParaRPr lang="en-US" sz="3600" b="1" dirty="0">
              <a:solidFill>
                <a:schemeClr val="bg1"/>
              </a:solidFill>
            </a:endParaRPr>
          </a:p>
        </p:txBody>
      </p:sp>
    </p:spTree>
    <p:extLst>
      <p:ext uri="{BB962C8B-B14F-4D97-AF65-F5344CB8AC3E}">
        <p14:creationId xmlns:p14="http://schemas.microsoft.com/office/powerpoint/2010/main" val="93936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To deepen our understanding of the alignment of measurement and data concepts and how the CA Math Content Standards provide focus, coherence, and rigor in the Measurement and Data (MD) domain </a:t>
            </a:r>
          </a:p>
          <a:p>
            <a:r>
              <a:rPr lang="en-US" dirty="0" smtClean="0"/>
              <a:t>To deepen our understanding of the Standards for Mathematical Practice 7 &amp; 8</a:t>
            </a:r>
            <a:endParaRPr lang="en-US" dirty="0"/>
          </a:p>
        </p:txBody>
      </p:sp>
      <p:sp>
        <p:nvSpPr>
          <p:cNvPr id="7" name="Title 1"/>
          <p:cNvSpPr txBox="1">
            <a:spLocks/>
          </p:cNvSpPr>
          <p:nvPr/>
        </p:nvSpPr>
        <p:spPr>
          <a:xfrm>
            <a:off x="304800" y="228600"/>
            <a:ext cx="8610600" cy="533400"/>
          </a:xfrm>
          <a:prstGeom prst="rect">
            <a:avLst/>
          </a:prstGeom>
          <a:solidFill>
            <a:schemeClr val="tx2">
              <a:lumMod val="60000"/>
              <a:lumOff val="40000"/>
            </a:schemeClr>
          </a:solidFill>
          <a:ln>
            <a:solidFill>
              <a:schemeClr val="accent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rPr>
              <a:t>Objectives</a:t>
            </a:r>
            <a:endParaRPr lang="en-US" sz="4000" b="1" dirty="0">
              <a:solidFill>
                <a:schemeClr val="bg1"/>
              </a:solidFill>
            </a:endParaRPr>
          </a:p>
        </p:txBody>
      </p:sp>
    </p:spTree>
    <p:extLst>
      <p:ext uri="{BB962C8B-B14F-4D97-AF65-F5344CB8AC3E}">
        <p14:creationId xmlns:p14="http://schemas.microsoft.com/office/powerpoint/2010/main" val="41745409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2100" y="15240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Math Domains</a:t>
            </a:r>
            <a:endParaRPr lang="en-US" sz="3600" b="1" dirty="0">
              <a:solidFill>
                <a:schemeClr val="bg1"/>
              </a:solidFill>
            </a:endParaRPr>
          </a:p>
        </p:txBody>
      </p:sp>
    </p:spTree>
    <p:extLst>
      <p:ext uri="{BB962C8B-B14F-4D97-AF65-F5344CB8AC3E}">
        <p14:creationId xmlns:p14="http://schemas.microsoft.com/office/powerpoint/2010/main" val="2032794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228600"/>
            <a:ext cx="8534400" cy="1600200"/>
          </a:xfrm>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Big Idea:  Understand the concept of area and how it connects to perimeter </a:t>
            </a:r>
            <a:r>
              <a:rPr lang="en-US" sz="3600" b="1" smtClean="0">
                <a:solidFill>
                  <a:schemeClr val="bg1"/>
                </a:solidFill>
              </a:rPr>
              <a:t>and volume</a:t>
            </a:r>
            <a:endParaRPr lang="en-US" sz="3600" b="1" dirty="0">
              <a:solidFill>
                <a:schemeClr val="bg1"/>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4154" y="2057400"/>
            <a:ext cx="8015691" cy="4572000"/>
          </a:xfrm>
        </p:spPr>
      </p:pic>
    </p:spTree>
    <p:extLst>
      <p:ext uri="{BB962C8B-B14F-4D97-AF65-F5344CB8AC3E}">
        <p14:creationId xmlns:p14="http://schemas.microsoft.com/office/powerpoint/2010/main" val="64581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228600"/>
            <a:ext cx="8534400" cy="1600200"/>
          </a:xfrm>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Big Idea:  Understand the concept of area and how it connects to perimeter </a:t>
            </a:r>
            <a:r>
              <a:rPr lang="en-US" sz="3600" b="1" smtClean="0">
                <a:solidFill>
                  <a:schemeClr val="bg1"/>
                </a:solidFill>
              </a:rPr>
              <a:t>and volume</a:t>
            </a:r>
            <a:endParaRPr lang="en-US" sz="3600" b="1" dirty="0">
              <a:solidFill>
                <a:schemeClr val="bg1"/>
              </a:solidFill>
            </a:endParaRPr>
          </a:p>
        </p:txBody>
      </p:sp>
      <p:sp>
        <p:nvSpPr>
          <p:cNvPr id="2" name="Content Placeholder 1"/>
          <p:cNvSpPr>
            <a:spLocks noGrp="1"/>
          </p:cNvSpPr>
          <p:nvPr>
            <p:ph idx="1"/>
          </p:nvPr>
        </p:nvSpPr>
        <p:spPr/>
        <p:txBody>
          <a:bodyPr/>
          <a:lstStyle/>
          <a:p>
            <a:endParaRPr lang="en-US" dirty="0"/>
          </a:p>
        </p:txBody>
      </p:sp>
      <p:pic>
        <p:nvPicPr>
          <p:cNvPr id="5" name="Picture 4" descr="P-24_DoDEA_ElemMath_Y3_Summer_Measurement_Vertical Alignment_2pages_lastblank_FI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029690"/>
            <a:ext cx="6248400" cy="4828310"/>
          </a:xfrm>
          <a:prstGeom prst="rect">
            <a:avLst/>
          </a:prstGeom>
        </p:spPr>
      </p:pic>
    </p:spTree>
    <p:extLst>
      <p:ext uri="{BB962C8B-B14F-4D97-AF65-F5344CB8AC3E}">
        <p14:creationId xmlns:p14="http://schemas.microsoft.com/office/powerpoint/2010/main" val="2087670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610600" cy="4648200"/>
          </a:xfrm>
        </p:spPr>
        <p:txBody>
          <a:bodyPr/>
          <a:lstStyle/>
          <a:p>
            <a:pPr>
              <a:spcBef>
                <a:spcPts val="1200"/>
              </a:spcBef>
            </a:pPr>
            <a:r>
              <a:rPr lang="en-US" sz="3200" dirty="0" smtClean="0">
                <a:solidFill>
                  <a:srgbClr val="000000"/>
                </a:solidFill>
                <a:ea typeface="ヒラギノ角ゴ Pro W3" charset="0"/>
                <a:cs typeface="ヒラギノ角ゴ Pro W3" charset="0"/>
              </a:rPr>
              <a:t>As a group, analyze the trajectory, considering the following questions:</a:t>
            </a:r>
          </a:p>
          <a:p>
            <a:pPr marL="677863" lvl="1" indent="0">
              <a:spcBef>
                <a:spcPts val="600"/>
              </a:spcBef>
              <a:buNone/>
            </a:pPr>
            <a:r>
              <a:rPr lang="en-US" sz="3200" dirty="0"/>
              <a:t>What changes occur from grade to grade?</a:t>
            </a:r>
          </a:p>
          <a:p>
            <a:pPr marL="677863" lvl="1" indent="0">
              <a:spcBef>
                <a:spcPts val="600"/>
              </a:spcBef>
              <a:buNone/>
            </a:pPr>
            <a:r>
              <a:rPr lang="en-US" sz="3200" dirty="0"/>
              <a:t>Where </a:t>
            </a:r>
            <a:r>
              <a:rPr lang="en-US" sz="3200" dirty="0" smtClean="0"/>
              <a:t>are </a:t>
            </a:r>
            <a:r>
              <a:rPr lang="en-US" sz="3200" dirty="0"/>
              <a:t>concepts </a:t>
            </a:r>
            <a:r>
              <a:rPr lang="en-US" sz="3200" dirty="0" smtClean="0"/>
              <a:t>introduced, developed, and finalized?</a:t>
            </a:r>
            <a:endParaRPr lang="en-US" sz="3200" dirty="0"/>
          </a:p>
          <a:p>
            <a:pPr marL="677863" lvl="1" indent="0">
              <a:spcBef>
                <a:spcPts val="600"/>
              </a:spcBef>
              <a:buNone/>
            </a:pPr>
            <a:r>
              <a:rPr lang="en-US" sz="3200" dirty="0"/>
              <a:t>Does an idea or skill get more complex, and if so, how?</a:t>
            </a:r>
          </a:p>
          <a:p>
            <a:pPr marL="514350" indent="-514350">
              <a:spcBef>
                <a:spcPts val="1800"/>
              </a:spcBef>
              <a:buFont typeface="+mj-lt"/>
              <a:buAutoNum type="arabicPeriod" startAt="8"/>
            </a:pPr>
            <a:endParaRPr lang="en-US" dirty="0">
              <a:ea typeface="ヒラギノ角ゴ Pro W3" charset="0"/>
              <a:cs typeface="ヒラギノ角ゴ Pro W3" charset="0"/>
            </a:endParaRPr>
          </a:p>
        </p:txBody>
      </p:sp>
      <p:sp>
        <p:nvSpPr>
          <p:cNvPr id="6" name="Slide Number Placeholder 5"/>
          <p:cNvSpPr>
            <a:spLocks noGrp="1"/>
          </p:cNvSpPr>
          <p:nvPr>
            <p:ph type="sldNum" sz="quarter" idx="4"/>
          </p:nvPr>
        </p:nvSpPr>
        <p:spPr/>
        <p:txBody>
          <a:bodyPr/>
          <a:lstStyle/>
          <a:p>
            <a:fld id="{6EF36E0C-29D7-3046-B978-7B10A2E0CECE}" type="slidenum">
              <a:rPr lang="en-US" smtClean="0"/>
              <a:pPr/>
              <a:t>6</a:t>
            </a:fld>
            <a:endParaRPr lang="en-US" dirty="0"/>
          </a:p>
        </p:txBody>
      </p:sp>
      <p:sp>
        <p:nvSpPr>
          <p:cNvPr id="7" name="Title 1"/>
          <p:cNvSpPr>
            <a:spLocks noGrp="1"/>
          </p:cNvSpPr>
          <p:nvPr>
            <p:ph type="title"/>
          </p:nvPr>
        </p:nvSpPr>
        <p:spPr>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Investigating Vertical Alignment</a:t>
            </a:r>
            <a:endParaRPr lang="en-US" sz="3600" b="1" dirty="0">
              <a:solidFill>
                <a:schemeClr val="bg1"/>
              </a:solidFill>
            </a:endParaRPr>
          </a:p>
        </p:txBody>
      </p:sp>
    </p:spTree>
    <p:extLst>
      <p:ext uri="{BB962C8B-B14F-4D97-AF65-F5344CB8AC3E}">
        <p14:creationId xmlns:p14="http://schemas.microsoft.com/office/powerpoint/2010/main" val="44974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610600" cy="4876800"/>
          </a:xfrm>
        </p:spPr>
        <p:txBody>
          <a:bodyPr/>
          <a:lstStyle/>
          <a:p>
            <a:pPr>
              <a:spcBef>
                <a:spcPts val="1200"/>
              </a:spcBef>
            </a:pPr>
            <a:r>
              <a:rPr lang="en-US" dirty="0"/>
              <a:t>W</a:t>
            </a:r>
            <a:r>
              <a:rPr lang="en-US" dirty="0">
                <a:solidFill>
                  <a:srgbClr val="000000"/>
                </a:solidFill>
              </a:rPr>
              <a:t>hile you are reading, think about the following questions:</a:t>
            </a:r>
          </a:p>
          <a:p>
            <a:pPr marL="342900" indent="-342900">
              <a:spcBef>
                <a:spcPts val="1200"/>
              </a:spcBef>
              <a:buFont typeface="Arial" charset="0"/>
              <a:buChar char="•"/>
            </a:pPr>
            <a:r>
              <a:rPr lang="en-US" dirty="0">
                <a:solidFill>
                  <a:srgbClr val="000000"/>
                </a:solidFill>
              </a:rPr>
              <a:t>How will students engage in the mathematics through each of these SMPs?</a:t>
            </a:r>
          </a:p>
          <a:p>
            <a:pPr marL="342900" indent="-342900">
              <a:spcBef>
                <a:spcPts val="1200"/>
              </a:spcBef>
              <a:buFont typeface="Arial" charset="0"/>
              <a:buChar char="•"/>
            </a:pPr>
            <a:r>
              <a:rPr lang="en-US" dirty="0">
                <a:solidFill>
                  <a:srgbClr val="000000"/>
                </a:solidFill>
              </a:rPr>
              <a:t>What similarities do you see in student behaviors/actions as described in SMPs 7 and 8? What differences do you see?</a:t>
            </a:r>
            <a:endParaRPr lang="en-US" dirty="0">
              <a:solidFill>
                <a:srgbClr val="FF0000"/>
              </a:solidFill>
            </a:endParaRPr>
          </a:p>
          <a:p>
            <a:pPr>
              <a:spcBef>
                <a:spcPts val="1800"/>
              </a:spcBef>
            </a:pPr>
            <a:endParaRPr lang="en-US" dirty="0">
              <a:ea typeface="ヒラギノ角ゴ Pro W3" charset="0"/>
              <a:cs typeface="ヒラギノ角ゴ Pro W3" charset="0"/>
            </a:endParaRPr>
          </a:p>
        </p:txBody>
      </p:sp>
      <p:sp>
        <p:nvSpPr>
          <p:cNvPr id="6" name="Slide Number Placeholder 5"/>
          <p:cNvSpPr>
            <a:spLocks noGrp="1"/>
          </p:cNvSpPr>
          <p:nvPr>
            <p:ph type="sldNum" sz="quarter" idx="4"/>
          </p:nvPr>
        </p:nvSpPr>
        <p:spPr/>
        <p:txBody>
          <a:bodyPr/>
          <a:lstStyle/>
          <a:p>
            <a:fld id="{6EF36E0C-29D7-3046-B978-7B10A2E0CECE}" type="slidenum">
              <a:rPr lang="en-US" smtClean="0"/>
              <a:pPr/>
              <a:t>7</a:t>
            </a:fld>
            <a:endParaRPr lang="en-US" dirty="0"/>
          </a:p>
        </p:txBody>
      </p:sp>
      <p:sp>
        <p:nvSpPr>
          <p:cNvPr id="7" name="Title 1"/>
          <p:cNvSpPr>
            <a:spLocks noGrp="1"/>
          </p:cNvSpPr>
          <p:nvPr>
            <p:ph type="title"/>
          </p:nvPr>
        </p:nvSpPr>
        <p:spPr>
          <a:xfrm>
            <a:off x="304800" y="228600"/>
            <a:ext cx="8610600" cy="609600"/>
          </a:xfrm>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Looking for Evidence of the Math Practices</a:t>
            </a:r>
            <a:endParaRPr lang="en-US" sz="3600" b="1" dirty="0">
              <a:solidFill>
                <a:schemeClr val="bg1"/>
              </a:solidFill>
            </a:endParaRPr>
          </a:p>
        </p:txBody>
      </p:sp>
      <p:pic>
        <p:nvPicPr>
          <p:cNvPr id="5" name="Content Placeholder 5"/>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bwMode="auto">
          <a:xfrm>
            <a:off x="381000" y="4038600"/>
            <a:ext cx="5023228" cy="2351723"/>
          </a:xfrm>
          <a:prstGeom prst="rect">
            <a:avLst/>
          </a:prstGeom>
          <a:noFill/>
          <a:ln>
            <a:solidFill>
              <a:srgbClr val="0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810000"/>
            <a:ext cx="4202188" cy="2743200"/>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2763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610600" cy="4876800"/>
          </a:xfrm>
        </p:spPr>
        <p:txBody>
          <a:bodyPr/>
          <a:lstStyle/>
          <a:p>
            <a:pPr>
              <a:spcBef>
                <a:spcPts val="1200"/>
              </a:spcBef>
            </a:pPr>
            <a:r>
              <a:rPr lang="en-US" dirty="0" smtClean="0"/>
              <a:t>Use the handout to discuss</a:t>
            </a:r>
            <a:r>
              <a:rPr lang="en-US" dirty="0" smtClean="0">
                <a:solidFill>
                  <a:srgbClr val="000000"/>
                </a:solidFill>
              </a:rPr>
              <a:t>:</a:t>
            </a:r>
            <a:endParaRPr lang="en-US" dirty="0">
              <a:solidFill>
                <a:srgbClr val="000000"/>
              </a:solidFill>
            </a:endParaRPr>
          </a:p>
          <a:p>
            <a:pPr marL="342900" indent="-342900">
              <a:spcBef>
                <a:spcPts val="1200"/>
              </a:spcBef>
              <a:buFont typeface="Arial" charset="0"/>
              <a:buChar char="•"/>
            </a:pPr>
            <a:r>
              <a:rPr lang="en-US" dirty="0">
                <a:solidFill>
                  <a:srgbClr val="000000"/>
                </a:solidFill>
              </a:rPr>
              <a:t>How will students engage in the mathematics through each of these SMPs</a:t>
            </a:r>
            <a:r>
              <a:rPr lang="en-US" dirty="0" smtClean="0">
                <a:solidFill>
                  <a:srgbClr val="000000"/>
                </a:solidFill>
              </a:rPr>
              <a:t>?</a:t>
            </a:r>
          </a:p>
          <a:p>
            <a:pPr marL="342900" indent="-342900">
              <a:spcBef>
                <a:spcPts val="1200"/>
              </a:spcBef>
              <a:buFont typeface="Arial" charset="0"/>
              <a:buChar char="•"/>
            </a:pPr>
            <a:r>
              <a:rPr lang="en-US" dirty="0" smtClean="0">
                <a:solidFill>
                  <a:srgbClr val="000000"/>
                </a:solidFill>
              </a:rPr>
              <a:t>Similarities?</a:t>
            </a:r>
          </a:p>
          <a:p>
            <a:pPr marL="342900" indent="-342900">
              <a:spcBef>
                <a:spcPts val="1200"/>
              </a:spcBef>
              <a:buFont typeface="Arial" charset="0"/>
              <a:buChar char="•"/>
            </a:pPr>
            <a:r>
              <a:rPr lang="en-US" dirty="0" smtClean="0">
                <a:solidFill>
                  <a:srgbClr val="000000"/>
                </a:solidFill>
              </a:rPr>
              <a:t>Differences?</a:t>
            </a:r>
            <a:endParaRPr lang="en-US" dirty="0">
              <a:solidFill>
                <a:srgbClr val="000000"/>
              </a:solidFill>
            </a:endParaRPr>
          </a:p>
        </p:txBody>
      </p:sp>
      <p:sp>
        <p:nvSpPr>
          <p:cNvPr id="6" name="Slide Number Placeholder 5"/>
          <p:cNvSpPr>
            <a:spLocks noGrp="1"/>
          </p:cNvSpPr>
          <p:nvPr>
            <p:ph type="sldNum" sz="quarter" idx="4"/>
          </p:nvPr>
        </p:nvSpPr>
        <p:spPr/>
        <p:txBody>
          <a:bodyPr/>
          <a:lstStyle/>
          <a:p>
            <a:fld id="{6EF36E0C-29D7-3046-B978-7B10A2E0CECE}" type="slidenum">
              <a:rPr lang="en-US" smtClean="0"/>
              <a:pPr/>
              <a:t>8</a:t>
            </a:fld>
            <a:endParaRPr lang="en-US" dirty="0"/>
          </a:p>
        </p:txBody>
      </p:sp>
      <p:sp>
        <p:nvSpPr>
          <p:cNvPr id="7" name="Title 1"/>
          <p:cNvSpPr>
            <a:spLocks noGrp="1"/>
          </p:cNvSpPr>
          <p:nvPr>
            <p:ph type="title"/>
          </p:nvPr>
        </p:nvSpPr>
        <p:spPr>
          <a:xfrm>
            <a:off x="304800" y="228600"/>
            <a:ext cx="8610600" cy="609600"/>
          </a:xfrm>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Looking for Evidence of the Math Practices</a:t>
            </a:r>
            <a:endParaRPr lang="en-US" sz="3600" b="1" dirty="0">
              <a:solidFill>
                <a:schemeClr val="bg1"/>
              </a:solidFill>
            </a:endParaRPr>
          </a:p>
        </p:txBody>
      </p:sp>
      <p:pic>
        <p:nvPicPr>
          <p:cNvPr id="2" name="Picture 1" descr="SMP 7 &amp; 8 M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362200"/>
            <a:ext cx="2983089" cy="4267200"/>
          </a:xfrm>
          <a:prstGeom prst="rect">
            <a:avLst/>
          </a:prstGeom>
        </p:spPr>
      </p:pic>
    </p:spTree>
    <p:extLst>
      <p:ext uri="{BB962C8B-B14F-4D97-AF65-F5344CB8AC3E}">
        <p14:creationId xmlns:p14="http://schemas.microsoft.com/office/powerpoint/2010/main" val="349332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4191000" cy="4800600"/>
          </a:xfrm>
        </p:spPr>
        <p:txBody>
          <a:bodyPr>
            <a:normAutofit fontScale="92500" lnSpcReduction="10000"/>
          </a:bodyPr>
          <a:lstStyle/>
          <a:p>
            <a:pPr>
              <a:spcBef>
                <a:spcPts val="600"/>
              </a:spcBef>
            </a:pPr>
            <a:r>
              <a:rPr lang="en-US" sz="3200" dirty="0"/>
              <a:t>Use the handout to:</a:t>
            </a:r>
          </a:p>
          <a:p>
            <a:pPr>
              <a:spcBef>
                <a:spcPts val="600"/>
              </a:spcBef>
            </a:pPr>
            <a:r>
              <a:rPr lang="en-US" sz="3200" dirty="0"/>
              <a:t>Check off any behaviors/actions that you or your group members display as you engage in the math task; and</a:t>
            </a:r>
          </a:p>
          <a:p>
            <a:pPr>
              <a:spcBef>
                <a:spcPts val="600"/>
              </a:spcBef>
            </a:pPr>
            <a:r>
              <a:rPr lang="en-US" sz="3200" dirty="0"/>
              <a:t>Record any observations you make  that serve as evidence for the observed behaviors/actions.</a:t>
            </a:r>
          </a:p>
          <a:p>
            <a:pPr marL="342900" indent="-342900">
              <a:spcBef>
                <a:spcPts val="1800"/>
              </a:spcBef>
              <a:buFont typeface="Arial" charset="0"/>
              <a:buChar char="•"/>
            </a:pPr>
            <a:endParaRPr lang="en-US" sz="3200" dirty="0">
              <a:ea typeface="ヒラギノ角ゴ Pro W3" charset="0"/>
              <a:cs typeface="ヒラギノ角ゴ Pro W3" charset="0"/>
            </a:endParaRPr>
          </a:p>
        </p:txBody>
      </p:sp>
      <p:sp>
        <p:nvSpPr>
          <p:cNvPr id="6" name="Slide Number Placeholder 5"/>
          <p:cNvSpPr>
            <a:spLocks noGrp="1"/>
          </p:cNvSpPr>
          <p:nvPr>
            <p:ph type="sldNum" sz="quarter" idx="4"/>
          </p:nvPr>
        </p:nvSpPr>
        <p:spPr/>
        <p:txBody>
          <a:bodyPr/>
          <a:lstStyle/>
          <a:p>
            <a:fld id="{6EF36E0C-29D7-3046-B978-7B10A2E0CECE}" type="slidenum">
              <a:rPr lang="en-US" smtClean="0"/>
              <a:pPr/>
              <a:t>9</a:t>
            </a:fld>
            <a:endParaRPr lang="en-US" dirty="0"/>
          </a:p>
        </p:txBody>
      </p:sp>
      <p:sp>
        <p:nvSpPr>
          <p:cNvPr id="7" name="Title 1"/>
          <p:cNvSpPr>
            <a:spLocks noGrp="1"/>
          </p:cNvSpPr>
          <p:nvPr>
            <p:ph type="title"/>
          </p:nvPr>
        </p:nvSpPr>
        <p:spPr>
          <a:solidFill>
            <a:schemeClr val="tx2">
              <a:lumMod val="60000"/>
              <a:lumOff val="40000"/>
            </a:schemeClr>
          </a:solidFill>
          <a:ln>
            <a:solidFill>
              <a:schemeClr val="accent2"/>
            </a:solidFill>
          </a:ln>
        </p:spPr>
        <p:txBody>
          <a:bodyPr>
            <a:noAutofit/>
          </a:bodyPr>
          <a:lstStyle/>
          <a:p>
            <a:pPr algn="ctr"/>
            <a:r>
              <a:rPr lang="en-US" sz="3600" b="1" dirty="0" smtClean="0">
                <a:solidFill>
                  <a:schemeClr val="bg1"/>
                </a:solidFill>
              </a:rPr>
              <a:t>Connections to Math Practices 7 &amp; 8</a:t>
            </a:r>
            <a:endParaRPr lang="en-US" sz="3600" b="1" dirty="0">
              <a:solidFill>
                <a:schemeClr val="bg1"/>
              </a:solidFill>
            </a:endParaRPr>
          </a:p>
        </p:txBody>
      </p:sp>
      <p:pic>
        <p:nvPicPr>
          <p:cNvPr id="5" name="Picture 4" descr="Screen Shot 2017-04-20 at 7.26.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109" y="1447800"/>
            <a:ext cx="4011724" cy="4800600"/>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892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10214</TotalTime>
  <Words>3608</Words>
  <Application>Microsoft Macintosh PowerPoint</Application>
  <PresentationFormat>On-screen Show (4:3)</PresentationFormat>
  <Paragraphs>265</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Investigating Vertical Alignment in Measurement and Data  and Math Practices 7 &amp; 8</vt:lpstr>
      <vt:lpstr>PowerPoint Presentation</vt:lpstr>
      <vt:lpstr>Math Domains</vt:lpstr>
      <vt:lpstr>Big Idea:  Understand the concept of area and how it connects to perimeter and volume</vt:lpstr>
      <vt:lpstr>Big Idea:  Understand the concept of area and how it connects to perimeter and volume</vt:lpstr>
      <vt:lpstr>Investigating Vertical Alignment</vt:lpstr>
      <vt:lpstr>Looking for Evidence of the Math Practices</vt:lpstr>
      <vt:lpstr>Looking for Evidence of the Math Practices</vt:lpstr>
      <vt:lpstr>Connections to Math Practices 7 &amp; 8</vt:lpstr>
      <vt:lpstr>Math Learning Experience 1</vt:lpstr>
      <vt:lpstr>Math Learning Experience 1</vt:lpstr>
      <vt:lpstr>Math Learning Experience 1</vt:lpstr>
      <vt:lpstr>Math Learning Experience 2</vt:lpstr>
      <vt:lpstr>Math Learning Experience 2</vt:lpstr>
      <vt:lpstr>Reflection on Area and Perimeter</vt:lpstr>
      <vt:lpstr>Connections to Math Practices 7 &amp; 8</vt:lpstr>
      <vt:lpstr>Teaching and Learning Framework</vt:lpstr>
      <vt:lpstr>Investigating Vertical Alignment</vt:lpstr>
    </vt:vector>
  </TitlesOfParts>
  <Company>Los Angeles Unified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Lisa Ward</cp:lastModifiedBy>
  <cp:revision>53</cp:revision>
  <cp:lastPrinted>2018-01-12T19:26:07Z</cp:lastPrinted>
  <dcterms:created xsi:type="dcterms:W3CDTF">2016-10-07T17:34:06Z</dcterms:created>
  <dcterms:modified xsi:type="dcterms:W3CDTF">2018-01-12T19:41:31Z</dcterms:modified>
</cp:coreProperties>
</file>