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65" r:id="rId3"/>
    <p:sldId id="266" r:id="rId4"/>
    <p:sldId id="257" r:id="rId5"/>
    <p:sldId id="258" r:id="rId6"/>
    <p:sldId id="259" r:id="rId7"/>
    <p:sldId id="267" r:id="rId8"/>
    <p:sldId id="260" r:id="rId9"/>
    <p:sldId id="261" r:id="rId10"/>
    <p:sldId id="262" r:id="rId11"/>
    <p:sldId id="263" r:id="rId12"/>
    <p:sldId id="264" r:id="rId13"/>
    <p:sldId id="29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98" r:id="rId32"/>
    <p:sldId id="285" r:id="rId33"/>
    <p:sldId id="289" r:id="rId34"/>
    <p:sldId id="286" r:id="rId35"/>
    <p:sldId id="287" r:id="rId36"/>
    <p:sldId id="288" r:id="rId37"/>
    <p:sldId id="290" r:id="rId38"/>
    <p:sldId id="291" r:id="rId39"/>
    <p:sldId id="292" r:id="rId40"/>
    <p:sldId id="293" r:id="rId41"/>
    <p:sldId id="294" r:id="rId42"/>
    <p:sldId id="295" r:id="rId43"/>
    <p:sldId id="296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81" autoAdjust="0"/>
  </p:normalViewPr>
  <p:slideViewPr>
    <p:cSldViewPr>
      <p:cViewPr>
        <p:scale>
          <a:sx n="80" d="100"/>
          <a:sy n="80" d="100"/>
        </p:scale>
        <p:origin x="-278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488DC-FE7E-478F-A729-0DE45A99C295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EFBAB-9F0C-457B-9EF9-4A7150C8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39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your current students and parents.</a:t>
            </a:r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Remember</a:t>
            </a:r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quality product issue when mining data</a:t>
            </a:r>
          </a:p>
          <a:p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Compare your school’s strengths to the weaknesses of the other schools.   Most charters and catholic schools do not have as high a percentage of teachers with credentials and graduate degrees as public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</a:t>
            </a:r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parents, teachers, support staff, etc.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</a:t>
            </a:r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parents, teachers, </a:t>
            </a:r>
            <a:r>
              <a:rPr lang="en-US" sz="1200" i="1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support staff, etc.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RE:</a:t>
            </a:r>
            <a:r>
              <a:rPr lang="en-US" baseline="0" dirty="0" smtClean="0"/>
              <a:t> Clinton – count </a:t>
            </a:r>
            <a:r>
              <a:rPr lang="en-US" i="1" baseline="0" dirty="0" smtClean="0"/>
              <a:t>all</a:t>
            </a:r>
            <a:r>
              <a:rPr lang="en-US" baseline="0" dirty="0" smtClean="0"/>
              <a:t> adults, including City Year &amp; Communities in Schools to create an adult to student ratio of: __ “to help ensure the safety of our students.”  High schools can count the number of radio carrying personnel and use the preceding statement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 2 provides</a:t>
            </a:r>
            <a:r>
              <a:rPr lang="en-US" baseline="0" dirty="0" smtClean="0"/>
              <a:t> the “meat”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Car commercials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# 2 provides</a:t>
            </a:r>
            <a:r>
              <a:rPr lang="en-US" baseline="0" dirty="0" smtClean="0"/>
              <a:t> the “meat”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your current students and parents.</a:t>
            </a:r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the website</a:t>
            </a:r>
            <a:r>
              <a:rPr lang="en-US" baseline="0" dirty="0" smtClean="0"/>
              <a:t> updated with pertinent info.  Hold website sessions with your parents as a focus group – what do they like, what is missing?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the website</a:t>
            </a:r>
            <a:r>
              <a:rPr lang="en-US" baseline="0" dirty="0" smtClean="0"/>
              <a:t> updated with pertinent info.  Hold website sessions with your parents as a focus group – what do they like, what is missing?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a one minute video with the hook material and then make a series of one</a:t>
            </a:r>
            <a:r>
              <a:rPr lang="en-US" baseline="0" dirty="0" smtClean="0"/>
              <a:t> minute videos about the different programs at  your school, 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. After-school, K-12 pathways, a partner like City Year, parent programs,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Host community events like neighborhood council</a:t>
            </a:r>
            <a:r>
              <a:rPr lang="en-US" baseline="0" dirty="0" smtClean="0"/>
              <a:t> &amp; police meetings</a:t>
            </a:r>
            <a:endParaRPr lang="en-US" dirty="0" smtClean="0"/>
          </a:p>
          <a:p>
            <a:r>
              <a:rPr lang="en-US" dirty="0" smtClean="0"/>
              <a:t>Use</a:t>
            </a:r>
            <a:r>
              <a:rPr lang="en-US" baseline="0" dirty="0" smtClean="0"/>
              <a:t> blackboard connect regularly to control the message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Parent ambassadors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Take</a:t>
            </a:r>
            <a:r>
              <a:rPr lang="en-US" baseline="0" dirty="0" smtClean="0"/>
              <a:t> care on the design of the banner</a:t>
            </a:r>
          </a:p>
          <a:p>
            <a:r>
              <a:rPr lang="en-US" baseline="0" dirty="0" smtClean="0"/>
              <a:t>Remove </a:t>
            </a:r>
            <a:r>
              <a:rPr lang="en-US" baseline="0" dirty="0" err="1" smtClean="0"/>
              <a:t>graffittied</a:t>
            </a:r>
            <a:r>
              <a:rPr lang="en-US" baseline="0" dirty="0" smtClean="0"/>
              <a:t> banners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Hold a meeting with the office staff and anyone else who</a:t>
            </a:r>
            <a:r>
              <a:rPr lang="en-US" baseline="0" dirty="0" smtClean="0"/>
              <a:t> parents may meet on campus</a:t>
            </a:r>
          </a:p>
          <a:p>
            <a:r>
              <a:rPr lang="en-US" baseline="0" dirty="0" smtClean="0"/>
              <a:t>College pennants, student artwork, electronic display monitor with smiling student </a:t>
            </a:r>
            <a:r>
              <a:rPr lang="en-US" baseline="0" dirty="0" err="1" smtClean="0"/>
              <a:t>facs</a:t>
            </a:r>
            <a:r>
              <a:rPr lang="en-US" baseline="0" dirty="0" smtClean="0"/>
              <a:t>, video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your current students and parents.</a:t>
            </a:r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your current students and parents.</a:t>
            </a:r>
            <a:r>
              <a:rPr lang="en-US" baseline="0" dirty="0" smtClean="0"/>
              <a:t>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Secondary traditional school: ask 6</a:t>
            </a:r>
            <a:r>
              <a:rPr lang="en-US" baseline="30000" dirty="0" smtClean="0"/>
              <a:t>th</a:t>
            </a:r>
            <a:r>
              <a:rPr lang="en-US" baseline="0" dirty="0" smtClean="0"/>
              <a:t>, 8</a:t>
            </a:r>
            <a:r>
              <a:rPr lang="en-US" baseline="30000" dirty="0" smtClean="0"/>
              <a:t>th</a:t>
            </a:r>
            <a:r>
              <a:rPr lang="en-US" baseline="0" dirty="0" smtClean="0"/>
              <a:t>, 9</a:t>
            </a:r>
            <a:r>
              <a:rPr lang="en-US" baseline="30000" dirty="0" smtClean="0"/>
              <a:t>th</a:t>
            </a:r>
            <a:r>
              <a:rPr lang="en-US" baseline="0" dirty="0" smtClean="0"/>
              <a:t> &amp; 12</a:t>
            </a:r>
            <a:r>
              <a:rPr lang="en-US" baseline="30000" dirty="0" smtClean="0"/>
              <a:t>th</a:t>
            </a:r>
            <a:r>
              <a:rPr lang="en-US" baseline="0" dirty="0" smtClean="0"/>
              <a:t> graders </a:t>
            </a:r>
          </a:p>
          <a:p>
            <a:r>
              <a:rPr lang="en-US" baseline="0" dirty="0" smtClean="0"/>
              <a:t>Remember Frame # 2: this is a year round process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Regularly</a:t>
            </a:r>
            <a:r>
              <a:rPr lang="en-US" baseline="0" dirty="0" smtClean="0"/>
              <a:t> seek out their promotional material, including their website.  Review it with your leadership team(s).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motto should be something teachers and students know and can explain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goal of branding is to get people thinking what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want them to think about your school.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should be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logo that is used on all marketing printed, on-line materials, clothing, etc.  The logo should be clear and uncluttered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EFBAB-9F0C-457B-9EF9-4A7150C8016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1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330F73E-A829-4651-A893-2163B9D674F4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D514090-05AA-45EB-8834-96F2286942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sounding-board.net/12-inexpensive-and-easy-ways-to-market-your-school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sioZd3Axmn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sz="9600" dirty="0" smtClean="0">
                <a:solidFill>
                  <a:schemeClr val="bg1"/>
                </a:solidFill>
              </a:rPr>
              <a:t>Marketing Our Schools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1371600"/>
          </a:xfrm>
        </p:spPr>
        <p:txBody>
          <a:bodyPr>
            <a:normAutofit/>
          </a:bodyPr>
          <a:lstStyle/>
          <a:p>
            <a:r>
              <a:rPr lang="en-US" sz="3600" b="1" i="1" smtClean="0">
                <a:solidFill>
                  <a:schemeClr val="tx1"/>
                </a:solidFill>
              </a:rPr>
              <a:t>Local District Central</a:t>
            </a:r>
          </a:p>
          <a:p>
            <a:r>
              <a:rPr lang="en-US" sz="3600" b="1" i="1" smtClean="0">
                <a:solidFill>
                  <a:schemeClr val="tx1"/>
                </a:solidFill>
              </a:rPr>
              <a:t>Handbook</a:t>
            </a:r>
            <a:endParaRPr lang="en-US" sz="3600" b="1" i="1" dirty="0">
              <a:solidFill>
                <a:schemeClr val="tx1"/>
              </a:solidFill>
            </a:endParaRPr>
          </a:p>
        </p:txBody>
      </p:sp>
      <p:pic>
        <p:nvPicPr>
          <p:cNvPr id="4" name="Picture 3" descr="C:\Users\lausd_user\Download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191000"/>
            <a:ext cx="2064385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494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1  Market Research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981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72000"/>
            <a:ext cx="1679893" cy="15621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09600" y="1957864"/>
            <a:ext cx="80010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One recent study found parents rank as a high curricular priorities:</a:t>
            </a:r>
          </a:p>
          <a:p>
            <a:endParaRPr lang="en-US" sz="3600" dirty="0" smtClean="0">
              <a:latin typeface="+mj-lt"/>
            </a:endParaRPr>
          </a:p>
          <a:p>
            <a:r>
              <a:rPr lang="en-US" sz="3600" dirty="0" smtClean="0">
                <a:latin typeface="+mj-lt"/>
              </a:rPr>
              <a:t>        -  </a:t>
            </a:r>
            <a:r>
              <a:rPr lang="en-US" sz="3600" dirty="0">
                <a:latin typeface="+mj-lt"/>
              </a:rPr>
              <a:t>R</a:t>
            </a:r>
            <a:r>
              <a:rPr lang="en-US" sz="3600" dirty="0" smtClean="0">
                <a:latin typeface="+mj-lt"/>
              </a:rPr>
              <a:t>eading &amp; math</a:t>
            </a:r>
          </a:p>
          <a:p>
            <a:endParaRPr lang="en-US" sz="1400" dirty="0" smtClean="0">
              <a:latin typeface="+mj-lt"/>
            </a:endParaRPr>
          </a:p>
          <a:p>
            <a:r>
              <a:rPr lang="en-US" sz="3600" dirty="0" smtClean="0">
                <a:latin typeface="+mj-lt"/>
              </a:rPr>
              <a:t>        -  STEM</a:t>
            </a:r>
          </a:p>
          <a:p>
            <a:r>
              <a:rPr lang="en-US" sz="3600" dirty="0" smtClean="0">
                <a:latin typeface="+mj-lt"/>
              </a:rPr>
              <a:t>        </a:t>
            </a:r>
            <a:endParaRPr lang="en-US" sz="28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7381" y="13151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7381" y="6324600"/>
            <a:ext cx="6301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What Parernts Want, </a:t>
            </a:r>
            <a:r>
              <a:rPr lang="nl-NL" dirty="0"/>
              <a:t>Zeehandelaar &amp; Winkler, 2013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1 </a:t>
            </a:r>
            <a:r>
              <a:rPr lang="en-US" sz="3600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Market Research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867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648200"/>
            <a:ext cx="1756093" cy="14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09600" y="1749485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The study also found that parents ranked highly teaching students: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       -  Study Habits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 	 -  Self-discipline 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    -  Critical thinking skills 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        -  Communication skills</a:t>
            </a:r>
            <a:endParaRPr lang="en-US" sz="2800" dirty="0" smtClean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6248400"/>
            <a:ext cx="659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 smtClean="0"/>
              <a:t>What Parernts Want, </a:t>
            </a:r>
            <a:r>
              <a:rPr lang="nl-NL" dirty="0" smtClean="0"/>
              <a:t>Zeehandelaar &amp; Winkler, 2013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64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1 Market Research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867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36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Ask new parents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Ask veteran parents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Ask students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(different student 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   groups)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Ask unhappy parents when </a:t>
            </a:r>
          </a:p>
          <a:p>
            <a:r>
              <a:rPr lang="en-US" sz="36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  they leave</a:t>
            </a:r>
          </a:p>
          <a:p>
            <a:pPr algn="ctr"/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1 Market Research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867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72000"/>
            <a:ext cx="1679891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Know your competition: local public schools, parochial, private  &amp; charters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900" dirty="0" smtClean="0">
                <a:latin typeface="Aharoni" pitchFamily="2" charset="-79"/>
                <a:cs typeface="Aharoni" pitchFamily="2" charset="-79"/>
              </a:rPr>
              <a:t>Know their strengths and weaknesses</a:t>
            </a:r>
          </a:p>
          <a:p>
            <a:endParaRPr lang="en-US" sz="2400" dirty="0">
              <a:latin typeface="Aharoni" pitchFamily="2" charset="-79"/>
              <a:cs typeface="Aharoni" pitchFamily="2" charset="-79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3000" dirty="0" smtClean="0">
                <a:latin typeface="Aharoni" pitchFamily="2" charset="-79"/>
                <a:cs typeface="Aharoni" pitchFamily="2" charset="-79"/>
              </a:rPr>
              <a:t>Regularly seek out the competition</a:t>
            </a:r>
          </a:p>
          <a:p>
            <a:r>
              <a:rPr lang="en-US" sz="3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000" dirty="0" smtClean="0">
                <a:latin typeface="Aharoni" pitchFamily="2" charset="-79"/>
                <a:cs typeface="Aharoni" pitchFamily="2" charset="-79"/>
              </a:rPr>
              <a:t>    schools’ promo materials and </a:t>
            </a:r>
          </a:p>
          <a:p>
            <a:r>
              <a:rPr lang="en-US" sz="30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000" dirty="0" smtClean="0">
                <a:latin typeface="Aharoni" pitchFamily="2" charset="-79"/>
                <a:cs typeface="Aharoni" pitchFamily="2" charset="-79"/>
              </a:rPr>
              <a:t>    review their websites</a:t>
            </a:r>
            <a:endParaRPr lang="en-US" sz="3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4180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58477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Triad Partner Share  on </a:t>
            </a:r>
            <a:r>
              <a:rPr lang="en-US" sz="3200" i="1" dirty="0">
                <a:solidFill>
                  <a:schemeClr val="bg1"/>
                </a:solidFill>
                <a:latin typeface="+mj-lt"/>
              </a:rPr>
              <a:t>M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arket </a:t>
            </a:r>
            <a:r>
              <a:rPr lang="en-US" sz="3200" i="1" dirty="0">
                <a:solidFill>
                  <a:schemeClr val="bg1"/>
                </a:solidFill>
                <a:latin typeface="+mj-lt"/>
              </a:rPr>
              <a:t>R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esearch 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12192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Observations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Comments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Questions</a:t>
            </a:r>
          </a:p>
          <a:p>
            <a:pPr>
              <a:lnSpc>
                <a:spcPct val="150000"/>
              </a:lnSpc>
            </a:pPr>
            <a:endParaRPr lang="en-US" sz="3600" dirty="0" smtClean="0">
              <a:latin typeface="+mj-lt"/>
            </a:endParaRPr>
          </a:p>
          <a:p>
            <a:endParaRPr lang="en-US" sz="3600" dirty="0">
              <a:latin typeface="+mj-lt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4419600" y="1676400"/>
            <a:ext cx="3505200" cy="2133600"/>
          </a:xfrm>
          <a:prstGeom prst="leftArrow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81600" y="2438400"/>
            <a:ext cx="251110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4 minutes</a:t>
            </a:r>
            <a:endParaRPr lang="en-US" sz="3200" dirty="0">
              <a:latin typeface="+mj-lt"/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1770878" y="3771900"/>
            <a:ext cx="5943600" cy="2438400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67000" y="44958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Group share – 6 minutes 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853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2  Developing a  Brand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867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4800600"/>
            <a:ext cx="1375092" cy="133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A brand is: what people </a:t>
            </a:r>
            <a:r>
              <a:rPr lang="en-US" sz="3600" i="1" dirty="0" smtClean="0">
                <a:latin typeface="+mj-lt"/>
              </a:rPr>
              <a:t>think  </a:t>
            </a:r>
            <a:r>
              <a:rPr lang="en-US" sz="3600" dirty="0" smtClean="0">
                <a:latin typeface="+mj-lt"/>
              </a:rPr>
              <a:t>about your school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Includes the “why”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Motto – </a:t>
            </a:r>
            <a:r>
              <a:rPr lang="en-US" sz="3200" i="1" dirty="0" smtClean="0">
                <a:latin typeface="+mj-lt"/>
              </a:rPr>
              <a:t>that “lives” in your school.</a:t>
            </a:r>
          </a:p>
          <a:p>
            <a:r>
              <a:rPr lang="en-US" sz="3200" i="1" dirty="0">
                <a:latin typeface="+mj-lt"/>
              </a:rPr>
              <a:t> </a:t>
            </a:r>
            <a:r>
              <a:rPr lang="en-US" sz="3200" i="1" dirty="0" smtClean="0">
                <a:latin typeface="+mj-lt"/>
              </a:rPr>
              <a:t>       </a:t>
            </a:r>
            <a:r>
              <a:rPr lang="en-US" sz="2800" dirty="0" err="1" smtClean="0"/>
              <a:t>Eg</a:t>
            </a:r>
            <a:r>
              <a:rPr lang="en-US" sz="2800" dirty="0"/>
              <a:t>. </a:t>
            </a:r>
            <a:r>
              <a:rPr lang="en-US" sz="2800" i="1" dirty="0"/>
              <a:t>E</a:t>
            </a:r>
            <a:r>
              <a:rPr lang="en-US" sz="2800" i="1" dirty="0" smtClean="0"/>
              <a:t>very </a:t>
            </a:r>
            <a:r>
              <a:rPr lang="en-US" sz="2800" i="1" dirty="0"/>
              <a:t>S</a:t>
            </a:r>
            <a:r>
              <a:rPr lang="en-US" sz="2800" i="1" dirty="0" smtClean="0"/>
              <a:t>tudent</a:t>
            </a:r>
            <a:r>
              <a:rPr lang="en-US" sz="2800" i="1" dirty="0"/>
              <a:t>, </a:t>
            </a:r>
            <a:r>
              <a:rPr lang="en-US" sz="2800" i="1" dirty="0" smtClean="0"/>
              <a:t>Every </a:t>
            </a:r>
            <a:r>
              <a:rPr lang="en-US" sz="2800" i="1" dirty="0"/>
              <a:t>D</a:t>
            </a:r>
            <a:r>
              <a:rPr lang="en-US" sz="2800" i="1" dirty="0" smtClean="0"/>
              <a:t>ay</a:t>
            </a:r>
            <a:r>
              <a:rPr lang="en-US" sz="2800" i="1" dirty="0"/>
              <a:t>; </a:t>
            </a:r>
            <a:r>
              <a:rPr lang="en-US" sz="2800" i="1" dirty="0" smtClean="0"/>
              <a:t>Community  </a:t>
            </a:r>
          </a:p>
          <a:p>
            <a:r>
              <a:rPr lang="en-US" sz="2800" i="1" dirty="0"/>
              <a:t> </a:t>
            </a:r>
            <a:r>
              <a:rPr lang="en-US" sz="2800" i="1" dirty="0" smtClean="0"/>
              <a:t>     Service </a:t>
            </a:r>
            <a:r>
              <a:rPr lang="en-US" sz="2800" i="1" dirty="0"/>
              <a:t>and Academic Achievement; </a:t>
            </a:r>
            <a:endParaRPr lang="en-US" sz="2800" i="1" dirty="0" smtClean="0"/>
          </a:p>
          <a:p>
            <a:r>
              <a:rPr lang="en-US" sz="2800" i="1" dirty="0" smtClean="0"/>
              <a:t>      We </a:t>
            </a:r>
            <a:r>
              <a:rPr lang="en-US" sz="2800" i="1" dirty="0"/>
              <a:t>are </a:t>
            </a:r>
            <a:r>
              <a:rPr lang="en-US" sz="2800" i="1" dirty="0" smtClean="0"/>
              <a:t>scholars</a:t>
            </a:r>
            <a:r>
              <a:rPr lang="en-US" sz="2800" i="1" dirty="0"/>
              <a:t>, serving </a:t>
            </a:r>
            <a:r>
              <a:rPr lang="en-US" sz="2800" i="1" dirty="0" smtClean="0"/>
              <a:t>scholars, etc. 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3749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2  Developing a  Brand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867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72000"/>
            <a:ext cx="1603693" cy="15621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Includes the name of the school.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Washington Prep, JLMS</a:t>
            </a:r>
          </a:p>
          <a:p>
            <a:endParaRPr lang="en-US" sz="2800" i="1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Includes a logo </a:t>
            </a:r>
          </a:p>
          <a:p>
            <a:pPr marL="457200" indent="-457200">
              <a:buFont typeface="Wingdings" pitchFamily="2" charset="2"/>
              <a:buChar char="Ø"/>
            </a:pPr>
            <a:endParaRPr lang="en-US" sz="3600" i="1" dirty="0">
              <a:latin typeface="+mj-lt"/>
            </a:endParaRPr>
          </a:p>
          <a:p>
            <a:pPr algn="ctr"/>
            <a:r>
              <a:rPr lang="en-US" sz="3600" i="1" dirty="0" smtClean="0">
                <a:latin typeface="+mj-lt"/>
              </a:rPr>
              <a:t>Use these consistently </a:t>
            </a:r>
            <a:r>
              <a:rPr lang="en-US" sz="2800" i="1" dirty="0" smtClean="0"/>
              <a:t> </a:t>
            </a: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1286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2  Developing a  Brand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867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572000"/>
            <a:ext cx="1487645" cy="14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 smtClean="0">
                <a:latin typeface="Arial" pitchFamily="34" charset="0"/>
                <a:cs typeface="Arial" pitchFamily="34" charset="0"/>
              </a:rPr>
              <a:t>Branding is: </a:t>
            </a:r>
          </a:p>
          <a:p>
            <a:pPr lvl="0"/>
            <a:r>
              <a:rPr lang="en-US" sz="3200" i="1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sets your organization apart from other organizations—it defines what makes your organization different and what makes it special…and what makes it valuable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3200" i="1" dirty="0">
                <a:latin typeface="Arial" pitchFamily="34" charset="0"/>
                <a:cs typeface="Arial" pitchFamily="34" charset="0"/>
              </a:rPr>
              <a:t>Heather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McGowan</a:t>
            </a: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Sounding Board Marketing and Communications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9600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58477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Triad Partner Share  on Branding 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12192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Observations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Comments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Questions</a:t>
            </a:r>
          </a:p>
          <a:p>
            <a:pPr>
              <a:lnSpc>
                <a:spcPct val="150000"/>
              </a:lnSpc>
            </a:pPr>
            <a:endParaRPr lang="en-US" sz="3600" dirty="0" smtClean="0">
              <a:latin typeface="+mj-lt"/>
            </a:endParaRPr>
          </a:p>
          <a:p>
            <a:endParaRPr lang="en-US" sz="3600" dirty="0">
              <a:latin typeface="+mj-lt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4419600" y="1676400"/>
            <a:ext cx="3505200" cy="2133600"/>
          </a:xfrm>
          <a:prstGeom prst="leftArrow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81600" y="2438400"/>
            <a:ext cx="251110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4 minutes</a:t>
            </a:r>
            <a:endParaRPr lang="en-US" sz="3200" dirty="0">
              <a:latin typeface="+mj-lt"/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1770878" y="3771900"/>
            <a:ext cx="5943600" cy="2438400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67000" y="44958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Group share – 6 minutes 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161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3 Mining Data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1" y="4648200"/>
            <a:ext cx="1527492" cy="14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latin typeface="+mj-lt"/>
              </a:rPr>
              <a:t>This is related to the quality school issue</a:t>
            </a:r>
          </a:p>
          <a:p>
            <a:endParaRPr lang="en-US" sz="20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Examples of mining or finding data: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The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%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of teachers who hold credentials; who hold graduate degrees</a:t>
            </a:r>
          </a:p>
          <a:p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100" dirty="0" smtClean="0">
                <a:latin typeface="Aharoni" pitchFamily="2" charset="-79"/>
                <a:cs typeface="Aharoni" pitchFamily="2" charset="-79"/>
              </a:rPr>
              <a:t>The combined years experience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of </a:t>
            </a:r>
          </a:p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    administrators                    </a:t>
            </a:r>
          </a:p>
          <a:p>
            <a:pPr marL="457200" indent="-457200"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616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543800" cy="1524000"/>
          </a:xfrm>
        </p:spPr>
        <p:txBody>
          <a:bodyPr/>
          <a:lstStyle/>
          <a:p>
            <a:r>
              <a:rPr lang="en-US" sz="6000" dirty="0" smtClean="0">
                <a:solidFill>
                  <a:schemeClr val="bg1"/>
                </a:solidFill>
              </a:rPr>
              <a:t>Marketing Our Schools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124200"/>
            <a:ext cx="6858000" cy="29718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i="1" dirty="0" smtClean="0">
                <a:solidFill>
                  <a:schemeClr val="tx1"/>
                </a:solidFill>
              </a:rPr>
              <a:t>Outline: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tx1"/>
                </a:solidFill>
              </a:rPr>
              <a:t>3 frames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tx1"/>
                </a:solidFill>
              </a:rPr>
              <a:t>6 strategies:</a:t>
            </a:r>
          </a:p>
          <a:p>
            <a:r>
              <a:rPr lang="en-US" sz="3200" b="1" i="1" dirty="0" smtClean="0">
                <a:solidFill>
                  <a:schemeClr val="tx1"/>
                </a:solidFill>
              </a:rPr>
              <a:t>	- Market research</a:t>
            </a:r>
          </a:p>
          <a:p>
            <a:r>
              <a:rPr lang="en-US" sz="3200" b="1" i="1" dirty="0" smtClean="0">
                <a:solidFill>
                  <a:schemeClr val="tx1"/>
                </a:solidFill>
              </a:rPr>
              <a:t>	- Developing a brand </a:t>
            </a:r>
            <a:endParaRPr lang="en-US" sz="3600" b="1" i="1" dirty="0" smtClean="0">
              <a:solidFill>
                <a:schemeClr val="tx1"/>
              </a:solidFill>
            </a:endParaRPr>
          </a:p>
          <a:p>
            <a:r>
              <a:rPr lang="en-US" sz="3200" b="1" i="1" dirty="0" smtClean="0">
                <a:solidFill>
                  <a:schemeClr val="tx1"/>
                </a:solidFill>
              </a:rPr>
              <a:t>	- Mining data 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pic>
        <p:nvPicPr>
          <p:cNvPr id="4" name="Picture 3" descr="C:\Users\lausd_user\Download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191000"/>
            <a:ext cx="2064385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27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3 Mining Data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3200" dirty="0" smtClean="0">
                <a:latin typeface="Arial Black" pitchFamily="34" charset="0"/>
                <a:cs typeface="Aharoni" pitchFamily="2" charset="-79"/>
              </a:rPr>
              <a:t>%</a:t>
            </a: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of students who have committed to continue their studies after graduation</a:t>
            </a:r>
          </a:p>
          <a:p>
            <a:endParaRPr lang="en-US" sz="3200" dirty="0" smtClean="0">
              <a:latin typeface="Aharoni" pitchFamily="2" charset="-79"/>
              <a:cs typeface="Aharoni" pitchFamily="2" charset="-79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Ask stakeholders for statements about how they feel, how safe are they, what do they think about their teachers, etc. </a:t>
            </a:r>
          </a:p>
          <a:p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644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3 Mining Data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Include a couple of the quotations in the overview marketing material and…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Make separate flyers: </a:t>
            </a:r>
          </a:p>
          <a:p>
            <a:r>
              <a:rPr lang="en-US" sz="3200" dirty="0">
                <a:latin typeface="Aharoni" pitchFamily="2" charset="-79"/>
                <a:cs typeface="Aharoni" pitchFamily="2" charset="-79"/>
              </a:rPr>
              <a:t>	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-What students are saying….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haroni" pitchFamily="2" charset="-79"/>
                <a:cs typeface="Aharoni" pitchFamily="2" charset="-79"/>
              </a:rPr>
              <a:t>	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- What parents are saying….                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      - What teachers are saying….</a:t>
            </a:r>
          </a:p>
          <a:p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270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3 Mining Data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3200" dirty="0" smtClean="0">
                <a:latin typeface="+mj-lt"/>
              </a:rPr>
              <a:t>Use the: </a:t>
            </a:r>
          </a:p>
          <a:p>
            <a:r>
              <a:rPr lang="en-US" sz="3200" dirty="0">
                <a:latin typeface="+mj-lt"/>
              </a:rPr>
              <a:t>	</a:t>
            </a:r>
            <a:r>
              <a:rPr lang="en-US" sz="3200" dirty="0" smtClean="0">
                <a:latin typeface="+mj-lt"/>
              </a:rPr>
              <a:t>- SQII </a:t>
            </a:r>
            <a:r>
              <a:rPr lang="en-US" sz="2800" dirty="0" smtClean="0">
                <a:latin typeface="+mj-lt"/>
              </a:rPr>
              <a:t>(see the Clinton and Virgil quotes)</a:t>
            </a:r>
          </a:p>
          <a:p>
            <a:endParaRPr lang="en-US" sz="1600" dirty="0" smtClean="0">
              <a:latin typeface="+mj-lt"/>
            </a:endParaRPr>
          </a:p>
          <a:p>
            <a:r>
              <a:rPr lang="en-US" sz="3200" dirty="0">
                <a:latin typeface="+mj-lt"/>
              </a:rPr>
              <a:t>	</a:t>
            </a:r>
            <a:r>
              <a:rPr lang="en-US" sz="3200" dirty="0" smtClean="0">
                <a:latin typeface="+mj-lt"/>
              </a:rPr>
              <a:t>- School Satisfaction Survey </a:t>
            </a:r>
            <a:r>
              <a:rPr lang="en-US" sz="2800" dirty="0" smtClean="0">
                <a:latin typeface="+mj-lt"/>
              </a:rPr>
              <a:t>(compare </a:t>
            </a:r>
          </a:p>
          <a:p>
            <a:r>
              <a:rPr lang="en-US" sz="2800" dirty="0">
                <a:latin typeface="+mj-lt"/>
              </a:rPr>
              <a:t>	</a:t>
            </a:r>
            <a:r>
              <a:rPr lang="en-US" sz="2800" dirty="0" smtClean="0">
                <a:latin typeface="+mj-lt"/>
              </a:rPr>
              <a:t>   to national statistics – Dr. </a:t>
            </a:r>
            <a:r>
              <a:rPr lang="en-US" sz="2800" dirty="0" err="1" smtClean="0">
                <a:latin typeface="+mj-lt"/>
              </a:rPr>
              <a:t>Quagila</a:t>
            </a:r>
            <a:r>
              <a:rPr lang="en-US" sz="2800" dirty="0" smtClean="0">
                <a:latin typeface="+mj-lt"/>
              </a:rPr>
              <a:t>)</a:t>
            </a:r>
          </a:p>
          <a:p>
            <a:endParaRPr lang="en-US" sz="1600" dirty="0" smtClean="0">
              <a:latin typeface="+mj-lt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dirty="0" smtClean="0">
                <a:latin typeface="+mj-lt"/>
              </a:rPr>
              <a:t>Conduct your own surveys </a:t>
            </a:r>
            <a:r>
              <a:rPr lang="en-US" sz="2800" dirty="0" smtClean="0">
                <a:latin typeface="+mj-lt"/>
              </a:rPr>
              <a:t>(graph the    </a:t>
            </a:r>
          </a:p>
          <a:p>
            <a:pPr lvl="1"/>
            <a:r>
              <a:rPr lang="en-US" sz="2800" dirty="0" smtClean="0">
                <a:latin typeface="+mj-lt"/>
              </a:rPr>
              <a:t>        improvements)</a:t>
            </a:r>
          </a:p>
          <a:p>
            <a:pPr lvl="1"/>
            <a:endParaRPr lang="en-US" sz="2800" dirty="0" smtClean="0">
              <a:latin typeface="+mj-lt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dirty="0" smtClean="0">
                <a:latin typeface="+mj-lt"/>
              </a:rPr>
              <a:t>Clinton: count the total # of adults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56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>
                <a:latin typeface="+mj-lt"/>
              </a:rPr>
              <a:t> </a:t>
            </a:r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3 Mining Data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021" y="4818301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3600" dirty="0">
                <a:latin typeface="+mj-lt"/>
              </a:rPr>
              <a:t>Solicit statements from the </a:t>
            </a:r>
            <a:r>
              <a:rPr lang="en-US" sz="3600" dirty="0" smtClean="0">
                <a:latin typeface="+mj-lt"/>
              </a:rPr>
              <a:t> </a:t>
            </a:r>
          </a:p>
          <a:p>
            <a:r>
              <a:rPr lang="en-US" sz="3600" dirty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    	neighborhood council </a:t>
            </a:r>
            <a:r>
              <a:rPr lang="en-US" sz="3600" dirty="0">
                <a:latin typeface="+mj-lt"/>
              </a:rPr>
              <a:t>chair, city </a:t>
            </a:r>
            <a:r>
              <a:rPr lang="en-US" sz="3600" dirty="0" smtClean="0">
                <a:latin typeface="+mj-lt"/>
              </a:rPr>
              <a:t>  </a:t>
            </a:r>
          </a:p>
          <a:p>
            <a:r>
              <a:rPr lang="en-US" sz="3600" dirty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          council </a:t>
            </a:r>
            <a:r>
              <a:rPr lang="en-US" sz="3600" dirty="0">
                <a:latin typeface="+mj-lt"/>
              </a:rPr>
              <a:t>rep, etc. </a:t>
            </a:r>
            <a:r>
              <a:rPr lang="en-US" sz="3600" dirty="0" smtClean="0">
                <a:latin typeface="+mj-lt"/>
              </a:rPr>
              <a:t>about how great </a:t>
            </a:r>
          </a:p>
          <a:p>
            <a:r>
              <a:rPr lang="en-US" sz="3600" dirty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          your school is.</a:t>
            </a:r>
          </a:p>
          <a:p>
            <a:endParaRPr lang="en-US" sz="3600" dirty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Solicit statements of cooperation</a:t>
            </a:r>
          </a:p>
          <a:p>
            <a:r>
              <a:rPr lang="en-US" sz="3600" dirty="0">
                <a:latin typeface="+mj-lt"/>
              </a:rPr>
              <a:t>	</a:t>
            </a:r>
            <a:r>
              <a:rPr lang="en-US" sz="3600" dirty="0" smtClean="0">
                <a:latin typeface="+mj-lt"/>
              </a:rPr>
              <a:t>from LAPD &amp; LASP</a:t>
            </a:r>
            <a:endParaRPr lang="en-US" sz="4400" dirty="0">
              <a:latin typeface="+mj-lt"/>
            </a:endParaRPr>
          </a:p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393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58477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Triad Partner Share  on Data Mining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12192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Observations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Comments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Questions</a:t>
            </a:r>
          </a:p>
          <a:p>
            <a:pPr>
              <a:lnSpc>
                <a:spcPct val="150000"/>
              </a:lnSpc>
            </a:pPr>
            <a:endParaRPr lang="en-US" sz="3600" dirty="0" smtClean="0">
              <a:latin typeface="+mj-lt"/>
            </a:endParaRPr>
          </a:p>
          <a:p>
            <a:endParaRPr lang="en-US" sz="3600" dirty="0">
              <a:latin typeface="+mj-lt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4419600" y="1676400"/>
            <a:ext cx="3505200" cy="2133600"/>
          </a:xfrm>
          <a:prstGeom prst="leftArrow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81600" y="2438400"/>
            <a:ext cx="251110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4 minutes</a:t>
            </a:r>
            <a:endParaRPr lang="en-US" sz="3200" dirty="0">
              <a:latin typeface="+mj-lt"/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1770878" y="3771900"/>
            <a:ext cx="5943600" cy="2438400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67000" y="44958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Group share – 6 minutes 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75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4  - Two Approaches to Media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67569"/>
            <a:ext cx="7586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>
                <a:latin typeface="+mj-lt"/>
              </a:rPr>
              <a:t>Material with a broad overview – use as a hook</a:t>
            </a:r>
          </a:p>
          <a:p>
            <a:pPr marL="742950" indent="-742950">
              <a:buAutoNum type="arabicPeriod"/>
            </a:pPr>
            <a:endParaRPr lang="en-US" sz="3600" dirty="0">
              <a:latin typeface="+mj-lt"/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latin typeface="+mj-lt"/>
              </a:rPr>
              <a:t>Material with detailed info – for the discerning parent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481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Overview of the School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572000"/>
            <a:ext cx="1527493" cy="15621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901435"/>
            <a:ext cx="78485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>
              <a:buFont typeface="Wingdings" pitchFamily="2" charset="2"/>
              <a:buChar char="Ø"/>
            </a:pPr>
            <a:r>
              <a:rPr lang="en-US" sz="3200" dirty="0">
                <a:latin typeface="Aharoni" pitchFamily="2" charset="-79"/>
                <a:cs typeface="Aharoni" pitchFamily="2" charset="-79"/>
              </a:rPr>
              <a:t>Simple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product 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such as a flyer, tri-fold brochure, half-sheet post card, banner, </a:t>
            </a:r>
            <a:r>
              <a:rPr lang="en-US" sz="3000" dirty="0">
                <a:latin typeface="Aharoni" pitchFamily="2" charset="-79"/>
                <a:cs typeface="Aharoni" pitchFamily="2" charset="-79"/>
              </a:rPr>
              <a:t>etc</a:t>
            </a:r>
            <a:r>
              <a:rPr lang="en-US" sz="3000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lvl="0"/>
            <a:r>
              <a:rPr lang="en-US" sz="3600" dirty="0">
                <a:latin typeface="Aharoni" pitchFamily="2" charset="-79"/>
                <a:cs typeface="Aharoni" pitchFamily="2" charset="-79"/>
              </a:rPr>
              <a:t>	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Examples: 20</a:t>
            </a:r>
            <a:r>
              <a:rPr lang="en-US" sz="2800" baseline="30000" dirty="0" smtClean="0">
                <a:latin typeface="Aharoni" pitchFamily="2" charset="-79"/>
                <a:cs typeface="Aharoni" pitchFamily="2" charset="-79"/>
              </a:rPr>
              <a:t>th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street one-pager, Virgil    	half-sheet post card, Clinton try-fold 	brochure, etc.</a:t>
            </a:r>
            <a:endParaRPr lang="en-US" sz="2800" dirty="0"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latin typeface="+mj-lt"/>
            </a:endParaRPr>
          </a:p>
          <a:p>
            <a:r>
              <a:rPr lang="en-US" sz="3200" i="1" dirty="0" smtClean="0">
                <a:latin typeface="+mj-lt"/>
              </a:rPr>
              <a:t>         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The 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goal is to instill </a:t>
            </a:r>
            <a:r>
              <a:rPr lang="en-US" sz="3200" i="1" dirty="0">
                <a:latin typeface="Aharoni" pitchFamily="2" charset="-79"/>
                <a:cs typeface="Aharoni" pitchFamily="2" charset="-79"/>
              </a:rPr>
              <a:t>interest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in         </a:t>
            </a:r>
          </a:p>
          <a:p>
            <a:r>
              <a:rPr lang="en-US" sz="3200" dirty="0">
                <a:latin typeface="Aharoni" pitchFamily="2" charset="-79"/>
                <a:cs typeface="Aharoni" pitchFamily="2" charset="-79"/>
              </a:rPr>
              <a:t>	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your school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.</a:t>
            </a:r>
          </a:p>
          <a:p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133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Overview of the School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67569"/>
            <a:ext cx="7586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endParaRPr lang="en-US" sz="36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901435"/>
            <a:ext cx="784859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Should be colorful with pictures of smiling faces and: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The “why” about your school</a:t>
            </a:r>
          </a:p>
          <a:p>
            <a:endParaRPr lang="en-US" sz="1600" dirty="0" smtClean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Logo &amp; motto</a:t>
            </a:r>
          </a:p>
          <a:p>
            <a:endParaRPr lang="en-US" sz="1600" dirty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200" dirty="0">
                <a:latin typeface="Aharoni" pitchFamily="2" charset="-79"/>
                <a:cs typeface="Aharoni" pitchFamily="2" charset="-79"/>
              </a:rPr>
              <a:t>Statement about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safety</a:t>
            </a:r>
          </a:p>
          <a:p>
            <a:endParaRPr lang="en-US" sz="1600" dirty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200" dirty="0">
                <a:latin typeface="Aharoni" pitchFamily="2" charset="-79"/>
                <a:cs typeface="Aharoni" pitchFamily="2" charset="-79"/>
              </a:rPr>
              <a:t>S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hort 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list of programs (not </a:t>
            </a:r>
            <a:r>
              <a:rPr lang="en-US" sz="3200" i="1" dirty="0">
                <a:latin typeface="Aharoni" pitchFamily="2" charset="-79"/>
                <a:cs typeface="Aharoni" pitchFamily="2" charset="-79"/>
              </a:rPr>
              <a:t>all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       the 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programs the school has)</a:t>
            </a:r>
          </a:p>
          <a:p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414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Overview of the School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648200"/>
            <a:ext cx="1603693" cy="14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67569"/>
            <a:ext cx="7586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endParaRPr lang="en-US" sz="36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745317"/>
            <a:ext cx="784859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Website address</a:t>
            </a:r>
          </a:p>
          <a:p>
            <a:endParaRPr lang="en-US" sz="1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Copy in Spanish </a:t>
            </a:r>
            <a:r>
              <a:rPr lang="en-US" sz="3600" dirty="0">
                <a:latin typeface="+mj-lt"/>
              </a:rPr>
              <a:t>and other languages </a:t>
            </a:r>
            <a:r>
              <a:rPr lang="en-US" sz="2800" dirty="0">
                <a:latin typeface="+mj-lt"/>
              </a:rPr>
              <a:t>(as applicable to the school) </a:t>
            </a:r>
            <a:r>
              <a:rPr lang="en-US" sz="2800" dirty="0" smtClean="0">
                <a:latin typeface="+mj-lt"/>
              </a:rPr>
              <a:t>– see </a:t>
            </a:r>
            <a:r>
              <a:rPr lang="en-US" sz="2800" dirty="0" err="1" smtClean="0">
                <a:latin typeface="+mj-lt"/>
              </a:rPr>
              <a:t>Lietchy</a:t>
            </a:r>
            <a:r>
              <a:rPr lang="en-US" sz="2800" dirty="0" smtClean="0">
                <a:latin typeface="+mj-lt"/>
              </a:rPr>
              <a:t> MS</a:t>
            </a:r>
          </a:p>
          <a:p>
            <a:endParaRPr lang="en-US" sz="1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A few of the things that the focus groups revealed that parents                    want</a:t>
            </a:r>
            <a:endParaRPr lang="en-US" sz="3600" dirty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976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School Details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648200"/>
            <a:ext cx="1603693" cy="14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67569"/>
            <a:ext cx="7586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endParaRPr lang="en-US" sz="3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5867" y="1901435"/>
            <a:ext cx="75099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A second product with more details on school programs, etc.</a:t>
            </a:r>
          </a:p>
          <a:p>
            <a:endParaRPr lang="en-US" sz="32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200" dirty="0" smtClean="0">
                <a:latin typeface="Aharoni" pitchFamily="2" charset="-79"/>
                <a:cs typeface="Aharoni" pitchFamily="2" charset="-79"/>
              </a:rPr>
              <a:t>Called a </a:t>
            </a:r>
            <a:r>
              <a:rPr lang="en-US" sz="3200" i="1" dirty="0" smtClean="0">
                <a:latin typeface="Aharoni" pitchFamily="2" charset="-79"/>
                <a:cs typeface="Aharoni" pitchFamily="2" charset="-79"/>
              </a:rPr>
              <a:t>Quality </a:t>
            </a:r>
            <a:r>
              <a:rPr lang="en-US" sz="3200" i="1" dirty="0">
                <a:latin typeface="Aharoni" pitchFamily="2" charset="-79"/>
                <a:cs typeface="Aharoni" pitchFamily="2" charset="-79"/>
              </a:rPr>
              <a:t>Profile 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by </a:t>
            </a:r>
            <a:r>
              <a:rPr lang="en-US" sz="3200" dirty="0" err="1">
                <a:latin typeface="Aharoni" pitchFamily="2" charset="-79"/>
                <a:cs typeface="Aharoni" pitchFamily="2" charset="-79"/>
              </a:rPr>
              <a:t>Allerton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-Hill school marketing consultant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                              (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see thttp://allerton-hill.com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/</a:t>
            </a: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		quality-profile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94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543800" cy="1524000"/>
          </a:xfrm>
        </p:spPr>
        <p:txBody>
          <a:bodyPr/>
          <a:lstStyle/>
          <a:p>
            <a:r>
              <a:rPr lang="en-US" sz="6000" dirty="0" smtClean="0">
                <a:solidFill>
                  <a:schemeClr val="bg1"/>
                </a:solidFill>
              </a:rPr>
              <a:t>Marketing Our Schools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124200"/>
            <a:ext cx="6858000" cy="2971800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tx1"/>
                </a:solidFill>
              </a:rPr>
              <a:t>Outline – 6 Strategies:</a:t>
            </a:r>
          </a:p>
          <a:p>
            <a:r>
              <a:rPr lang="en-US" sz="3600" b="1" i="1" dirty="0" smtClean="0">
                <a:solidFill>
                  <a:schemeClr val="tx1"/>
                </a:solidFill>
              </a:rPr>
              <a:t>-    Effective use of media</a:t>
            </a:r>
          </a:p>
          <a:p>
            <a:pPr marL="571500" indent="-571500">
              <a:buFontTx/>
              <a:buChar char="-"/>
            </a:pPr>
            <a:r>
              <a:rPr lang="en-US" sz="3600" b="1" i="1" dirty="0" smtClean="0">
                <a:solidFill>
                  <a:schemeClr val="tx1"/>
                </a:solidFill>
              </a:rPr>
              <a:t>Word of mouth campaign</a:t>
            </a:r>
          </a:p>
          <a:p>
            <a:pPr marL="571500" indent="-571500">
              <a:buFontTx/>
              <a:buChar char="-"/>
            </a:pPr>
            <a:r>
              <a:rPr lang="en-US" sz="3600" b="1" i="1" dirty="0" smtClean="0">
                <a:solidFill>
                  <a:schemeClr val="tx1"/>
                </a:solidFill>
              </a:rPr>
              <a:t>A welcoming environment </a:t>
            </a:r>
          </a:p>
        </p:txBody>
      </p:sp>
      <p:pic>
        <p:nvPicPr>
          <p:cNvPr id="4" name="Picture 3" descr="C:\Users\lausd_user\Download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191000"/>
            <a:ext cx="2064385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95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School Details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67569"/>
            <a:ext cx="7586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endParaRPr lang="en-US" sz="3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5867" y="1901435"/>
            <a:ext cx="750993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Two examples: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A folder with inserts –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see Clinton &amp;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Tetzloff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M.S.</a:t>
            </a:r>
          </a:p>
          <a:p>
            <a:endParaRPr lang="en-US" sz="1600" dirty="0" smtClean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A spiral bound booklet – see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Lietchy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M.S.</a:t>
            </a:r>
          </a:p>
          <a:p>
            <a:endParaRPr lang="en-US" sz="1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A website 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(in </a:t>
            </a:r>
            <a:r>
              <a:rPr lang="en-US" sz="2400" i="1" dirty="0" smtClean="0">
                <a:latin typeface="Aharoni" pitchFamily="2" charset="-79"/>
                <a:cs typeface="Aharoni" pitchFamily="2" charset="-79"/>
              </a:rPr>
              <a:t>addition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 to the print examples)</a:t>
            </a:r>
            <a:endParaRPr lang="en-US" sz="32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1400" dirty="0" smtClean="0">
              <a:latin typeface="+mj-lt"/>
            </a:endParaRPr>
          </a:p>
          <a:p>
            <a:r>
              <a:rPr lang="en-US" sz="2800" i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goal is to show the discerning parent examples of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how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school implements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     the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passion, the motto, school goals, etc.  </a:t>
            </a:r>
          </a:p>
          <a:p>
            <a:pPr algn="ctr"/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651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School Details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67569"/>
            <a:ext cx="7586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endParaRPr lang="en-US" sz="3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5867" y="1901435"/>
            <a:ext cx="750993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 smtClean="0">
              <a:latin typeface="+mj-lt"/>
            </a:endParaRP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The 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goal is to show the discerning parent examples of </a:t>
            </a:r>
            <a:r>
              <a:rPr lang="en-US" sz="2800" i="1" dirty="0">
                <a:latin typeface="Aharoni" pitchFamily="2" charset="-79"/>
                <a:cs typeface="Aharoni" pitchFamily="2" charset="-79"/>
              </a:rPr>
              <a:t>how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the 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school implements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     the </a:t>
            </a:r>
            <a:r>
              <a:rPr lang="en-US" sz="2800" dirty="0">
                <a:latin typeface="Aharoni" pitchFamily="2" charset="-79"/>
                <a:cs typeface="Aharoni" pitchFamily="2" charset="-79"/>
              </a:rPr>
              <a:t>passion, the motto, school goals, etc.  </a:t>
            </a:r>
          </a:p>
          <a:p>
            <a:pPr algn="ctr"/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471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 Strategies</a:t>
            </a:r>
          </a:p>
          <a:p>
            <a:pPr algn="ctr"/>
            <a:r>
              <a:rPr lang="en-US" sz="3600" i="1" smtClean="0">
                <a:solidFill>
                  <a:schemeClr val="bg1"/>
                </a:solidFill>
                <a:latin typeface="+mj-lt"/>
              </a:rPr>
              <a:t># 4  - </a:t>
            </a:r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Two Approaches to Media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89672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67569"/>
            <a:ext cx="7586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endParaRPr lang="en-US" sz="3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5867" y="1901435"/>
            <a:ext cx="75099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For both sets of materials: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Use </a:t>
            </a:r>
            <a:r>
              <a:rPr lang="en-US" sz="3600" dirty="0">
                <a:latin typeface="Aharoni" pitchFamily="2" charset="-79"/>
                <a:cs typeface="Aharoni" pitchFamily="2" charset="-79"/>
              </a:rPr>
              <a:t>plain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language </a:t>
            </a:r>
          </a:p>
          <a:p>
            <a:endParaRPr lang="en-US" sz="1600" dirty="0" smtClean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Avoid </a:t>
            </a:r>
            <a:r>
              <a:rPr lang="en-US" sz="3600" dirty="0">
                <a:latin typeface="Aharoni" pitchFamily="2" charset="-79"/>
                <a:cs typeface="Aharoni" pitchFamily="2" charset="-79"/>
              </a:rPr>
              <a:t>school terms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&amp; acronyms (PHABAO</a:t>
            </a:r>
            <a:r>
              <a:rPr lang="en-US" sz="3600" dirty="0">
                <a:latin typeface="Aharoni" pitchFamily="2" charset="-79"/>
                <a:cs typeface="Aharoni" pitchFamily="2" charset="-79"/>
              </a:rPr>
              <a:t>, Pupil Free day,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WASC, etc.)</a:t>
            </a: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The two sets of marketing materials </a:t>
            </a:r>
          </a:p>
          <a:p>
            <a:r>
              <a:rPr lang="en-US" sz="2800" dirty="0">
                <a:latin typeface="Aharoni" pitchFamily="2" charset="-79"/>
                <a:cs typeface="Aharoni" pitchFamily="2" charset="-79"/>
              </a:rPr>
              <a:t>c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oncept also applies to promo videos,</a:t>
            </a:r>
          </a:p>
          <a:p>
            <a:r>
              <a:rPr lang="en-US" sz="2800" dirty="0" err="1" smtClean="0">
                <a:latin typeface="Aharoni" pitchFamily="2" charset="-79"/>
                <a:cs typeface="Aharoni" pitchFamily="2" charset="-79"/>
              </a:rPr>
              <a:t>PowerPoints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&amp; social media</a:t>
            </a:r>
            <a:endParaRPr lang="en-US" sz="28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588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077218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Triad Partner Share  on </a:t>
            </a:r>
            <a:r>
              <a:rPr lang="en-US" sz="3200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the two-fold approach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12192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Observations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Comments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Questions</a:t>
            </a:r>
          </a:p>
          <a:p>
            <a:pPr>
              <a:lnSpc>
                <a:spcPct val="150000"/>
              </a:lnSpc>
            </a:pPr>
            <a:endParaRPr lang="en-US" sz="3600" dirty="0" smtClean="0">
              <a:latin typeface="+mj-lt"/>
            </a:endParaRPr>
          </a:p>
          <a:p>
            <a:endParaRPr lang="en-US" sz="3600" dirty="0">
              <a:latin typeface="+mj-lt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4419600" y="1676400"/>
            <a:ext cx="3505200" cy="2133600"/>
          </a:xfrm>
          <a:prstGeom prst="leftArrow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81600" y="2438400"/>
            <a:ext cx="251110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4 minutes</a:t>
            </a:r>
            <a:endParaRPr lang="en-US" sz="3200" dirty="0">
              <a:latin typeface="+mj-lt"/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1770878" y="3771900"/>
            <a:ext cx="5943600" cy="2438400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67000" y="44958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Group share – 6 minutes 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401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5 Word of Mouth Campaign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67569"/>
            <a:ext cx="7586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endParaRPr lang="en-US" sz="36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5867" y="1901435"/>
            <a:ext cx="73973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Be involved with community orgs</a:t>
            </a:r>
          </a:p>
          <a:p>
            <a:r>
              <a:rPr lang="en-US" sz="3300" dirty="0">
                <a:latin typeface="Aharoni" pitchFamily="2" charset="-79"/>
                <a:cs typeface="Aharoni" pitchFamily="2" charset="-79"/>
              </a:rPr>
              <a:t>	</a:t>
            </a: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- neighborhood council</a:t>
            </a:r>
          </a:p>
          <a:p>
            <a:r>
              <a:rPr lang="en-US" sz="3300" dirty="0">
                <a:latin typeface="Aharoni" pitchFamily="2" charset="-79"/>
                <a:cs typeface="Aharoni" pitchFamily="2" charset="-79"/>
              </a:rPr>
              <a:t>	</a:t>
            </a: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- Rotary, Kiwanis, etc.</a:t>
            </a:r>
          </a:p>
          <a:p>
            <a:r>
              <a:rPr lang="en-US" sz="3300" dirty="0">
                <a:latin typeface="Aharoni" pitchFamily="2" charset="-79"/>
                <a:cs typeface="Aharoni" pitchFamily="2" charset="-79"/>
              </a:rPr>
              <a:t>	</a:t>
            </a: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- LAPD community meetings</a:t>
            </a:r>
          </a:p>
          <a:p>
            <a:endParaRPr lang="en-US" sz="1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Write regular newsletters, updates, social media feeds like twitter that you send to all stakeholders </a:t>
            </a:r>
            <a:endParaRPr lang="en-US" sz="33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221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5 Word of Mouth Campaign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67569"/>
            <a:ext cx="7586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endParaRPr lang="en-US" sz="36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5867" y="1901435"/>
            <a:ext cx="739738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Recruit parents to put up flyers in the neighborhood: Laundromats, stores &amp; businesses, churches, </a:t>
            </a:r>
            <a:r>
              <a:rPr lang="en-US" sz="3300" dirty="0">
                <a:latin typeface="Aharoni" pitchFamily="2" charset="-79"/>
                <a:cs typeface="Aharoni" pitchFamily="2" charset="-79"/>
              </a:rPr>
              <a:t>e</a:t>
            </a: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tc. </a:t>
            </a:r>
          </a:p>
          <a:p>
            <a:endParaRPr lang="en-US" sz="2000" dirty="0" smtClean="0">
              <a:latin typeface="+mj-lt"/>
            </a:endParaRPr>
          </a:p>
          <a:p>
            <a:r>
              <a:rPr lang="en-US" sz="3600" dirty="0">
                <a:latin typeface="+mj-lt"/>
              </a:rPr>
              <a:t>	</a:t>
            </a:r>
            <a:r>
              <a:rPr lang="en-US" sz="3600" dirty="0" smtClean="0">
                <a:latin typeface="+mj-lt"/>
              </a:rPr>
              <a:t>- </a:t>
            </a: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distribute the short promo </a:t>
            </a:r>
          </a:p>
          <a:p>
            <a:r>
              <a:rPr lang="en-US" sz="33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         piece</a:t>
            </a:r>
            <a:r>
              <a:rPr lang="en-US" sz="33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and most event flyers 	  like campus clean up days, 	  Coffee with the Principal,          	  etc.  </a:t>
            </a:r>
            <a:endParaRPr lang="en-US" sz="33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665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5 Word of Mouth Campaign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67569"/>
            <a:ext cx="7586133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400" dirty="0" smtClean="0">
                <a:latin typeface="Aharoni" pitchFamily="2" charset="-79"/>
                <a:cs typeface="Aharoni" pitchFamily="2" charset="-79"/>
              </a:rPr>
              <a:t>Principals: attend Coffee with the principal of feeder schools</a:t>
            </a:r>
          </a:p>
          <a:p>
            <a:endParaRPr lang="en-US" sz="1600" dirty="0" smtClean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Invite the </a:t>
            </a:r>
            <a:r>
              <a:rPr lang="en-US" sz="3300" dirty="0" smtClean="0">
                <a:latin typeface="Arial Black" pitchFamily="34" charset="0"/>
                <a:cs typeface="Aharoni" pitchFamily="2" charset="-79"/>
              </a:rPr>
              <a:t>5</a:t>
            </a:r>
            <a:r>
              <a:rPr lang="en-US" sz="3300" baseline="30000" dirty="0" smtClean="0">
                <a:latin typeface="Aharoni" pitchFamily="2" charset="-79"/>
                <a:cs typeface="Aharoni" pitchFamily="2" charset="-79"/>
              </a:rPr>
              <a:t>th</a:t>
            </a: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 grade teachers, SAA &amp; Principal to the middle school for a dinner</a:t>
            </a:r>
          </a:p>
          <a:p>
            <a:endParaRPr lang="en-US" sz="1600" dirty="0" smtClean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400" dirty="0" smtClean="0">
                <a:latin typeface="Aharoni" pitchFamily="2" charset="-79"/>
                <a:cs typeface="Aharoni" pitchFamily="2" charset="-79"/>
              </a:rPr>
              <a:t>Same with 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8</a:t>
            </a:r>
            <a:r>
              <a:rPr lang="en-US" sz="3400" baseline="30000" dirty="0" smtClean="0">
                <a:latin typeface="Aharoni" pitchFamily="2" charset="-79"/>
                <a:cs typeface="Aharoni" pitchFamily="2" charset="-79"/>
              </a:rPr>
              <a:t>th</a:t>
            </a:r>
            <a:r>
              <a:rPr lang="en-US" sz="3400" dirty="0" smtClean="0">
                <a:latin typeface="Aharoni" pitchFamily="2" charset="-79"/>
                <a:cs typeface="Aharoni" pitchFamily="2" charset="-79"/>
              </a:rPr>
              <a:t> grade teachers              for high school recruitment</a:t>
            </a:r>
          </a:p>
          <a:p>
            <a:endParaRPr lang="en-US" sz="3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385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5 Word of Mouth Campaign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419600"/>
            <a:ext cx="1756093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67569"/>
            <a:ext cx="758613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>
                <a:latin typeface="Aharoni" pitchFamily="2" charset="-79"/>
                <a:cs typeface="Aharoni" pitchFamily="2" charset="-79"/>
              </a:rPr>
              <a:t>Always have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an upcoming </a:t>
            </a:r>
            <a:r>
              <a:rPr lang="en-US" sz="3600" dirty="0">
                <a:latin typeface="Aharoni" pitchFamily="2" charset="-79"/>
                <a:cs typeface="Aharoni" pitchFamily="2" charset="-79"/>
              </a:rPr>
              <a:t>campus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tour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  <a:p>
            <a:endParaRPr lang="en-US" sz="16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Use local newspapers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Publish a Principal’s Column 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Publish a calendar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Pay for ad space 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6626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5 Word of Mouth Campaign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495800"/>
            <a:ext cx="1679893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934" y="1716770"/>
            <a:ext cx="75861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During parent meetings, provide computers and ask them to write comments on the Yelp and Greatschools.org websites.</a:t>
            </a:r>
          </a:p>
          <a:p>
            <a:endParaRPr lang="en-US" sz="3600" dirty="0" smtClean="0">
              <a:latin typeface="+mj-lt"/>
            </a:endParaRPr>
          </a:p>
          <a:p>
            <a:r>
              <a:rPr lang="en-US" sz="3600" dirty="0">
                <a:latin typeface="+mj-lt"/>
              </a:rPr>
              <a:t>	</a:t>
            </a:r>
            <a:r>
              <a:rPr lang="en-US" sz="3600" dirty="0" err="1" smtClean="0">
                <a:latin typeface="+mj-lt"/>
              </a:rPr>
              <a:t>Eg</a:t>
            </a:r>
            <a:r>
              <a:rPr lang="en-US" sz="3600" dirty="0" smtClean="0">
                <a:latin typeface="+mj-lt"/>
              </a:rPr>
              <a:t>. John Burroughs MS 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500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384995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5 Word of Mouth Campaign 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5867" y="1742170"/>
            <a:ext cx="758613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Update school marquee regularly</a:t>
            </a:r>
          </a:p>
          <a:p>
            <a:pPr>
              <a:lnSpc>
                <a:spcPct val="150000"/>
              </a:lnSpc>
            </a:pPr>
            <a:endParaRPr lang="en-US" sz="1600" dirty="0" smtClean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Put up banners around the perimeter of the school – remove signs with graffiti </a:t>
            </a:r>
          </a:p>
        </p:txBody>
      </p:sp>
    </p:spTree>
    <p:extLst>
      <p:ext uri="{BB962C8B-B14F-4D97-AF65-F5344CB8AC3E}">
        <p14:creationId xmlns:p14="http://schemas.microsoft.com/office/powerpoint/2010/main" val="3696926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830997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Three Frames</a:t>
            </a:r>
            <a:endParaRPr lang="en-US" sz="48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7543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Black" pitchFamily="34" charset="0"/>
                <a:cs typeface="Aharoni" pitchFamily="2" charset="-79"/>
              </a:rPr>
              <a:t>1. 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A poor product is difficult to    </a:t>
            </a:r>
          </a:p>
          <a:p>
            <a:r>
              <a:rPr lang="en-US" sz="36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    market</a:t>
            </a:r>
            <a:r>
              <a:rPr lang="en-US" sz="3600" dirty="0" smtClean="0">
                <a:latin typeface="+mj-lt"/>
              </a:rPr>
              <a:t>.</a:t>
            </a:r>
          </a:p>
          <a:p>
            <a:endParaRPr lang="en-US" sz="1000" dirty="0" smtClean="0">
              <a:latin typeface="+mj-lt"/>
            </a:endParaRPr>
          </a:p>
          <a:p>
            <a:r>
              <a:rPr lang="en-US" sz="2800" i="1" dirty="0" smtClean="0">
                <a:latin typeface="+mj-lt"/>
              </a:rPr>
              <a:t>	“The </a:t>
            </a:r>
            <a:r>
              <a:rPr lang="en-US" sz="2800" i="1" dirty="0">
                <a:latin typeface="+mj-lt"/>
              </a:rPr>
              <a:t>brand on the outside is only as strong </a:t>
            </a:r>
            <a:r>
              <a:rPr lang="en-US" sz="2800" i="1" dirty="0" smtClean="0">
                <a:latin typeface="+mj-lt"/>
              </a:rPr>
              <a:t>	as </a:t>
            </a:r>
            <a:r>
              <a:rPr lang="en-US" sz="2800" i="1" dirty="0">
                <a:latin typeface="+mj-lt"/>
              </a:rPr>
              <a:t>the brand on the inside.”</a:t>
            </a:r>
            <a:endParaRPr lang="en-US" sz="2800" i="1" dirty="0" smtClean="0">
              <a:effectLst/>
              <a:latin typeface="+mj-lt"/>
            </a:endParaRPr>
          </a:p>
          <a:p>
            <a:r>
              <a:rPr lang="en-US" dirty="0"/>
              <a:t>Karl Speak, President </a:t>
            </a:r>
            <a:endParaRPr lang="en-US" dirty="0" smtClean="0">
              <a:effectLst/>
            </a:endParaRPr>
          </a:p>
          <a:p>
            <a:r>
              <a:rPr lang="en-US" dirty="0"/>
              <a:t>Beyond Marketing </a:t>
            </a:r>
            <a:r>
              <a:rPr lang="en-US" dirty="0" smtClean="0"/>
              <a:t>Through</a:t>
            </a:r>
          </a:p>
          <a:p>
            <a:endParaRPr lang="en-US" dirty="0" smtClean="0"/>
          </a:p>
          <a:p>
            <a:r>
              <a:rPr lang="en-US" sz="3600" dirty="0" smtClean="0">
                <a:effectLst/>
                <a:latin typeface="Arial Black" pitchFamily="34" charset="0"/>
                <a:cs typeface="Aharoni" pitchFamily="2" charset="-79"/>
              </a:rPr>
              <a:t>2. </a:t>
            </a:r>
            <a:r>
              <a:rPr lang="en-US" sz="3600" dirty="0" smtClean="0">
                <a:effectLst/>
                <a:latin typeface="Aharoni" pitchFamily="2" charset="-79"/>
                <a:cs typeface="Aharoni" pitchFamily="2" charset="-79"/>
              </a:rPr>
              <a:t>Marketing a school is a year-round process.</a:t>
            </a:r>
          </a:p>
          <a:p>
            <a:endParaRPr lang="en-US" sz="3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519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077218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Triad Partner Share  on </a:t>
            </a:r>
            <a:r>
              <a:rPr lang="en-US" sz="3200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a Word of Mouth Campaign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12192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Observations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Comments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Questions</a:t>
            </a:r>
          </a:p>
          <a:p>
            <a:pPr>
              <a:lnSpc>
                <a:spcPct val="150000"/>
              </a:lnSpc>
            </a:pPr>
            <a:endParaRPr lang="en-US" sz="3600" dirty="0" smtClean="0">
              <a:latin typeface="+mj-lt"/>
            </a:endParaRPr>
          </a:p>
          <a:p>
            <a:endParaRPr lang="en-US" sz="3600" dirty="0">
              <a:latin typeface="+mj-lt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4419600" y="1676400"/>
            <a:ext cx="3505200" cy="2133600"/>
          </a:xfrm>
          <a:prstGeom prst="leftArrow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81600" y="2438400"/>
            <a:ext cx="251110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4 minutes</a:t>
            </a:r>
            <a:endParaRPr lang="en-US" sz="3200" dirty="0">
              <a:latin typeface="+mj-lt"/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1770878" y="3771900"/>
            <a:ext cx="5943600" cy="2438400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67000" y="44958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Group share – 6 minutes 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388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938992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#  6 Ensuring a Welcoming Environment</a:t>
            </a:r>
            <a:endParaRPr lang="en-US" sz="3600" i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842034"/>
            <a:ext cx="1451292" cy="12920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2133600"/>
            <a:ext cx="75099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/>
              <a:t>	</a:t>
            </a:r>
            <a:endParaRPr lang="en-US" sz="2800" i="1" dirty="0" smtClean="0"/>
          </a:p>
          <a:p>
            <a:r>
              <a:rPr lang="en-US" sz="2800" i="1" dirty="0"/>
              <a:t>	</a:t>
            </a:r>
            <a:endParaRPr lang="en-US" sz="2800" dirty="0"/>
          </a:p>
          <a:p>
            <a:endParaRPr lang="en-US" sz="3600" dirty="0" smtClean="0">
              <a:latin typeface="+mj-lt"/>
            </a:endParaRPr>
          </a:p>
          <a:p>
            <a:pPr algn="ctr"/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95867" y="1901435"/>
            <a:ext cx="750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 smtClean="0">
              <a:latin typeface="+mj-lt"/>
            </a:endParaRPr>
          </a:p>
          <a:p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2270767"/>
            <a:ext cx="7586133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From the perspective of a parent: 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300" dirty="0" smtClean="0">
                <a:latin typeface="Aharoni" pitchFamily="2" charset="-79"/>
                <a:cs typeface="Aharoni" pitchFamily="2" charset="-79"/>
              </a:rPr>
              <a:t>Review the entrance to the school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Review the Main Office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How are you greeted? (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See David Downing’s tips)                      </a:t>
            </a:r>
          </a:p>
          <a:p>
            <a:pPr>
              <a:lnSpc>
                <a:spcPct val="150000"/>
              </a:lnSpc>
            </a:pPr>
            <a:endParaRPr lang="en-US" sz="3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598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646331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A Year-long Process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en-US" sz="3600" b="1" dirty="0">
                <a:latin typeface="Aharoni" pitchFamily="2" charset="-79"/>
                <a:cs typeface="Aharoni" pitchFamily="2" charset="-79"/>
              </a:rPr>
              <a:t>Principals should identify staff who will have responsibilities for the myriad marketing </a:t>
            </a: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strategies &amp; responsibilities</a:t>
            </a:r>
            <a:endParaRPr lang="en-US" sz="3600" b="1" dirty="0">
              <a:latin typeface="Aharoni" pitchFamily="2" charset="-79"/>
              <a:cs typeface="Aharoni" pitchFamily="2" charset="-79"/>
            </a:endParaRPr>
          </a:p>
          <a:p>
            <a:pPr marL="571500" lvl="0" indent="-571500">
              <a:lnSpc>
                <a:spcPct val="150000"/>
              </a:lnSpc>
              <a:buFont typeface="Wingdings" pitchFamily="2" charset="2"/>
              <a:buChar char="Ø"/>
            </a:pPr>
            <a:endParaRPr lang="en-US" sz="1600" b="1" dirty="0" smtClean="0">
              <a:latin typeface="Aharoni" pitchFamily="2" charset="-79"/>
              <a:cs typeface="Aharoni" pitchFamily="2" charset="-79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Staff should be assigned to              take video and photos at   each</a:t>
            </a:r>
            <a:r>
              <a:rPr lang="en-US" sz="3600" b="1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school  event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  <a:p>
            <a:pPr lvl="0">
              <a:lnSpc>
                <a:spcPct val="150000"/>
              </a:lnSpc>
            </a:pPr>
            <a:endParaRPr lang="en-US" sz="1600" dirty="0"/>
          </a:p>
          <a:p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572000"/>
            <a:ext cx="1527493" cy="1562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267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646331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+mj-lt"/>
              </a:rPr>
              <a:t>References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1162771"/>
            <a:ext cx="75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i="1" dirty="0" smtClean="0">
                <a:solidFill>
                  <a:schemeClr val="accent1"/>
                </a:solidFill>
                <a:hlinkClick r:id="rId3"/>
              </a:rPr>
              <a:t>http</a:t>
            </a:r>
            <a:r>
              <a:rPr lang="en-US" sz="1400" i="1" dirty="0">
                <a:solidFill>
                  <a:schemeClr val="accent1"/>
                </a:solidFill>
                <a:hlinkClick r:id="rId3"/>
              </a:rPr>
              <a:t>://</a:t>
            </a:r>
            <a:r>
              <a:rPr lang="en-US" sz="1400" i="1" dirty="0" smtClean="0">
                <a:solidFill>
                  <a:schemeClr val="accent1"/>
                </a:solidFill>
                <a:hlinkClick r:id="rId3"/>
              </a:rPr>
              <a:t>sounding-board.net/12-inexpensive-and-easy-ways-to-market-your-school</a:t>
            </a:r>
            <a:endParaRPr lang="en-US" sz="1400" i="1" dirty="0" smtClean="0">
              <a:solidFill>
                <a:schemeClr val="accent1"/>
              </a:solidFill>
            </a:endParaRPr>
          </a:p>
          <a:p>
            <a:endParaRPr lang="en-US" sz="1400" i="1" dirty="0" smtClean="0">
              <a:solidFill>
                <a:schemeClr val="accent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i="1" dirty="0">
                <a:solidFill>
                  <a:schemeClr val="accent1"/>
                </a:solidFill>
              </a:rPr>
              <a:t>http://sounding-board.net/branding101</a:t>
            </a:r>
            <a:endParaRPr lang="en-US" sz="1400" i="1" dirty="0" smtClean="0">
              <a:solidFill>
                <a:schemeClr val="accent1"/>
              </a:solidFill>
            </a:endParaRPr>
          </a:p>
          <a:p>
            <a:endParaRPr lang="en-US" sz="1400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err="1"/>
              <a:t>Dara</a:t>
            </a:r>
            <a:r>
              <a:rPr lang="en-US" sz="1400" dirty="0"/>
              <a:t> </a:t>
            </a:r>
            <a:r>
              <a:rPr lang="en-US" sz="1400" dirty="0" err="1"/>
              <a:t>Zeehandelaar</a:t>
            </a:r>
            <a:r>
              <a:rPr lang="en-US" sz="1400" dirty="0"/>
              <a:t> and Amber Winkler (editors) (2013). What Parents Want: Education Preferences and Trade-Offs. Washington, D.C., Thomas B. Fordham Institute, pp. 3-45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err="1" smtClean="0"/>
              <a:t>Huriya</a:t>
            </a:r>
            <a:r>
              <a:rPr lang="en-US" sz="1400" dirty="0" smtClean="0"/>
              <a:t> </a:t>
            </a:r>
            <a:r>
              <a:rPr lang="en-US" sz="1400" dirty="0" err="1"/>
              <a:t>Jabbar</a:t>
            </a:r>
            <a:r>
              <a:rPr lang="en-US" sz="1400" dirty="0"/>
              <a:t> (2016) Selling Schools: Marketing and Recruitment Strategies</a:t>
            </a:r>
          </a:p>
          <a:p>
            <a:r>
              <a:rPr lang="en-US" sz="1400" dirty="0" smtClean="0"/>
              <a:t>       in </a:t>
            </a:r>
            <a:r>
              <a:rPr lang="en-US" sz="1400" dirty="0"/>
              <a:t>New Orleans, Peabody Journal of Education, 91:1, 4-23</a:t>
            </a:r>
          </a:p>
          <a:p>
            <a:r>
              <a:rPr lang="en-US" sz="1400" smtClean="0"/>
              <a:t>       To </a:t>
            </a:r>
            <a:r>
              <a:rPr lang="en-US" sz="1400" dirty="0"/>
              <a:t>link to this article: http://dx.doi.org/10.1080/0161956X.2016.1119554</a:t>
            </a: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r>
              <a:rPr lang="en-US" sz="1400" dirty="0" smtClean="0"/>
              <a:t>We will soon have a marketing folder on the LD Central website </a:t>
            </a:r>
            <a:endParaRPr lang="en-US" sz="1400" i="1" dirty="0"/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572000"/>
            <a:ext cx="1527493" cy="1562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502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830997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Three Frames</a:t>
            </a:r>
            <a:endParaRPr lang="en-US" sz="48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75438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3600" dirty="0" smtClean="0">
                <a:latin typeface="Arial Black" pitchFamily="34" charset="0"/>
              </a:rPr>
              <a:t>3. 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Start with the “why” </a:t>
            </a:r>
          </a:p>
          <a:p>
            <a:r>
              <a:rPr lang="en-US" sz="3600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    not the “what” of your school</a:t>
            </a:r>
          </a:p>
          <a:p>
            <a:endParaRPr lang="en-US" sz="32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Apply Simon </a:t>
            </a:r>
            <a:r>
              <a:rPr lang="en-US" sz="2800" dirty="0" err="1" smtClean="0">
                <a:latin typeface="Aharoni" pitchFamily="2" charset="-79"/>
                <a:cs typeface="Aharoni" pitchFamily="2" charset="-79"/>
              </a:rPr>
              <a:t>Sinek’s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800" i="1" dirty="0" smtClean="0">
                <a:latin typeface="Aharoni" pitchFamily="2" charset="-79"/>
                <a:cs typeface="Aharoni" pitchFamily="2" charset="-79"/>
              </a:rPr>
              <a:t>“Start  with Why” </a:t>
            </a:r>
          </a:p>
          <a:p>
            <a:r>
              <a:rPr lang="en-US" sz="2800" dirty="0" err="1" smtClean="0">
                <a:latin typeface="Aharoni" pitchFamily="2" charset="-79"/>
                <a:cs typeface="Aharoni" pitchFamily="2" charset="-79"/>
              </a:rPr>
              <a:t>TedTALK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– to marketing your school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  <a:hlinkClick r:id="rId2"/>
              </a:rPr>
              <a:t>https://www.youtube.com/watch?v=sioZd3AxmnE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en-US" sz="1400" dirty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This can be conveyed in the form of a motto, a principal’s quotation, or       via video – a dance, etc. </a:t>
            </a:r>
          </a:p>
          <a:p>
            <a:endParaRPr lang="en-US" sz="3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107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830997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The “Why” Frame</a:t>
            </a:r>
            <a:endParaRPr lang="en-US" sz="48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1219200"/>
            <a:ext cx="7543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>
                <a:latin typeface="Aharoni" pitchFamily="2" charset="-79"/>
                <a:cs typeface="Aharoni" pitchFamily="2" charset="-79"/>
              </a:rPr>
              <a:t>What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is your </a:t>
            </a:r>
            <a:r>
              <a:rPr lang="en-US" sz="3600" dirty="0">
                <a:latin typeface="Aharoni" pitchFamily="2" charset="-79"/>
                <a:cs typeface="Aharoni" pitchFamily="2" charset="-79"/>
              </a:rPr>
              <a:t>school </a:t>
            </a:r>
            <a:r>
              <a:rPr lang="en-US" sz="3600" i="1" dirty="0" smtClean="0">
                <a:latin typeface="Aharoni" pitchFamily="2" charset="-79"/>
                <a:cs typeface="Aharoni" pitchFamily="2" charset="-79"/>
              </a:rPr>
              <a:t>really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about?</a:t>
            </a:r>
            <a:endParaRPr lang="en-US" dirty="0">
              <a:latin typeface="Aharoni" pitchFamily="2" charset="-79"/>
              <a:cs typeface="Aharoni" pitchFamily="2" charset="-79"/>
            </a:endParaRPr>
          </a:p>
          <a:p>
            <a:endParaRPr lang="en-US" sz="1200" dirty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What are the administrators passionate about?</a:t>
            </a:r>
          </a:p>
          <a:p>
            <a:endParaRPr lang="en-US" sz="1600" dirty="0" smtClean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What are the teachers passionate about?</a:t>
            </a:r>
          </a:p>
          <a:p>
            <a:pPr algn="ctr"/>
            <a:endParaRPr lang="en-US" sz="1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i="1" dirty="0" smtClean="0">
                <a:latin typeface="Arial" pitchFamily="34" charset="0"/>
                <a:cs typeface="Arial" pitchFamily="34" charset="0"/>
              </a:rPr>
              <a:t>People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buy </a:t>
            </a:r>
            <a:r>
              <a:rPr lang="en-US" sz="2800" i="1" u="sng" dirty="0">
                <a:latin typeface="Arial" pitchFamily="34" charset="0"/>
                <a:cs typeface="Arial" pitchFamily="34" charset="0"/>
              </a:rPr>
              <a:t>why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you do it. Not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what you do.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Simon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Sinek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170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830997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Triad Partner Share </a:t>
            </a:r>
            <a:endParaRPr lang="en-US" sz="48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192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95867" y="12192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Observations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Comments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dirty="0" smtClean="0">
                <a:latin typeface="+mj-lt"/>
              </a:rPr>
              <a:t>Questions</a:t>
            </a:r>
          </a:p>
          <a:p>
            <a:pPr>
              <a:lnSpc>
                <a:spcPct val="150000"/>
              </a:lnSpc>
            </a:pPr>
            <a:endParaRPr lang="en-US" sz="3600" dirty="0" smtClean="0">
              <a:latin typeface="+mj-lt"/>
            </a:endParaRPr>
          </a:p>
          <a:p>
            <a:endParaRPr lang="en-US" sz="3600" dirty="0">
              <a:latin typeface="+mj-lt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4419600" y="1676400"/>
            <a:ext cx="3505200" cy="2133600"/>
          </a:xfrm>
          <a:prstGeom prst="leftArrow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81600" y="2438400"/>
            <a:ext cx="251110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4 minutes</a:t>
            </a:r>
            <a:endParaRPr lang="en-US" sz="3200" dirty="0">
              <a:latin typeface="+mj-lt"/>
            </a:endParaRPr>
          </a:p>
        </p:txBody>
      </p:sp>
      <p:sp>
        <p:nvSpPr>
          <p:cNvPr id="8" name="Left-Right Arrow 7"/>
          <p:cNvSpPr/>
          <p:nvPr/>
        </p:nvSpPr>
        <p:spPr>
          <a:xfrm>
            <a:off x="1770878" y="3771900"/>
            <a:ext cx="5943600" cy="2438400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67000" y="44958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Group share – 6 minutes 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228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569660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# 1 – Market Research</a:t>
            </a:r>
            <a:r>
              <a:rPr lang="en-US" sz="4800" i="1" dirty="0" smtClean="0">
                <a:latin typeface="+mj-lt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5867" y="116277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795867" y="1957864"/>
            <a:ext cx="750993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Besides the </a:t>
            </a:r>
            <a:r>
              <a:rPr lang="en-US" sz="3600" i="1" dirty="0" smtClean="0">
                <a:latin typeface="Aharoni" pitchFamily="2" charset="-79"/>
                <a:cs typeface="Aharoni" pitchFamily="2" charset="-79"/>
              </a:rPr>
              <a:t>why, 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what else do parents and students want to know about your school</a:t>
            </a: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?</a:t>
            </a:r>
          </a:p>
          <a:p>
            <a:endParaRPr lang="en-US" sz="3600" dirty="0" smtClean="0">
              <a:latin typeface="Arial Black" pitchFamily="34" charset="0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How do you know</a:t>
            </a: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?</a:t>
            </a:r>
          </a:p>
          <a:p>
            <a:pPr algn="ctr"/>
            <a:endParaRPr lang="en-US" sz="3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878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867" y="331775"/>
            <a:ext cx="7543800" cy="1446550"/>
          </a:xfrm>
          <a:prstGeom prst="rect">
            <a:avLst/>
          </a:prstGeom>
          <a:solidFill>
            <a:srgbClr val="A4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bg1"/>
                </a:solidFill>
                <a:latin typeface="+mj-lt"/>
              </a:rPr>
              <a:t>Six Strategies</a:t>
            </a:r>
          </a:p>
          <a:p>
            <a:pPr algn="ctr"/>
            <a:r>
              <a:rPr lang="en-US" sz="4000" i="1" dirty="0" smtClean="0">
                <a:solidFill>
                  <a:schemeClr val="bg1"/>
                </a:solidFill>
                <a:latin typeface="+mj-lt"/>
              </a:rPr>
              <a:t># 1 –  Focus Group Market Research</a:t>
            </a:r>
            <a:r>
              <a:rPr lang="en-US" sz="4000" i="1" dirty="0" smtClean="0">
                <a:latin typeface="+mj-lt"/>
              </a:rPr>
              <a:t> </a:t>
            </a:r>
          </a:p>
        </p:txBody>
      </p:sp>
      <p:pic>
        <p:nvPicPr>
          <p:cNvPr id="5" name="Picture 4" descr="C:\Users\lausd_user\Downloads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7" y="4991100"/>
            <a:ext cx="1226185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795867" y="1957864"/>
            <a:ext cx="750993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haroni" pitchFamily="2" charset="-79"/>
                <a:cs typeface="Aharoni" pitchFamily="2" charset="-79"/>
              </a:rPr>
              <a:t>Ask them!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Conduct focus group market research.</a:t>
            </a:r>
          </a:p>
          <a:p>
            <a:endParaRPr lang="en-US" sz="2000" dirty="0" smtClean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Student safety and well-being will probably rank high. </a:t>
            </a:r>
            <a:endParaRPr lang="en-US" sz="4000" dirty="0">
              <a:latin typeface="Aharoni" pitchFamily="2" charset="-79"/>
              <a:cs typeface="Aharoni" pitchFamily="2" charset="-79"/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sz="4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172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554</TotalTime>
  <Words>1758</Words>
  <Application>Microsoft Office PowerPoint</Application>
  <PresentationFormat>On-screen Show (4:3)</PresentationFormat>
  <Paragraphs>489</Paragraphs>
  <Slides>43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NewsPrint</vt:lpstr>
      <vt:lpstr>Marketing Our Schools</vt:lpstr>
      <vt:lpstr>Marketing Our Schools</vt:lpstr>
      <vt:lpstr>Marketing Our Schools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Our Schools</dc:title>
  <dc:creator>lausd_user</dc:creator>
  <cp:lastModifiedBy>lausd_user</cp:lastModifiedBy>
  <cp:revision>69</cp:revision>
  <dcterms:created xsi:type="dcterms:W3CDTF">2016-04-17T04:30:49Z</dcterms:created>
  <dcterms:modified xsi:type="dcterms:W3CDTF">2016-05-09T20:30:44Z</dcterms:modified>
</cp:coreProperties>
</file>