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5"/>
  </p:notesMasterIdLst>
  <p:sldIdLst>
    <p:sldId id="256" r:id="rId2"/>
    <p:sldId id="265" r:id="rId3"/>
    <p:sldId id="266" r:id="rId4"/>
    <p:sldId id="257" r:id="rId5"/>
    <p:sldId id="258" r:id="rId6"/>
    <p:sldId id="259" r:id="rId7"/>
    <p:sldId id="267" r:id="rId8"/>
    <p:sldId id="260" r:id="rId9"/>
    <p:sldId id="261" r:id="rId10"/>
    <p:sldId id="262" r:id="rId11"/>
    <p:sldId id="263" r:id="rId12"/>
    <p:sldId id="264" r:id="rId13"/>
    <p:sldId id="29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98" r:id="rId32"/>
    <p:sldId id="285" r:id="rId33"/>
    <p:sldId id="289" r:id="rId34"/>
    <p:sldId id="286" r:id="rId35"/>
    <p:sldId id="287" r:id="rId36"/>
    <p:sldId id="288" r:id="rId37"/>
    <p:sldId id="290" r:id="rId38"/>
    <p:sldId id="291" r:id="rId39"/>
    <p:sldId id="292" r:id="rId40"/>
    <p:sldId id="293" r:id="rId41"/>
    <p:sldId id="294" r:id="rId42"/>
    <p:sldId id="295" r:id="rId43"/>
    <p:sldId id="296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981" autoAdjust="0"/>
  </p:normalViewPr>
  <p:slideViewPr>
    <p:cSldViewPr>
      <p:cViewPr>
        <p:scale>
          <a:sx n="80" d="100"/>
          <a:sy n="80" d="100"/>
        </p:scale>
        <p:origin x="-278" y="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B488DC-FE7E-478F-A729-0DE45A99C295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4EFBAB-9F0C-457B-9EF9-4A7150C80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139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Ask your current students and parents.</a:t>
            </a:r>
            <a:r>
              <a:rPr lang="en-US" baseline="0" dirty="0" smtClean="0"/>
              <a:t>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EFBAB-9F0C-457B-9EF9-4A7150C8016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9134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Remember</a:t>
            </a:r>
            <a:r>
              <a:rPr lang="en-US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quality product issue when mining data</a:t>
            </a:r>
          </a:p>
          <a:p>
            <a:r>
              <a:rPr lang="en-US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Compare your school’s strengths to the weaknesses of the other schools.   Most charters and catholic schools do not have as high a percentage of teachers with credentials and graduate degrees as public schools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EFBAB-9F0C-457B-9EF9-4A7150C8016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9134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Ask</a:t>
            </a:r>
            <a:r>
              <a:rPr lang="en-US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parents, teachers, support staff, etc.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EFBAB-9F0C-457B-9EF9-4A7150C8016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9134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Ask</a:t>
            </a:r>
            <a:r>
              <a:rPr lang="en-US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parents, teachers, </a:t>
            </a:r>
            <a:r>
              <a:rPr lang="en-US" sz="1200" i="1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support staff, etc.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EFBAB-9F0C-457B-9EF9-4A7150C8016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9134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RE:</a:t>
            </a:r>
            <a:r>
              <a:rPr lang="en-US" baseline="0" dirty="0" smtClean="0"/>
              <a:t> Clinton – count </a:t>
            </a:r>
            <a:r>
              <a:rPr lang="en-US" i="1" baseline="0" dirty="0" smtClean="0"/>
              <a:t>all</a:t>
            </a:r>
            <a:r>
              <a:rPr lang="en-US" baseline="0" dirty="0" smtClean="0"/>
              <a:t> adults, including City Year &amp; Communities in Schools to create an adult to student ratio of: __ “to help ensure the safety of our students.”  High schools can count the number of radio carrying personnel and use the preceding statement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EFBAB-9F0C-457B-9EF9-4A7150C8016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9134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EFBAB-9F0C-457B-9EF9-4A7150C8016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9134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# 2 provides</a:t>
            </a:r>
            <a:r>
              <a:rPr lang="en-US" baseline="0" dirty="0" smtClean="0"/>
              <a:t> the “meat”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EFBAB-9F0C-457B-9EF9-4A7150C8016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9134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Car commercials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EFBAB-9F0C-457B-9EF9-4A7150C8016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9134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EFBAB-9F0C-457B-9EF9-4A7150C8016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9134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EFBAB-9F0C-457B-9EF9-4A7150C8016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9134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# 2 provides</a:t>
            </a:r>
            <a:r>
              <a:rPr lang="en-US" baseline="0" dirty="0" smtClean="0"/>
              <a:t> the “meat”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EFBAB-9F0C-457B-9EF9-4A7150C80165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913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Ask your current students and parents.</a:t>
            </a:r>
            <a:r>
              <a:rPr lang="en-US" baseline="0" dirty="0" smtClean="0"/>
              <a:t>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EFBAB-9F0C-457B-9EF9-4A7150C8016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9134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Keep the website</a:t>
            </a:r>
            <a:r>
              <a:rPr lang="en-US" baseline="0" dirty="0" smtClean="0"/>
              <a:t> updated with pertinent info.  Hold website sessions with your parents as a focus group – what do they like, what is missing?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EFBAB-9F0C-457B-9EF9-4A7150C80165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91341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Keep the website</a:t>
            </a:r>
            <a:r>
              <a:rPr lang="en-US" baseline="0" dirty="0" smtClean="0"/>
              <a:t> updated with pertinent info.  Hold website sessions with your parents as a focus group – what do they like, what is missing?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EFBAB-9F0C-457B-9EF9-4A7150C80165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91341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Make a one minute video with the hook material and then make a series of one</a:t>
            </a:r>
            <a:r>
              <a:rPr lang="en-US" baseline="0" dirty="0" smtClean="0"/>
              <a:t> minute videos about the different programs at  your school, </a:t>
            </a:r>
            <a:r>
              <a:rPr lang="en-US" baseline="0" dirty="0" err="1" smtClean="0"/>
              <a:t>eg</a:t>
            </a:r>
            <a:r>
              <a:rPr lang="en-US" baseline="0" dirty="0" smtClean="0"/>
              <a:t>. After-school, K-12 pathways, a partner like City Year, parent programs,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EFBAB-9F0C-457B-9EF9-4A7150C80165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91341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Host community events like neighborhood council</a:t>
            </a:r>
            <a:r>
              <a:rPr lang="en-US" baseline="0" dirty="0" smtClean="0"/>
              <a:t> &amp; police meetings</a:t>
            </a:r>
            <a:endParaRPr lang="en-US" dirty="0" smtClean="0"/>
          </a:p>
          <a:p>
            <a:r>
              <a:rPr lang="en-US" dirty="0" smtClean="0"/>
              <a:t>Use</a:t>
            </a:r>
            <a:r>
              <a:rPr lang="en-US" baseline="0" dirty="0" smtClean="0"/>
              <a:t> blackboard connect regularly to control the message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EFBAB-9F0C-457B-9EF9-4A7150C80165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91341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Parent ambassadors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EFBAB-9F0C-457B-9EF9-4A7150C80165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91341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EFBAB-9F0C-457B-9EF9-4A7150C80165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91341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EFBAB-9F0C-457B-9EF9-4A7150C80165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91341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EFBAB-9F0C-457B-9EF9-4A7150C80165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91341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Take</a:t>
            </a:r>
            <a:r>
              <a:rPr lang="en-US" baseline="0" dirty="0" smtClean="0"/>
              <a:t> care on the design of the banner</a:t>
            </a:r>
          </a:p>
          <a:p>
            <a:r>
              <a:rPr lang="en-US" baseline="0" dirty="0" smtClean="0"/>
              <a:t>Remove </a:t>
            </a:r>
            <a:r>
              <a:rPr lang="en-US" baseline="0" dirty="0" err="1" smtClean="0"/>
              <a:t>graffittied</a:t>
            </a:r>
            <a:r>
              <a:rPr lang="en-US" baseline="0" dirty="0" smtClean="0"/>
              <a:t> banners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EFBAB-9F0C-457B-9EF9-4A7150C80165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91341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Hold a meeting with the office staff and anyone else who</a:t>
            </a:r>
            <a:r>
              <a:rPr lang="en-US" baseline="0" dirty="0" smtClean="0"/>
              <a:t> parents may meet on campus</a:t>
            </a:r>
          </a:p>
          <a:p>
            <a:r>
              <a:rPr lang="en-US" baseline="0" dirty="0" smtClean="0"/>
              <a:t>College pennants, student artwork, electronic display monitor with smiling student </a:t>
            </a:r>
            <a:r>
              <a:rPr lang="en-US" baseline="0" dirty="0" err="1" smtClean="0"/>
              <a:t>facs</a:t>
            </a:r>
            <a:r>
              <a:rPr lang="en-US" baseline="0" dirty="0" smtClean="0"/>
              <a:t>, video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EFBAB-9F0C-457B-9EF9-4A7150C80165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9134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Ask your current students and parents.</a:t>
            </a:r>
            <a:r>
              <a:rPr lang="en-US" baseline="0" dirty="0" smtClean="0"/>
              <a:t>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EFBAB-9F0C-457B-9EF9-4A7150C8016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91341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EFBAB-9F0C-457B-9EF9-4A7150C80165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91341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EFBAB-9F0C-457B-9EF9-4A7150C80165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9134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Ask your current students and parents.</a:t>
            </a:r>
            <a:r>
              <a:rPr lang="en-US" baseline="0" dirty="0" smtClean="0"/>
              <a:t>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EFBAB-9F0C-457B-9EF9-4A7150C8016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9134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Secondary traditional school: ask 6</a:t>
            </a:r>
            <a:r>
              <a:rPr lang="en-US" baseline="30000" dirty="0" smtClean="0"/>
              <a:t>th</a:t>
            </a:r>
            <a:r>
              <a:rPr lang="en-US" baseline="0" dirty="0" smtClean="0"/>
              <a:t>, 8</a:t>
            </a:r>
            <a:r>
              <a:rPr lang="en-US" baseline="30000" dirty="0" smtClean="0"/>
              <a:t>th</a:t>
            </a:r>
            <a:r>
              <a:rPr lang="en-US" baseline="0" dirty="0" smtClean="0"/>
              <a:t>, 9</a:t>
            </a:r>
            <a:r>
              <a:rPr lang="en-US" baseline="30000" dirty="0" smtClean="0"/>
              <a:t>th</a:t>
            </a:r>
            <a:r>
              <a:rPr lang="en-US" baseline="0" dirty="0" smtClean="0"/>
              <a:t> &amp; 12</a:t>
            </a:r>
            <a:r>
              <a:rPr lang="en-US" baseline="30000" dirty="0" smtClean="0"/>
              <a:t>th</a:t>
            </a:r>
            <a:r>
              <a:rPr lang="en-US" baseline="0" dirty="0" smtClean="0"/>
              <a:t> graders </a:t>
            </a:r>
          </a:p>
          <a:p>
            <a:r>
              <a:rPr lang="en-US" baseline="0" dirty="0" smtClean="0"/>
              <a:t>Remember Frame # 2: this is a year round process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EFBAB-9F0C-457B-9EF9-4A7150C8016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9134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Regularly</a:t>
            </a:r>
            <a:r>
              <a:rPr lang="en-US" baseline="0" dirty="0" smtClean="0"/>
              <a:t> seek out their promotional material, including their website.  Review it with your leadership team(s).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EFBAB-9F0C-457B-9EF9-4A7150C8016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9134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motto should be something teachers and students know and can explain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goal of branding is to get people thinking what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 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want them to think about your school.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EFBAB-9F0C-457B-9EF9-4A7150C8016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9134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 should be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logo that is used on all marketing printed, on-line materials, clothing, etc.  The logo should be clear and uncluttered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EFBAB-9F0C-457B-9EF9-4A7150C8016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9134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EFBAB-9F0C-457B-9EF9-4A7150C8016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913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F73E-A829-4651-A893-2163B9D674F4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14090-05AA-45EB-8834-96F22869426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F73E-A829-4651-A893-2163B9D674F4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14090-05AA-45EB-8834-96F2286942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F73E-A829-4651-A893-2163B9D674F4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14090-05AA-45EB-8834-96F2286942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F73E-A829-4651-A893-2163B9D674F4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14090-05AA-45EB-8834-96F2286942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F73E-A829-4651-A893-2163B9D674F4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14090-05AA-45EB-8834-96F22869426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F73E-A829-4651-A893-2163B9D674F4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14090-05AA-45EB-8834-96F2286942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F73E-A829-4651-A893-2163B9D674F4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14090-05AA-45EB-8834-96F22869426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F73E-A829-4651-A893-2163B9D674F4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14090-05AA-45EB-8834-96F2286942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F73E-A829-4651-A893-2163B9D674F4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14090-05AA-45EB-8834-96F2286942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F73E-A829-4651-A893-2163B9D674F4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14090-05AA-45EB-8834-96F22869426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F73E-A829-4651-A893-2163B9D674F4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14090-05AA-45EB-8834-96F2286942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1330F73E-A829-4651-A893-2163B9D674F4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D514090-05AA-45EB-8834-96F22869426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://sounding-board.net/12-inexpensive-and-easy-ways-to-market-your-school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youtube.com/watch?v=sioZd3AxmnE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en-US" sz="9600" dirty="0" smtClean="0">
                <a:solidFill>
                  <a:schemeClr val="bg1"/>
                </a:solidFill>
              </a:rPr>
              <a:t>Marketing Our Schools</a:t>
            </a:r>
            <a:endParaRPr lang="en-US" sz="96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1371600"/>
          </a:xfrm>
        </p:spPr>
        <p:txBody>
          <a:bodyPr>
            <a:normAutofit/>
          </a:bodyPr>
          <a:lstStyle/>
          <a:p>
            <a:r>
              <a:rPr lang="en-US" sz="3600" b="1" i="1" smtClean="0">
                <a:solidFill>
                  <a:schemeClr val="tx1"/>
                </a:solidFill>
              </a:rPr>
              <a:t>Local District Central</a:t>
            </a:r>
          </a:p>
          <a:p>
            <a:r>
              <a:rPr lang="en-US" sz="3600" b="1" i="1" smtClean="0">
                <a:solidFill>
                  <a:schemeClr val="tx1"/>
                </a:solidFill>
              </a:rPr>
              <a:t>Handbook</a:t>
            </a:r>
            <a:endParaRPr lang="en-US" sz="3600" b="1" i="1" dirty="0">
              <a:solidFill>
                <a:schemeClr val="tx1"/>
              </a:solidFill>
            </a:endParaRPr>
          </a:p>
        </p:txBody>
      </p:sp>
      <p:pic>
        <p:nvPicPr>
          <p:cNvPr id="4" name="Picture 3" descr="C:\Users\lausd_user\Downloads\Log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191000"/>
            <a:ext cx="2064385" cy="1905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4494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95867" y="331775"/>
            <a:ext cx="7543800" cy="1384995"/>
          </a:xfrm>
          <a:prstGeom prst="rect">
            <a:avLst/>
          </a:prstGeom>
          <a:solidFill>
            <a:srgbClr val="A4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i="1" dirty="0" smtClean="0">
                <a:solidFill>
                  <a:schemeClr val="bg1"/>
                </a:solidFill>
                <a:latin typeface="+mj-lt"/>
              </a:rPr>
              <a:t>Six Strategies</a:t>
            </a:r>
          </a:p>
          <a:p>
            <a:pPr algn="ctr"/>
            <a:r>
              <a:rPr lang="en-US" sz="3600" i="1" dirty="0" smtClean="0">
                <a:solidFill>
                  <a:schemeClr val="bg1"/>
                </a:solidFill>
                <a:latin typeface="+mj-lt"/>
              </a:rPr>
              <a:t># 1  Market Research</a:t>
            </a:r>
            <a:endParaRPr lang="en-US" sz="3600" i="1" dirty="0" smtClean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4981" y="1162771"/>
            <a:ext cx="7543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pPr marL="571500" indent="-571500">
              <a:buFont typeface="Wingdings" pitchFamily="2" charset="2"/>
              <a:buChar char="Ø"/>
            </a:pPr>
            <a:endParaRPr lang="en-US" sz="3600" dirty="0" smtClean="0">
              <a:solidFill>
                <a:schemeClr val="bg1"/>
              </a:solidFill>
              <a:latin typeface="+mj-lt"/>
            </a:endParaRPr>
          </a:p>
          <a:p>
            <a:pPr marL="571500" indent="-571500">
              <a:buFont typeface="Wingdings" pitchFamily="2" charset="2"/>
              <a:buChar char="Ø"/>
            </a:pPr>
            <a:endParaRPr lang="en-US" sz="36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5" name="Picture 4" descr="C:\Users\lausd_user\Downloads\Logo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572000"/>
            <a:ext cx="1679893" cy="15621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609600" y="1957864"/>
            <a:ext cx="80010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en-US" sz="3600" dirty="0" smtClean="0">
                <a:latin typeface="+mj-lt"/>
              </a:rPr>
              <a:t>One recent study found parents rank as a high curricular priorities:</a:t>
            </a:r>
          </a:p>
          <a:p>
            <a:endParaRPr lang="en-US" sz="3600" dirty="0" smtClean="0">
              <a:latin typeface="+mj-lt"/>
            </a:endParaRPr>
          </a:p>
          <a:p>
            <a:r>
              <a:rPr lang="en-US" sz="3600" dirty="0" smtClean="0">
                <a:latin typeface="+mj-lt"/>
              </a:rPr>
              <a:t>        -  </a:t>
            </a:r>
            <a:r>
              <a:rPr lang="en-US" sz="3600" dirty="0">
                <a:latin typeface="+mj-lt"/>
              </a:rPr>
              <a:t>R</a:t>
            </a:r>
            <a:r>
              <a:rPr lang="en-US" sz="3600" dirty="0" smtClean="0">
                <a:latin typeface="+mj-lt"/>
              </a:rPr>
              <a:t>eading &amp; math</a:t>
            </a:r>
          </a:p>
          <a:p>
            <a:endParaRPr lang="en-US" sz="1400" dirty="0" smtClean="0">
              <a:latin typeface="+mj-lt"/>
            </a:endParaRPr>
          </a:p>
          <a:p>
            <a:r>
              <a:rPr lang="en-US" sz="3600" dirty="0" smtClean="0">
                <a:latin typeface="+mj-lt"/>
              </a:rPr>
              <a:t>        -  STEM</a:t>
            </a:r>
          </a:p>
          <a:p>
            <a:r>
              <a:rPr lang="en-US" sz="3600" dirty="0" smtClean="0">
                <a:latin typeface="+mj-lt"/>
              </a:rPr>
              <a:t>        </a:t>
            </a:r>
            <a:endParaRPr lang="en-US" sz="2800" dirty="0" smtClean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37381" y="1315171"/>
            <a:ext cx="7543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pPr marL="571500" indent="-571500">
              <a:buFont typeface="Wingdings" pitchFamily="2" charset="2"/>
              <a:buChar char="Ø"/>
            </a:pPr>
            <a:endParaRPr lang="en-US" sz="3600" dirty="0" smtClean="0">
              <a:solidFill>
                <a:schemeClr val="bg1"/>
              </a:solidFill>
              <a:latin typeface="+mj-lt"/>
            </a:endParaRPr>
          </a:p>
          <a:p>
            <a:pPr marL="571500" indent="-571500">
              <a:buFont typeface="Wingdings" pitchFamily="2" charset="2"/>
              <a:buChar char="Ø"/>
            </a:pPr>
            <a:endParaRPr lang="en-US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37381" y="6324600"/>
            <a:ext cx="63016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i="1" dirty="0"/>
              <a:t>What Parernts Want, </a:t>
            </a:r>
            <a:r>
              <a:rPr lang="nl-NL" dirty="0"/>
              <a:t>Zeehandelaar &amp; Winkler, 2013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38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95867" y="331775"/>
            <a:ext cx="7543800" cy="1384995"/>
          </a:xfrm>
          <a:prstGeom prst="rect">
            <a:avLst/>
          </a:prstGeom>
          <a:solidFill>
            <a:srgbClr val="A4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i="1" dirty="0" smtClean="0">
                <a:solidFill>
                  <a:schemeClr val="bg1"/>
                </a:solidFill>
                <a:latin typeface="+mj-lt"/>
              </a:rPr>
              <a:t>Six Strategies</a:t>
            </a:r>
          </a:p>
          <a:p>
            <a:pPr algn="ctr"/>
            <a:r>
              <a:rPr lang="en-US" sz="3600" i="1" dirty="0" smtClean="0">
                <a:solidFill>
                  <a:schemeClr val="bg1"/>
                </a:solidFill>
                <a:latin typeface="+mj-lt"/>
              </a:rPr>
              <a:t># 1 </a:t>
            </a:r>
            <a:r>
              <a:rPr lang="en-US" sz="3600" i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i="1" dirty="0" smtClean="0">
                <a:solidFill>
                  <a:schemeClr val="bg1"/>
                </a:solidFill>
                <a:latin typeface="+mj-lt"/>
              </a:rPr>
              <a:t>Market Research</a:t>
            </a:r>
            <a:endParaRPr lang="en-US" sz="3600" i="1" dirty="0" smtClean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5867" y="1162771"/>
            <a:ext cx="7543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pPr marL="571500" indent="-571500">
              <a:buFont typeface="Wingdings" pitchFamily="2" charset="2"/>
              <a:buChar char="Ø"/>
            </a:pPr>
            <a:endParaRPr lang="en-US" sz="3600" dirty="0" smtClean="0">
              <a:solidFill>
                <a:schemeClr val="bg1"/>
              </a:solidFill>
              <a:latin typeface="+mj-lt"/>
            </a:endParaRPr>
          </a:p>
          <a:p>
            <a:pPr marL="571500" indent="-571500">
              <a:buFont typeface="Wingdings" pitchFamily="2" charset="2"/>
              <a:buChar char="Ø"/>
            </a:pPr>
            <a:endParaRPr lang="en-US" sz="36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5" name="Picture 4" descr="C:\Users\lausd_user\Downloads\Logo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648200"/>
            <a:ext cx="1756093" cy="14859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609600" y="1749485"/>
            <a:ext cx="8001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en-US" sz="3300" dirty="0" smtClean="0">
                <a:latin typeface="Aharoni" pitchFamily="2" charset="-79"/>
                <a:cs typeface="Aharoni" pitchFamily="2" charset="-79"/>
              </a:rPr>
              <a:t>The study also found that parents ranked highly teaching students:</a:t>
            </a:r>
          </a:p>
          <a:p>
            <a:pPr>
              <a:lnSpc>
                <a:spcPct val="150000"/>
              </a:lnSpc>
            </a:pP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        -  Study Habits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  	 -  Self-discipline 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     -  Critical thinking skills </a:t>
            </a:r>
          </a:p>
          <a:p>
            <a:pPr>
              <a:lnSpc>
                <a:spcPct val="150000"/>
              </a:lnSpc>
            </a:pP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         -  Communication skills</a:t>
            </a:r>
            <a:endParaRPr lang="en-US" sz="2800" dirty="0" smtClean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47800" y="6248400"/>
            <a:ext cx="6593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i="1" dirty="0" smtClean="0"/>
              <a:t>What Parernts Want, </a:t>
            </a:r>
            <a:r>
              <a:rPr lang="nl-NL" dirty="0" smtClean="0"/>
              <a:t>Zeehandelaar &amp; Winkler, 2013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647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95867" y="331775"/>
            <a:ext cx="7543800" cy="1384995"/>
          </a:xfrm>
          <a:prstGeom prst="rect">
            <a:avLst/>
          </a:prstGeom>
          <a:solidFill>
            <a:srgbClr val="A4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i="1" dirty="0" smtClean="0">
                <a:solidFill>
                  <a:schemeClr val="bg1"/>
                </a:solidFill>
                <a:latin typeface="+mj-lt"/>
              </a:rPr>
              <a:t>Six Strategies</a:t>
            </a:r>
          </a:p>
          <a:p>
            <a:pPr algn="ctr"/>
            <a:r>
              <a:rPr lang="en-US" sz="3600" i="1" dirty="0" smtClean="0">
                <a:solidFill>
                  <a:schemeClr val="bg1"/>
                </a:solidFill>
                <a:latin typeface="+mj-lt"/>
              </a:rPr>
              <a:t># 1 Market Research</a:t>
            </a:r>
            <a:endParaRPr lang="en-US" sz="3600" i="1" dirty="0" smtClean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5867" y="1162771"/>
            <a:ext cx="7543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pPr marL="571500" indent="-571500">
              <a:buFont typeface="Wingdings" pitchFamily="2" charset="2"/>
              <a:buChar char="Ø"/>
            </a:pPr>
            <a:endParaRPr lang="en-US" sz="3600" dirty="0" smtClean="0">
              <a:solidFill>
                <a:schemeClr val="bg1"/>
              </a:solidFill>
              <a:latin typeface="+mj-lt"/>
            </a:endParaRPr>
          </a:p>
          <a:p>
            <a:endParaRPr lang="en-US" sz="36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5" name="Picture 4" descr="C:\Users\lausd_user\Downloads\Logo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2707" y="4991100"/>
            <a:ext cx="1226185" cy="1143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795867" y="2133600"/>
            <a:ext cx="7509932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36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Ask new parents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 Ask veteran parents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 Ask students </a:t>
            </a: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(different student </a:t>
            </a:r>
            <a:r>
              <a:rPr lang="en-US" sz="32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 </a:t>
            </a:r>
          </a:p>
          <a:p>
            <a:r>
              <a:rPr lang="en-US" sz="3200" dirty="0" smtClean="0">
                <a:latin typeface="Aharoni" pitchFamily="2" charset="-79"/>
                <a:cs typeface="Aharoni" pitchFamily="2" charset="-79"/>
              </a:rPr>
              <a:t>    groups)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 Ask unhappy parents when </a:t>
            </a:r>
          </a:p>
          <a:p>
            <a:r>
              <a:rPr lang="en-US" sz="36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   they leave</a:t>
            </a:r>
          </a:p>
          <a:p>
            <a:pPr algn="ctr"/>
            <a:endParaRPr lang="en-US" sz="32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89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95867" y="331775"/>
            <a:ext cx="7543800" cy="1384995"/>
          </a:xfrm>
          <a:prstGeom prst="rect">
            <a:avLst/>
          </a:prstGeom>
          <a:solidFill>
            <a:srgbClr val="A4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i="1" dirty="0" smtClean="0">
                <a:solidFill>
                  <a:schemeClr val="bg1"/>
                </a:solidFill>
                <a:latin typeface="+mj-lt"/>
              </a:rPr>
              <a:t>Six Strategies</a:t>
            </a:r>
          </a:p>
          <a:p>
            <a:pPr algn="ctr"/>
            <a:r>
              <a:rPr lang="en-US" sz="3600" i="1" dirty="0" smtClean="0">
                <a:solidFill>
                  <a:schemeClr val="bg1"/>
                </a:solidFill>
                <a:latin typeface="+mj-lt"/>
              </a:rPr>
              <a:t># 1 Market Research</a:t>
            </a:r>
            <a:endParaRPr lang="en-US" sz="3600" i="1" dirty="0" smtClean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5867" y="1162771"/>
            <a:ext cx="7543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pPr marL="571500" indent="-571500">
              <a:buFont typeface="Wingdings" pitchFamily="2" charset="2"/>
              <a:buChar char="Ø"/>
            </a:pPr>
            <a:endParaRPr lang="en-US" sz="3600" dirty="0" smtClean="0">
              <a:solidFill>
                <a:schemeClr val="bg1"/>
              </a:solidFill>
              <a:latin typeface="+mj-lt"/>
            </a:endParaRPr>
          </a:p>
          <a:p>
            <a:endParaRPr lang="en-US" sz="36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5" name="Picture 4" descr="C:\Users\lausd_user\Downloads\Logo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572000"/>
            <a:ext cx="1679891" cy="16002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795867" y="2133600"/>
            <a:ext cx="750993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Know your competition: local public schools, parochial, private  &amp; charters</a:t>
            </a:r>
          </a:p>
          <a:p>
            <a:endParaRPr lang="en-US" sz="2000" dirty="0" smtClean="0">
              <a:latin typeface="Aharoni" pitchFamily="2" charset="-79"/>
              <a:cs typeface="Aharoni" pitchFamily="2" charset="-79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US" sz="2900" dirty="0" smtClean="0">
                <a:latin typeface="Aharoni" pitchFamily="2" charset="-79"/>
                <a:cs typeface="Aharoni" pitchFamily="2" charset="-79"/>
              </a:rPr>
              <a:t>Know their strengths and weaknesses</a:t>
            </a:r>
          </a:p>
          <a:p>
            <a:endParaRPr lang="en-US" sz="2400" dirty="0">
              <a:latin typeface="Aharoni" pitchFamily="2" charset="-79"/>
              <a:cs typeface="Aharoni" pitchFamily="2" charset="-79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US" sz="3000" dirty="0" smtClean="0">
                <a:latin typeface="Aharoni" pitchFamily="2" charset="-79"/>
                <a:cs typeface="Aharoni" pitchFamily="2" charset="-79"/>
              </a:rPr>
              <a:t>Regularly seek out the competition</a:t>
            </a:r>
          </a:p>
          <a:p>
            <a:r>
              <a:rPr lang="en-US" sz="3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000" dirty="0" smtClean="0">
                <a:latin typeface="Aharoni" pitchFamily="2" charset="-79"/>
                <a:cs typeface="Aharoni" pitchFamily="2" charset="-79"/>
              </a:rPr>
              <a:t>    schools’ promo materials and </a:t>
            </a:r>
          </a:p>
          <a:p>
            <a:r>
              <a:rPr lang="en-US" sz="3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000" dirty="0" smtClean="0">
                <a:latin typeface="Aharoni" pitchFamily="2" charset="-79"/>
                <a:cs typeface="Aharoni" pitchFamily="2" charset="-79"/>
              </a:rPr>
              <a:t>    review their websites</a:t>
            </a:r>
            <a:endParaRPr lang="en-US" sz="30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41806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95867" y="331775"/>
            <a:ext cx="7543800" cy="584775"/>
          </a:xfrm>
          <a:prstGeom prst="rect">
            <a:avLst/>
          </a:prstGeom>
          <a:solidFill>
            <a:srgbClr val="A4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>
                <a:solidFill>
                  <a:schemeClr val="bg1"/>
                </a:solidFill>
                <a:latin typeface="+mj-lt"/>
              </a:rPr>
              <a:t>Triad Partner Share  on </a:t>
            </a:r>
            <a:r>
              <a:rPr lang="en-US" sz="3200" i="1" dirty="0">
                <a:solidFill>
                  <a:schemeClr val="bg1"/>
                </a:solidFill>
                <a:latin typeface="+mj-lt"/>
              </a:rPr>
              <a:t>M</a:t>
            </a:r>
            <a:r>
              <a:rPr lang="en-US" sz="3200" i="1" dirty="0" smtClean="0">
                <a:solidFill>
                  <a:schemeClr val="bg1"/>
                </a:solidFill>
                <a:latin typeface="+mj-lt"/>
              </a:rPr>
              <a:t>arket </a:t>
            </a:r>
            <a:r>
              <a:rPr lang="en-US" sz="3200" i="1" dirty="0">
                <a:solidFill>
                  <a:schemeClr val="bg1"/>
                </a:solidFill>
                <a:latin typeface="+mj-lt"/>
              </a:rPr>
              <a:t>R</a:t>
            </a:r>
            <a:r>
              <a:rPr lang="en-US" sz="3200" i="1" dirty="0" smtClean="0">
                <a:solidFill>
                  <a:schemeClr val="bg1"/>
                </a:solidFill>
                <a:latin typeface="+mj-lt"/>
              </a:rPr>
              <a:t>esearch </a:t>
            </a:r>
            <a:endParaRPr lang="en-US" sz="3200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219200"/>
            <a:ext cx="7543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pPr marL="571500" indent="-571500">
              <a:buFont typeface="Wingdings" pitchFamily="2" charset="2"/>
              <a:buChar char="Ø"/>
            </a:pPr>
            <a:endParaRPr lang="en-US" sz="3600" dirty="0" smtClean="0">
              <a:latin typeface="+mj-lt"/>
            </a:endParaRPr>
          </a:p>
          <a:p>
            <a:pPr marL="571500" indent="-571500">
              <a:buFont typeface="Wingdings" pitchFamily="2" charset="2"/>
              <a:buChar char="Ø"/>
            </a:pPr>
            <a:endParaRPr lang="en-US" sz="3600" dirty="0">
              <a:latin typeface="+mj-lt"/>
            </a:endParaRPr>
          </a:p>
        </p:txBody>
      </p:sp>
      <p:pic>
        <p:nvPicPr>
          <p:cNvPr id="5" name="Picture 4" descr="C:\Users\lausd_user\Downloads\Log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2707" y="4991100"/>
            <a:ext cx="1226185" cy="1143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795867" y="1219200"/>
            <a:ext cx="7543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600" dirty="0" smtClean="0">
                <a:latin typeface="+mj-lt"/>
              </a:rPr>
              <a:t>Observations</a:t>
            </a:r>
          </a:p>
          <a:p>
            <a:pPr marL="571500" indent="-5715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600" dirty="0" smtClean="0">
                <a:latin typeface="+mj-lt"/>
              </a:rPr>
              <a:t>Comments</a:t>
            </a:r>
          </a:p>
          <a:p>
            <a:pPr marL="571500" indent="-5715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600" dirty="0" smtClean="0">
                <a:latin typeface="+mj-lt"/>
              </a:rPr>
              <a:t>Questions</a:t>
            </a:r>
          </a:p>
          <a:p>
            <a:pPr>
              <a:lnSpc>
                <a:spcPct val="150000"/>
              </a:lnSpc>
            </a:pPr>
            <a:endParaRPr lang="en-US" sz="3600" dirty="0" smtClean="0">
              <a:latin typeface="+mj-lt"/>
            </a:endParaRPr>
          </a:p>
          <a:p>
            <a:endParaRPr lang="en-US" sz="3600" dirty="0">
              <a:latin typeface="+mj-lt"/>
            </a:endParaRPr>
          </a:p>
        </p:txBody>
      </p:sp>
      <p:sp>
        <p:nvSpPr>
          <p:cNvPr id="6" name="Left Arrow 5"/>
          <p:cNvSpPr/>
          <p:nvPr/>
        </p:nvSpPr>
        <p:spPr>
          <a:xfrm>
            <a:off x="4419600" y="1676400"/>
            <a:ext cx="3505200" cy="2133600"/>
          </a:xfrm>
          <a:prstGeom prst="leftArrow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181600" y="2438400"/>
            <a:ext cx="2511107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4 minutes</a:t>
            </a:r>
            <a:endParaRPr lang="en-US" sz="3200" dirty="0">
              <a:latin typeface="+mj-lt"/>
            </a:endParaRPr>
          </a:p>
        </p:txBody>
      </p:sp>
      <p:sp>
        <p:nvSpPr>
          <p:cNvPr id="8" name="Left-Right Arrow 7"/>
          <p:cNvSpPr/>
          <p:nvPr/>
        </p:nvSpPr>
        <p:spPr>
          <a:xfrm>
            <a:off x="1770878" y="3771900"/>
            <a:ext cx="5943600" cy="2438400"/>
          </a:xfrm>
          <a:prstGeom prst="left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667000" y="4495800"/>
            <a:ext cx="396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</a:rPr>
              <a:t>Group share – 6 minutes </a:t>
            </a:r>
            <a:endParaRPr lang="en-US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3853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95867" y="331775"/>
            <a:ext cx="7543800" cy="1384995"/>
          </a:xfrm>
          <a:prstGeom prst="rect">
            <a:avLst/>
          </a:prstGeom>
          <a:solidFill>
            <a:srgbClr val="A4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i="1" dirty="0" smtClean="0">
                <a:solidFill>
                  <a:schemeClr val="bg1"/>
                </a:solidFill>
                <a:latin typeface="+mj-lt"/>
              </a:rPr>
              <a:t>Six Strategies</a:t>
            </a:r>
          </a:p>
          <a:p>
            <a:pPr algn="ctr"/>
            <a:r>
              <a:rPr lang="en-US" sz="3600" i="1" dirty="0" smtClean="0">
                <a:solidFill>
                  <a:schemeClr val="bg1"/>
                </a:solidFill>
                <a:latin typeface="+mj-lt"/>
              </a:rPr>
              <a:t># 2  Developing a  Brand</a:t>
            </a:r>
            <a:endParaRPr lang="en-US" sz="3600" i="1" dirty="0" smtClean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5867" y="1162771"/>
            <a:ext cx="7543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pPr marL="571500" indent="-571500">
              <a:buFont typeface="Wingdings" pitchFamily="2" charset="2"/>
              <a:buChar char="Ø"/>
            </a:pPr>
            <a:endParaRPr lang="en-US" sz="3600" dirty="0" smtClean="0">
              <a:solidFill>
                <a:schemeClr val="bg1"/>
              </a:solidFill>
              <a:latin typeface="+mj-lt"/>
            </a:endParaRPr>
          </a:p>
          <a:p>
            <a:endParaRPr lang="en-US" sz="36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5" name="Picture 4" descr="C:\Users\lausd_user\Downloads\Logo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1" y="4800600"/>
            <a:ext cx="1375092" cy="133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795867" y="2133600"/>
            <a:ext cx="7509932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</a:rPr>
              <a:t>A brand is: what people </a:t>
            </a:r>
            <a:r>
              <a:rPr lang="en-US" sz="3600" i="1" dirty="0" smtClean="0">
                <a:latin typeface="+mj-lt"/>
              </a:rPr>
              <a:t>think  </a:t>
            </a:r>
            <a:r>
              <a:rPr lang="en-US" sz="3600" dirty="0" smtClean="0">
                <a:latin typeface="+mj-lt"/>
              </a:rPr>
              <a:t>about your school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3600" dirty="0" smtClean="0">
                <a:latin typeface="+mj-lt"/>
              </a:rPr>
              <a:t>Includes the “why”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3600" dirty="0" smtClean="0">
                <a:latin typeface="+mj-lt"/>
              </a:rPr>
              <a:t>Motto – </a:t>
            </a:r>
            <a:r>
              <a:rPr lang="en-US" sz="3200" i="1" dirty="0" smtClean="0">
                <a:latin typeface="+mj-lt"/>
              </a:rPr>
              <a:t>that “lives” in your school.</a:t>
            </a:r>
          </a:p>
          <a:p>
            <a:r>
              <a:rPr lang="en-US" sz="3200" i="1" dirty="0">
                <a:latin typeface="+mj-lt"/>
              </a:rPr>
              <a:t> </a:t>
            </a:r>
            <a:r>
              <a:rPr lang="en-US" sz="3200" i="1" dirty="0" smtClean="0">
                <a:latin typeface="+mj-lt"/>
              </a:rPr>
              <a:t>       </a:t>
            </a:r>
            <a:r>
              <a:rPr lang="en-US" sz="2800" dirty="0" err="1" smtClean="0"/>
              <a:t>Eg</a:t>
            </a:r>
            <a:r>
              <a:rPr lang="en-US" sz="2800" dirty="0"/>
              <a:t>. </a:t>
            </a:r>
            <a:r>
              <a:rPr lang="en-US" sz="2800" i="1" dirty="0"/>
              <a:t>E</a:t>
            </a:r>
            <a:r>
              <a:rPr lang="en-US" sz="2800" i="1" dirty="0" smtClean="0"/>
              <a:t>very </a:t>
            </a:r>
            <a:r>
              <a:rPr lang="en-US" sz="2800" i="1" dirty="0"/>
              <a:t>S</a:t>
            </a:r>
            <a:r>
              <a:rPr lang="en-US" sz="2800" i="1" dirty="0" smtClean="0"/>
              <a:t>tudent</a:t>
            </a:r>
            <a:r>
              <a:rPr lang="en-US" sz="2800" i="1" dirty="0"/>
              <a:t>, </a:t>
            </a:r>
            <a:r>
              <a:rPr lang="en-US" sz="2800" i="1" dirty="0" smtClean="0"/>
              <a:t>Every </a:t>
            </a:r>
            <a:r>
              <a:rPr lang="en-US" sz="2800" i="1" dirty="0"/>
              <a:t>D</a:t>
            </a:r>
            <a:r>
              <a:rPr lang="en-US" sz="2800" i="1" dirty="0" smtClean="0"/>
              <a:t>ay</a:t>
            </a:r>
            <a:r>
              <a:rPr lang="en-US" sz="2800" i="1" dirty="0"/>
              <a:t>; </a:t>
            </a:r>
            <a:r>
              <a:rPr lang="en-US" sz="2800" i="1" dirty="0" smtClean="0"/>
              <a:t>Community  </a:t>
            </a:r>
          </a:p>
          <a:p>
            <a:r>
              <a:rPr lang="en-US" sz="2800" i="1" dirty="0"/>
              <a:t> </a:t>
            </a:r>
            <a:r>
              <a:rPr lang="en-US" sz="2800" i="1" dirty="0" smtClean="0"/>
              <a:t>     Service </a:t>
            </a:r>
            <a:r>
              <a:rPr lang="en-US" sz="2800" i="1" dirty="0"/>
              <a:t>and Academic Achievement; </a:t>
            </a:r>
            <a:endParaRPr lang="en-US" sz="2800" i="1" dirty="0" smtClean="0"/>
          </a:p>
          <a:p>
            <a:r>
              <a:rPr lang="en-US" sz="2800" i="1" dirty="0" smtClean="0"/>
              <a:t>      We </a:t>
            </a:r>
            <a:r>
              <a:rPr lang="en-US" sz="2800" i="1" dirty="0"/>
              <a:t>are </a:t>
            </a:r>
            <a:r>
              <a:rPr lang="en-US" sz="2800" i="1" dirty="0" smtClean="0"/>
              <a:t>scholars</a:t>
            </a:r>
            <a:r>
              <a:rPr lang="en-US" sz="2800" i="1" dirty="0"/>
              <a:t>, serving </a:t>
            </a:r>
            <a:r>
              <a:rPr lang="en-US" sz="2800" i="1" dirty="0" smtClean="0"/>
              <a:t>scholars, etc. </a:t>
            </a:r>
            <a:endParaRPr lang="en-US" sz="2800" dirty="0"/>
          </a:p>
          <a:p>
            <a:endParaRPr lang="en-US" sz="3600" dirty="0" smtClean="0">
              <a:latin typeface="+mj-lt"/>
            </a:endParaRPr>
          </a:p>
          <a:p>
            <a:pPr algn="ctr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37490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95867" y="331775"/>
            <a:ext cx="7543800" cy="1384995"/>
          </a:xfrm>
          <a:prstGeom prst="rect">
            <a:avLst/>
          </a:prstGeom>
          <a:solidFill>
            <a:srgbClr val="A4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i="1" dirty="0" smtClean="0">
                <a:solidFill>
                  <a:schemeClr val="bg1"/>
                </a:solidFill>
                <a:latin typeface="+mj-lt"/>
              </a:rPr>
              <a:t>Six Strategies</a:t>
            </a:r>
          </a:p>
          <a:p>
            <a:pPr algn="ctr"/>
            <a:r>
              <a:rPr lang="en-US" sz="3600" i="1" dirty="0" smtClean="0">
                <a:solidFill>
                  <a:schemeClr val="bg1"/>
                </a:solidFill>
                <a:latin typeface="+mj-lt"/>
              </a:rPr>
              <a:t># 2  Developing a  Brand</a:t>
            </a:r>
            <a:endParaRPr lang="en-US" sz="3600" i="1" dirty="0" smtClean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5867" y="1162771"/>
            <a:ext cx="7543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pPr marL="571500" indent="-571500">
              <a:buFont typeface="Wingdings" pitchFamily="2" charset="2"/>
              <a:buChar char="Ø"/>
            </a:pPr>
            <a:endParaRPr lang="en-US" sz="3600" dirty="0" smtClean="0">
              <a:solidFill>
                <a:schemeClr val="bg1"/>
              </a:solidFill>
              <a:latin typeface="+mj-lt"/>
            </a:endParaRPr>
          </a:p>
          <a:p>
            <a:endParaRPr lang="en-US" sz="36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5" name="Picture 4" descr="C:\Users\lausd_user\Downloads\Logo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572000"/>
            <a:ext cx="1603693" cy="15621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795867" y="2133600"/>
            <a:ext cx="7509932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 sz="3600" dirty="0" smtClean="0">
                <a:latin typeface="+mj-lt"/>
              </a:rPr>
              <a:t>Includes the name of the school.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Washington Prep, JLMS</a:t>
            </a:r>
          </a:p>
          <a:p>
            <a:endParaRPr lang="en-US" sz="2800" i="1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en-US" sz="3600" dirty="0" smtClean="0">
                <a:latin typeface="+mj-lt"/>
              </a:rPr>
              <a:t>Includes a logo </a:t>
            </a:r>
          </a:p>
          <a:p>
            <a:pPr marL="457200" indent="-457200">
              <a:buFont typeface="Wingdings" pitchFamily="2" charset="2"/>
              <a:buChar char="Ø"/>
            </a:pPr>
            <a:endParaRPr lang="en-US" sz="3600" i="1" dirty="0">
              <a:latin typeface="+mj-lt"/>
            </a:endParaRPr>
          </a:p>
          <a:p>
            <a:pPr algn="ctr"/>
            <a:r>
              <a:rPr lang="en-US" sz="3600" i="1" dirty="0" smtClean="0">
                <a:latin typeface="+mj-lt"/>
              </a:rPr>
              <a:t>Use these consistently </a:t>
            </a:r>
            <a:r>
              <a:rPr lang="en-US" sz="2800" i="1" dirty="0" smtClean="0"/>
              <a:t> </a:t>
            </a:r>
          </a:p>
          <a:p>
            <a:r>
              <a:rPr lang="en-US" sz="2800" i="1" dirty="0"/>
              <a:t>	</a:t>
            </a:r>
            <a:endParaRPr lang="en-US" sz="2800" i="1" dirty="0" smtClean="0"/>
          </a:p>
          <a:p>
            <a:r>
              <a:rPr lang="en-US" sz="2800" i="1" dirty="0"/>
              <a:t>	</a:t>
            </a:r>
            <a:endParaRPr lang="en-US" sz="2800" dirty="0"/>
          </a:p>
          <a:p>
            <a:endParaRPr lang="en-US" sz="3600" dirty="0" smtClean="0">
              <a:latin typeface="+mj-lt"/>
            </a:endParaRPr>
          </a:p>
          <a:p>
            <a:pPr algn="ctr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12868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95867" y="331775"/>
            <a:ext cx="7543800" cy="1384995"/>
          </a:xfrm>
          <a:prstGeom prst="rect">
            <a:avLst/>
          </a:prstGeom>
          <a:solidFill>
            <a:srgbClr val="A4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i="1" dirty="0" smtClean="0">
                <a:solidFill>
                  <a:schemeClr val="bg1"/>
                </a:solidFill>
                <a:latin typeface="+mj-lt"/>
              </a:rPr>
              <a:t>Six Strategies</a:t>
            </a:r>
          </a:p>
          <a:p>
            <a:pPr algn="ctr"/>
            <a:r>
              <a:rPr lang="en-US" sz="3600" i="1" dirty="0" smtClean="0">
                <a:solidFill>
                  <a:schemeClr val="bg1"/>
                </a:solidFill>
                <a:latin typeface="+mj-lt"/>
              </a:rPr>
              <a:t># 2  Developing a  Brand</a:t>
            </a:r>
            <a:endParaRPr lang="en-US" sz="3600" i="1" dirty="0" smtClean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5867" y="1162771"/>
            <a:ext cx="7543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pPr marL="571500" indent="-571500">
              <a:buFont typeface="Wingdings" pitchFamily="2" charset="2"/>
              <a:buChar char="Ø"/>
            </a:pPr>
            <a:endParaRPr lang="en-US" sz="3600" dirty="0" smtClean="0">
              <a:solidFill>
                <a:schemeClr val="bg1"/>
              </a:solidFill>
              <a:latin typeface="+mj-lt"/>
            </a:endParaRPr>
          </a:p>
          <a:p>
            <a:endParaRPr lang="en-US" sz="36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5" name="Picture 4" descr="C:\Users\lausd_user\Downloads\Logo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4572000"/>
            <a:ext cx="1487645" cy="14859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795867" y="2133600"/>
            <a:ext cx="7509932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 smtClean="0">
                <a:latin typeface="Arial" pitchFamily="34" charset="0"/>
                <a:cs typeface="Arial" pitchFamily="34" charset="0"/>
              </a:rPr>
              <a:t>Branding is: </a:t>
            </a:r>
          </a:p>
          <a:p>
            <a:pPr lvl="0"/>
            <a:r>
              <a:rPr lang="en-US" sz="3200" i="1" dirty="0" smtClean="0">
                <a:latin typeface="Arial" pitchFamily="34" charset="0"/>
                <a:cs typeface="Arial" pitchFamily="34" charset="0"/>
              </a:rPr>
              <a:t>What </a:t>
            </a:r>
            <a:r>
              <a:rPr lang="en-US" sz="3200" i="1" dirty="0">
                <a:latin typeface="Arial" pitchFamily="34" charset="0"/>
                <a:cs typeface="Arial" pitchFamily="34" charset="0"/>
              </a:rPr>
              <a:t>sets your organization apart from other organizations—it defines what makes your organization different and what makes it special…and what makes it valuable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0"/>
            <a:endParaRPr lang="en-US" i="1" dirty="0">
              <a:latin typeface="Arial" pitchFamily="34" charset="0"/>
              <a:cs typeface="Arial" pitchFamily="34" charset="0"/>
            </a:endParaRPr>
          </a:p>
          <a:p>
            <a:r>
              <a:rPr lang="en-US" sz="3200" i="1" dirty="0">
                <a:latin typeface="Arial" pitchFamily="34" charset="0"/>
                <a:cs typeface="Arial" pitchFamily="34" charset="0"/>
              </a:rPr>
              <a:t>Heather 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McGowan</a:t>
            </a:r>
          </a:p>
          <a:p>
            <a:r>
              <a:rPr lang="en-US" sz="2400" i="1" dirty="0" smtClean="0">
                <a:latin typeface="Arial" pitchFamily="34" charset="0"/>
                <a:cs typeface="Arial" pitchFamily="34" charset="0"/>
              </a:rPr>
              <a:t>Sounding Board Marketing and Communications </a:t>
            </a:r>
            <a:endParaRPr lang="en-US" sz="2400" i="1" dirty="0">
              <a:latin typeface="Arial" pitchFamily="34" charset="0"/>
              <a:cs typeface="Arial" pitchFamily="34" charset="0"/>
            </a:endParaRPr>
          </a:p>
          <a:p>
            <a:r>
              <a:rPr lang="en-US" sz="2800" i="1" dirty="0"/>
              <a:t>	</a:t>
            </a:r>
            <a:endParaRPr lang="en-US" sz="2800" i="1" dirty="0" smtClean="0"/>
          </a:p>
          <a:p>
            <a:r>
              <a:rPr lang="en-US" sz="2800" i="1" dirty="0"/>
              <a:t>	</a:t>
            </a:r>
            <a:endParaRPr lang="en-US" sz="2800" dirty="0"/>
          </a:p>
          <a:p>
            <a:endParaRPr lang="en-US" sz="3600" dirty="0" smtClean="0">
              <a:latin typeface="+mj-lt"/>
            </a:endParaRPr>
          </a:p>
          <a:p>
            <a:pPr algn="ctr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96003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95867" y="331775"/>
            <a:ext cx="7543800" cy="584775"/>
          </a:xfrm>
          <a:prstGeom prst="rect">
            <a:avLst/>
          </a:prstGeom>
          <a:solidFill>
            <a:srgbClr val="A4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>
                <a:solidFill>
                  <a:schemeClr val="bg1"/>
                </a:solidFill>
                <a:latin typeface="+mj-lt"/>
              </a:rPr>
              <a:t>Triad Partner Share  on Branding </a:t>
            </a:r>
            <a:endParaRPr lang="en-US" sz="3200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219200"/>
            <a:ext cx="7543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pPr marL="571500" indent="-571500">
              <a:buFont typeface="Wingdings" pitchFamily="2" charset="2"/>
              <a:buChar char="Ø"/>
            </a:pPr>
            <a:endParaRPr lang="en-US" sz="3600" dirty="0" smtClean="0">
              <a:latin typeface="+mj-lt"/>
            </a:endParaRPr>
          </a:p>
          <a:p>
            <a:pPr marL="571500" indent="-571500">
              <a:buFont typeface="Wingdings" pitchFamily="2" charset="2"/>
              <a:buChar char="Ø"/>
            </a:pPr>
            <a:endParaRPr lang="en-US" sz="3600" dirty="0">
              <a:latin typeface="+mj-lt"/>
            </a:endParaRPr>
          </a:p>
        </p:txBody>
      </p:sp>
      <p:pic>
        <p:nvPicPr>
          <p:cNvPr id="5" name="Picture 4" descr="C:\Users\lausd_user\Downloads\Log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2707" y="4991100"/>
            <a:ext cx="1226185" cy="1143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795867" y="1219200"/>
            <a:ext cx="7543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600" dirty="0" smtClean="0">
                <a:latin typeface="+mj-lt"/>
              </a:rPr>
              <a:t>Observations</a:t>
            </a:r>
          </a:p>
          <a:p>
            <a:pPr marL="571500" indent="-5715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600" dirty="0" smtClean="0">
                <a:latin typeface="+mj-lt"/>
              </a:rPr>
              <a:t>Comments</a:t>
            </a:r>
          </a:p>
          <a:p>
            <a:pPr marL="571500" indent="-5715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600" dirty="0" smtClean="0">
                <a:latin typeface="+mj-lt"/>
              </a:rPr>
              <a:t>Questions</a:t>
            </a:r>
          </a:p>
          <a:p>
            <a:pPr>
              <a:lnSpc>
                <a:spcPct val="150000"/>
              </a:lnSpc>
            </a:pPr>
            <a:endParaRPr lang="en-US" sz="3600" dirty="0" smtClean="0">
              <a:latin typeface="+mj-lt"/>
            </a:endParaRPr>
          </a:p>
          <a:p>
            <a:endParaRPr lang="en-US" sz="3600" dirty="0">
              <a:latin typeface="+mj-lt"/>
            </a:endParaRPr>
          </a:p>
        </p:txBody>
      </p:sp>
      <p:sp>
        <p:nvSpPr>
          <p:cNvPr id="6" name="Left Arrow 5"/>
          <p:cNvSpPr/>
          <p:nvPr/>
        </p:nvSpPr>
        <p:spPr>
          <a:xfrm>
            <a:off x="4419600" y="1676400"/>
            <a:ext cx="3505200" cy="2133600"/>
          </a:xfrm>
          <a:prstGeom prst="leftArrow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181600" y="2438400"/>
            <a:ext cx="2511107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4 minutes</a:t>
            </a:r>
            <a:endParaRPr lang="en-US" sz="3200" dirty="0">
              <a:latin typeface="+mj-lt"/>
            </a:endParaRPr>
          </a:p>
        </p:txBody>
      </p:sp>
      <p:sp>
        <p:nvSpPr>
          <p:cNvPr id="8" name="Left-Right Arrow 7"/>
          <p:cNvSpPr/>
          <p:nvPr/>
        </p:nvSpPr>
        <p:spPr>
          <a:xfrm>
            <a:off x="1770878" y="3771900"/>
            <a:ext cx="5943600" cy="2438400"/>
          </a:xfrm>
          <a:prstGeom prst="left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667000" y="4495800"/>
            <a:ext cx="396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</a:rPr>
              <a:t>Group share – 6 minutes </a:t>
            </a:r>
            <a:endParaRPr lang="en-US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0161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95867" y="331775"/>
            <a:ext cx="7543800" cy="1384995"/>
          </a:xfrm>
          <a:prstGeom prst="rect">
            <a:avLst/>
          </a:prstGeom>
          <a:solidFill>
            <a:srgbClr val="A4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i="1" dirty="0" smtClean="0">
                <a:solidFill>
                  <a:schemeClr val="bg1"/>
                </a:solidFill>
                <a:latin typeface="+mj-lt"/>
              </a:rPr>
              <a:t>Six Strategies</a:t>
            </a:r>
          </a:p>
          <a:p>
            <a:pPr algn="ctr"/>
            <a:r>
              <a:rPr lang="en-US" sz="3600" i="1" dirty="0" smtClean="0">
                <a:solidFill>
                  <a:schemeClr val="bg1"/>
                </a:solidFill>
                <a:latin typeface="+mj-lt"/>
              </a:rPr>
              <a:t># 3 Mining Data</a:t>
            </a:r>
            <a:endParaRPr lang="en-US" sz="3600" i="1" dirty="0" smtClean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162771"/>
            <a:ext cx="7543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pPr marL="571500" indent="-571500">
              <a:buFont typeface="Wingdings" pitchFamily="2" charset="2"/>
              <a:buChar char="Ø"/>
            </a:pPr>
            <a:endParaRPr lang="en-US" sz="3600" dirty="0" smtClean="0">
              <a:solidFill>
                <a:schemeClr val="bg1"/>
              </a:solidFill>
              <a:latin typeface="+mj-lt"/>
            </a:endParaRPr>
          </a:p>
          <a:p>
            <a:endParaRPr lang="en-US" sz="36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5" name="Picture 4" descr="C:\Users\lausd_user\Downloads\Logo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1" y="4648200"/>
            <a:ext cx="1527492" cy="14859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795867" y="2133600"/>
            <a:ext cx="7509932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i="1" dirty="0">
              <a:latin typeface="Arial" pitchFamily="34" charset="0"/>
              <a:cs typeface="Arial" pitchFamily="34" charset="0"/>
            </a:endParaRPr>
          </a:p>
          <a:p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i="1" dirty="0">
              <a:latin typeface="Arial" pitchFamily="34" charset="0"/>
              <a:cs typeface="Arial" pitchFamily="34" charset="0"/>
            </a:endParaRPr>
          </a:p>
          <a:p>
            <a:r>
              <a:rPr lang="en-US" sz="2800" i="1" dirty="0"/>
              <a:t>	</a:t>
            </a:r>
            <a:endParaRPr lang="en-US" sz="2800" i="1" dirty="0" smtClean="0"/>
          </a:p>
          <a:p>
            <a:r>
              <a:rPr lang="en-US" sz="2800" i="1" dirty="0"/>
              <a:t>	</a:t>
            </a:r>
            <a:endParaRPr lang="en-US" sz="2800" dirty="0"/>
          </a:p>
          <a:p>
            <a:endParaRPr lang="en-US" sz="3600" dirty="0" smtClean="0">
              <a:latin typeface="+mj-lt"/>
            </a:endParaRPr>
          </a:p>
          <a:p>
            <a:pPr algn="ctr"/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795867" y="1901435"/>
            <a:ext cx="750993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latin typeface="+mj-lt"/>
              </a:rPr>
              <a:t>This is related to the quality school issue</a:t>
            </a:r>
          </a:p>
          <a:p>
            <a:endParaRPr lang="en-US" sz="2000" dirty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Examples of mining or finding data: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The </a:t>
            </a: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%</a:t>
            </a: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 of teachers who hold credentials; who hold graduate degrees</a:t>
            </a:r>
          </a:p>
          <a:p>
            <a:endParaRPr lang="en-US" sz="2400" dirty="0" smtClean="0">
              <a:latin typeface="Aharoni" pitchFamily="2" charset="-79"/>
              <a:cs typeface="Aharoni" pitchFamily="2" charset="-79"/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en-US" sz="3100" dirty="0" smtClean="0">
                <a:latin typeface="Aharoni" pitchFamily="2" charset="-79"/>
                <a:cs typeface="Aharoni" pitchFamily="2" charset="-79"/>
              </a:rPr>
              <a:t>The combined years experience </a:t>
            </a: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of </a:t>
            </a:r>
          </a:p>
          <a:p>
            <a:r>
              <a:rPr lang="en-US" sz="3200" dirty="0" smtClean="0">
                <a:latin typeface="Aharoni" pitchFamily="2" charset="-79"/>
                <a:cs typeface="Aharoni" pitchFamily="2" charset="-79"/>
              </a:rPr>
              <a:t>     administrators                    </a:t>
            </a:r>
          </a:p>
          <a:p>
            <a:pPr marL="457200" indent="-457200">
              <a:buFont typeface="Wingdings" pitchFamily="2" charset="2"/>
              <a:buChar char="Ø"/>
            </a:pPr>
            <a:endParaRPr lang="en-US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26161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7543800" cy="1524000"/>
          </a:xfrm>
        </p:spPr>
        <p:txBody>
          <a:bodyPr/>
          <a:lstStyle/>
          <a:p>
            <a:r>
              <a:rPr lang="en-US" sz="6000" dirty="0" smtClean="0">
                <a:solidFill>
                  <a:schemeClr val="bg1"/>
                </a:solidFill>
              </a:rPr>
              <a:t>Marketing Our Schools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124200"/>
            <a:ext cx="6858000" cy="2971800"/>
          </a:xfrm>
        </p:spPr>
        <p:txBody>
          <a:bodyPr>
            <a:normAutofit fontScale="92500" lnSpcReduction="20000"/>
          </a:bodyPr>
          <a:lstStyle/>
          <a:p>
            <a:r>
              <a:rPr lang="en-US" sz="3600" b="1" i="1" dirty="0" smtClean="0">
                <a:solidFill>
                  <a:schemeClr val="tx1"/>
                </a:solidFill>
              </a:rPr>
              <a:t>Outline: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3200" b="1" i="1" dirty="0" smtClean="0">
                <a:solidFill>
                  <a:schemeClr val="tx1"/>
                </a:solidFill>
              </a:rPr>
              <a:t>3 frames 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3200" b="1" i="1" dirty="0" smtClean="0">
                <a:solidFill>
                  <a:schemeClr val="tx1"/>
                </a:solidFill>
              </a:rPr>
              <a:t>6 strategies:</a:t>
            </a:r>
          </a:p>
          <a:p>
            <a:r>
              <a:rPr lang="en-US" sz="3200" b="1" i="1" dirty="0" smtClean="0">
                <a:solidFill>
                  <a:schemeClr val="tx1"/>
                </a:solidFill>
              </a:rPr>
              <a:t>	- Market research</a:t>
            </a:r>
          </a:p>
          <a:p>
            <a:r>
              <a:rPr lang="en-US" sz="3200" b="1" i="1" dirty="0" smtClean="0">
                <a:solidFill>
                  <a:schemeClr val="tx1"/>
                </a:solidFill>
              </a:rPr>
              <a:t>	- Developing a brand </a:t>
            </a:r>
            <a:endParaRPr lang="en-US" sz="3600" b="1" i="1" dirty="0" smtClean="0">
              <a:solidFill>
                <a:schemeClr val="tx1"/>
              </a:solidFill>
            </a:endParaRPr>
          </a:p>
          <a:p>
            <a:r>
              <a:rPr lang="en-US" sz="3200" b="1" i="1" dirty="0" smtClean="0">
                <a:solidFill>
                  <a:schemeClr val="tx1"/>
                </a:solidFill>
              </a:rPr>
              <a:t>	- Mining data </a:t>
            </a:r>
            <a:endParaRPr lang="en-US" sz="3200" b="1" i="1" dirty="0">
              <a:solidFill>
                <a:schemeClr val="tx1"/>
              </a:solidFill>
            </a:endParaRPr>
          </a:p>
        </p:txBody>
      </p:sp>
      <p:pic>
        <p:nvPicPr>
          <p:cNvPr id="4" name="Picture 3" descr="C:\Users\lausd_user\Downloads\Log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191000"/>
            <a:ext cx="2064385" cy="1905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3277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95867" y="331775"/>
            <a:ext cx="7543800" cy="1384995"/>
          </a:xfrm>
          <a:prstGeom prst="rect">
            <a:avLst/>
          </a:prstGeom>
          <a:solidFill>
            <a:srgbClr val="A4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i="1" dirty="0" smtClean="0">
                <a:solidFill>
                  <a:schemeClr val="bg1"/>
                </a:solidFill>
                <a:latin typeface="+mj-lt"/>
              </a:rPr>
              <a:t>Six Strategies</a:t>
            </a:r>
          </a:p>
          <a:p>
            <a:pPr algn="ctr"/>
            <a:r>
              <a:rPr lang="en-US" sz="3600" i="1" dirty="0" smtClean="0">
                <a:solidFill>
                  <a:schemeClr val="bg1"/>
                </a:solidFill>
                <a:latin typeface="+mj-lt"/>
              </a:rPr>
              <a:t># 3 Mining Data</a:t>
            </a:r>
            <a:endParaRPr lang="en-US" sz="3600" i="1" dirty="0" smtClean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162771"/>
            <a:ext cx="7543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pPr marL="571500" indent="-571500">
              <a:buFont typeface="Wingdings" pitchFamily="2" charset="2"/>
              <a:buChar char="Ø"/>
            </a:pPr>
            <a:endParaRPr lang="en-US" sz="3600" dirty="0" smtClean="0">
              <a:solidFill>
                <a:schemeClr val="bg1"/>
              </a:solidFill>
              <a:latin typeface="+mj-lt"/>
            </a:endParaRPr>
          </a:p>
          <a:p>
            <a:endParaRPr lang="en-US" sz="36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5" name="Picture 4" descr="C:\Users\lausd_user\Downloads\Logo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1" y="4842034"/>
            <a:ext cx="1451292" cy="129206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795867" y="2133600"/>
            <a:ext cx="7509932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i="1" dirty="0">
              <a:latin typeface="Arial" pitchFamily="34" charset="0"/>
              <a:cs typeface="Arial" pitchFamily="34" charset="0"/>
            </a:endParaRPr>
          </a:p>
          <a:p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i="1" dirty="0">
              <a:latin typeface="Arial" pitchFamily="34" charset="0"/>
              <a:cs typeface="Arial" pitchFamily="34" charset="0"/>
            </a:endParaRPr>
          </a:p>
          <a:p>
            <a:r>
              <a:rPr lang="en-US" sz="2800" i="1" dirty="0"/>
              <a:t>	</a:t>
            </a:r>
            <a:endParaRPr lang="en-US" sz="2800" i="1" dirty="0" smtClean="0"/>
          </a:p>
          <a:p>
            <a:r>
              <a:rPr lang="en-US" sz="2800" i="1" dirty="0"/>
              <a:t>	</a:t>
            </a:r>
            <a:endParaRPr lang="en-US" sz="2800" dirty="0"/>
          </a:p>
          <a:p>
            <a:endParaRPr lang="en-US" sz="3600" dirty="0" smtClean="0">
              <a:latin typeface="+mj-lt"/>
            </a:endParaRPr>
          </a:p>
          <a:p>
            <a:pPr algn="ctr"/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795867" y="1901435"/>
            <a:ext cx="7509932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 sz="3200" dirty="0" smtClean="0">
                <a:latin typeface="Arial Black" pitchFamily="34" charset="0"/>
                <a:cs typeface="Aharoni" pitchFamily="2" charset="-79"/>
              </a:rPr>
              <a:t>%</a:t>
            </a:r>
            <a:r>
              <a:rPr lang="en-US" sz="3600" dirty="0" smtClean="0">
                <a:latin typeface="Arial Black" pitchFamily="34" charset="0"/>
                <a:cs typeface="Aharoni" pitchFamily="2" charset="-79"/>
              </a:rPr>
              <a:t> </a:t>
            </a: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of students who have committed to continue their studies after graduation</a:t>
            </a:r>
          </a:p>
          <a:p>
            <a:endParaRPr lang="en-US" sz="3200" dirty="0" smtClean="0">
              <a:latin typeface="Aharoni" pitchFamily="2" charset="-79"/>
              <a:cs typeface="Aharoni" pitchFamily="2" charset="-79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Ask stakeholders for statements about how they feel, how safe are they, what do they think about their teachers, etc. </a:t>
            </a:r>
          </a:p>
          <a:p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66447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95867" y="331775"/>
            <a:ext cx="7543800" cy="1384995"/>
          </a:xfrm>
          <a:prstGeom prst="rect">
            <a:avLst/>
          </a:prstGeom>
          <a:solidFill>
            <a:srgbClr val="A4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i="1" dirty="0" smtClean="0">
                <a:solidFill>
                  <a:schemeClr val="bg1"/>
                </a:solidFill>
                <a:latin typeface="+mj-lt"/>
              </a:rPr>
              <a:t>Six Strategies</a:t>
            </a:r>
          </a:p>
          <a:p>
            <a:pPr algn="ctr"/>
            <a:r>
              <a:rPr lang="en-US" sz="3600" i="1" dirty="0" smtClean="0">
                <a:solidFill>
                  <a:schemeClr val="bg1"/>
                </a:solidFill>
                <a:latin typeface="+mj-lt"/>
              </a:rPr>
              <a:t># 3 Mining Data</a:t>
            </a:r>
            <a:endParaRPr lang="en-US" sz="3600" i="1" dirty="0" smtClean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162771"/>
            <a:ext cx="7543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pPr marL="571500" indent="-571500">
              <a:buFont typeface="Wingdings" pitchFamily="2" charset="2"/>
              <a:buChar char="Ø"/>
            </a:pPr>
            <a:endParaRPr lang="en-US" sz="3600" dirty="0" smtClean="0">
              <a:solidFill>
                <a:schemeClr val="bg1"/>
              </a:solidFill>
              <a:latin typeface="+mj-lt"/>
            </a:endParaRPr>
          </a:p>
          <a:p>
            <a:endParaRPr lang="en-US" sz="36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5" name="Picture 4" descr="C:\Users\lausd_user\Downloads\Logo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1" y="4842034"/>
            <a:ext cx="1451292" cy="129206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795867" y="2133600"/>
            <a:ext cx="7509932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i="1" dirty="0">
              <a:latin typeface="Arial" pitchFamily="34" charset="0"/>
              <a:cs typeface="Arial" pitchFamily="34" charset="0"/>
            </a:endParaRPr>
          </a:p>
          <a:p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i="1" dirty="0">
              <a:latin typeface="Arial" pitchFamily="34" charset="0"/>
              <a:cs typeface="Arial" pitchFamily="34" charset="0"/>
            </a:endParaRPr>
          </a:p>
          <a:p>
            <a:r>
              <a:rPr lang="en-US" sz="2800" i="1" dirty="0"/>
              <a:t>	</a:t>
            </a:r>
            <a:endParaRPr lang="en-US" sz="2800" i="1" dirty="0" smtClean="0"/>
          </a:p>
          <a:p>
            <a:r>
              <a:rPr lang="en-US" sz="2800" i="1" dirty="0"/>
              <a:t>	</a:t>
            </a:r>
            <a:endParaRPr lang="en-US" sz="2800" dirty="0"/>
          </a:p>
          <a:p>
            <a:endParaRPr lang="en-US" sz="3600" dirty="0" smtClean="0">
              <a:latin typeface="+mj-lt"/>
            </a:endParaRPr>
          </a:p>
          <a:p>
            <a:pPr algn="ctr"/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795867" y="1901435"/>
            <a:ext cx="7509932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Include a couple of the quotations in the overview marketing material and…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Make separate flyers: </a:t>
            </a:r>
          </a:p>
          <a:p>
            <a:r>
              <a:rPr lang="en-US" sz="3200" dirty="0">
                <a:latin typeface="Aharoni" pitchFamily="2" charset="-79"/>
                <a:cs typeface="Aharoni" pitchFamily="2" charset="-79"/>
              </a:rPr>
              <a:t>	</a:t>
            </a: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-What students are saying….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latin typeface="Aharoni" pitchFamily="2" charset="-79"/>
                <a:cs typeface="Aharoni" pitchFamily="2" charset="-79"/>
              </a:rPr>
              <a:t>	</a:t>
            </a: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- What parents are saying….                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       - What teachers are saying….</a:t>
            </a:r>
          </a:p>
          <a:p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42703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95867" y="331775"/>
            <a:ext cx="7543800" cy="1384995"/>
          </a:xfrm>
          <a:prstGeom prst="rect">
            <a:avLst/>
          </a:prstGeom>
          <a:solidFill>
            <a:srgbClr val="A4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i="1" dirty="0" smtClean="0">
                <a:solidFill>
                  <a:schemeClr val="bg1"/>
                </a:solidFill>
                <a:latin typeface="+mj-lt"/>
              </a:rPr>
              <a:t>Six Strategies</a:t>
            </a:r>
          </a:p>
          <a:p>
            <a:pPr algn="ctr"/>
            <a:r>
              <a:rPr lang="en-US" sz="3600" i="1" dirty="0" smtClean="0">
                <a:solidFill>
                  <a:schemeClr val="bg1"/>
                </a:solidFill>
                <a:latin typeface="+mj-lt"/>
              </a:rPr>
              <a:t># 3 Mining Data</a:t>
            </a:r>
            <a:endParaRPr lang="en-US" sz="3600" i="1" dirty="0" smtClean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162771"/>
            <a:ext cx="7543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pPr marL="571500" indent="-571500">
              <a:buFont typeface="Wingdings" pitchFamily="2" charset="2"/>
              <a:buChar char="Ø"/>
            </a:pPr>
            <a:endParaRPr lang="en-US" sz="3600" dirty="0" smtClean="0">
              <a:solidFill>
                <a:schemeClr val="bg1"/>
              </a:solidFill>
              <a:latin typeface="+mj-lt"/>
            </a:endParaRPr>
          </a:p>
          <a:p>
            <a:endParaRPr lang="en-US" sz="36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5" name="Picture 4" descr="C:\Users\lausd_user\Downloads\Logo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1" y="4842034"/>
            <a:ext cx="1451292" cy="129206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795867" y="2133600"/>
            <a:ext cx="7509932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i="1" dirty="0">
              <a:latin typeface="Arial" pitchFamily="34" charset="0"/>
              <a:cs typeface="Arial" pitchFamily="34" charset="0"/>
            </a:endParaRPr>
          </a:p>
          <a:p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i="1" dirty="0">
              <a:latin typeface="Arial" pitchFamily="34" charset="0"/>
              <a:cs typeface="Arial" pitchFamily="34" charset="0"/>
            </a:endParaRPr>
          </a:p>
          <a:p>
            <a:r>
              <a:rPr lang="en-US" sz="2800" i="1" dirty="0"/>
              <a:t>	</a:t>
            </a:r>
            <a:endParaRPr lang="en-US" sz="2800" i="1" dirty="0" smtClean="0"/>
          </a:p>
          <a:p>
            <a:r>
              <a:rPr lang="en-US" sz="2800" i="1" dirty="0"/>
              <a:t>	</a:t>
            </a:r>
            <a:endParaRPr lang="en-US" sz="2800" dirty="0"/>
          </a:p>
          <a:p>
            <a:endParaRPr lang="en-US" sz="3600" dirty="0" smtClean="0">
              <a:latin typeface="+mj-lt"/>
            </a:endParaRPr>
          </a:p>
          <a:p>
            <a:pPr algn="ctr"/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795867" y="1901435"/>
            <a:ext cx="750993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 sz="3200" dirty="0" smtClean="0">
                <a:latin typeface="+mj-lt"/>
              </a:rPr>
              <a:t>Use the: </a:t>
            </a:r>
          </a:p>
          <a:p>
            <a:r>
              <a:rPr lang="en-US" sz="3200" dirty="0">
                <a:latin typeface="+mj-lt"/>
              </a:rPr>
              <a:t>	</a:t>
            </a:r>
            <a:r>
              <a:rPr lang="en-US" sz="3200" dirty="0" smtClean="0">
                <a:latin typeface="+mj-lt"/>
              </a:rPr>
              <a:t>- SQII </a:t>
            </a:r>
            <a:r>
              <a:rPr lang="en-US" sz="2800" dirty="0" smtClean="0">
                <a:latin typeface="+mj-lt"/>
              </a:rPr>
              <a:t>(see the Clinton and Virgil quotes)</a:t>
            </a:r>
          </a:p>
          <a:p>
            <a:endParaRPr lang="en-US" sz="1600" dirty="0" smtClean="0">
              <a:latin typeface="+mj-lt"/>
            </a:endParaRPr>
          </a:p>
          <a:p>
            <a:r>
              <a:rPr lang="en-US" sz="3200" dirty="0">
                <a:latin typeface="+mj-lt"/>
              </a:rPr>
              <a:t>	</a:t>
            </a:r>
            <a:r>
              <a:rPr lang="en-US" sz="3200" dirty="0" smtClean="0">
                <a:latin typeface="+mj-lt"/>
              </a:rPr>
              <a:t>- School Satisfaction Survey </a:t>
            </a:r>
            <a:r>
              <a:rPr lang="en-US" sz="2800" dirty="0" smtClean="0">
                <a:latin typeface="+mj-lt"/>
              </a:rPr>
              <a:t>(compare </a:t>
            </a:r>
          </a:p>
          <a:p>
            <a:r>
              <a:rPr lang="en-US" sz="2800" dirty="0">
                <a:latin typeface="+mj-lt"/>
              </a:rPr>
              <a:t>	</a:t>
            </a:r>
            <a:r>
              <a:rPr lang="en-US" sz="2800" dirty="0" smtClean="0">
                <a:latin typeface="+mj-lt"/>
              </a:rPr>
              <a:t>   to national statistics – Dr. </a:t>
            </a:r>
            <a:r>
              <a:rPr lang="en-US" sz="2800" dirty="0" err="1" smtClean="0">
                <a:latin typeface="+mj-lt"/>
              </a:rPr>
              <a:t>Quagila</a:t>
            </a:r>
            <a:r>
              <a:rPr lang="en-US" sz="2800" dirty="0" smtClean="0">
                <a:latin typeface="+mj-lt"/>
              </a:rPr>
              <a:t>)</a:t>
            </a:r>
          </a:p>
          <a:p>
            <a:endParaRPr lang="en-US" sz="1600" dirty="0" smtClean="0">
              <a:latin typeface="+mj-lt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US" sz="3200" dirty="0" smtClean="0">
                <a:latin typeface="+mj-lt"/>
              </a:rPr>
              <a:t>Conduct your own surveys </a:t>
            </a:r>
            <a:r>
              <a:rPr lang="en-US" sz="2800" dirty="0" smtClean="0">
                <a:latin typeface="+mj-lt"/>
              </a:rPr>
              <a:t>(graph the    </a:t>
            </a:r>
          </a:p>
          <a:p>
            <a:pPr lvl="1"/>
            <a:r>
              <a:rPr lang="en-US" sz="2800" dirty="0" smtClean="0">
                <a:latin typeface="+mj-lt"/>
              </a:rPr>
              <a:t>        improvements)</a:t>
            </a:r>
          </a:p>
          <a:p>
            <a:pPr lvl="1"/>
            <a:endParaRPr lang="en-US" sz="2800" dirty="0" smtClean="0">
              <a:latin typeface="+mj-lt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US" sz="3200" dirty="0" smtClean="0">
                <a:latin typeface="+mj-lt"/>
              </a:rPr>
              <a:t>Clinton: count the total # of adults</a:t>
            </a: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7567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95867" y="331775"/>
            <a:ext cx="7543800" cy="1384995"/>
          </a:xfrm>
          <a:prstGeom prst="rect">
            <a:avLst/>
          </a:prstGeom>
          <a:solidFill>
            <a:srgbClr val="A4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i="1" dirty="0">
                <a:latin typeface="+mj-lt"/>
              </a:rPr>
              <a:t> </a:t>
            </a:r>
            <a:r>
              <a:rPr lang="en-US" sz="4800" i="1" dirty="0" smtClean="0">
                <a:solidFill>
                  <a:schemeClr val="bg1"/>
                </a:solidFill>
                <a:latin typeface="+mj-lt"/>
              </a:rPr>
              <a:t>Six Strategies</a:t>
            </a:r>
          </a:p>
          <a:p>
            <a:pPr algn="ctr"/>
            <a:r>
              <a:rPr lang="en-US" sz="3600" i="1" dirty="0" smtClean="0">
                <a:solidFill>
                  <a:schemeClr val="bg1"/>
                </a:solidFill>
                <a:latin typeface="+mj-lt"/>
              </a:rPr>
              <a:t># 3 Mining Data</a:t>
            </a:r>
            <a:endParaRPr lang="en-US" sz="3600" i="1" dirty="0" smtClean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162771"/>
            <a:ext cx="7543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pPr marL="571500" indent="-571500">
              <a:buFont typeface="Wingdings" pitchFamily="2" charset="2"/>
              <a:buChar char="Ø"/>
            </a:pPr>
            <a:endParaRPr lang="en-US" sz="3600" dirty="0" smtClean="0">
              <a:solidFill>
                <a:schemeClr val="bg1"/>
              </a:solidFill>
              <a:latin typeface="+mj-lt"/>
            </a:endParaRPr>
          </a:p>
          <a:p>
            <a:endParaRPr lang="en-US" sz="36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5" name="Picture 4" descr="C:\Users\lausd_user\Downloads\Logo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4021" y="4818301"/>
            <a:ext cx="1451292" cy="129206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795867" y="2133600"/>
            <a:ext cx="7509932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i="1" dirty="0">
              <a:latin typeface="Arial" pitchFamily="34" charset="0"/>
              <a:cs typeface="Arial" pitchFamily="34" charset="0"/>
            </a:endParaRPr>
          </a:p>
          <a:p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i="1" dirty="0">
              <a:latin typeface="Arial" pitchFamily="34" charset="0"/>
              <a:cs typeface="Arial" pitchFamily="34" charset="0"/>
            </a:endParaRPr>
          </a:p>
          <a:p>
            <a:r>
              <a:rPr lang="en-US" sz="2800" i="1" dirty="0"/>
              <a:t>	</a:t>
            </a:r>
            <a:endParaRPr lang="en-US" sz="2800" i="1" dirty="0" smtClean="0"/>
          </a:p>
          <a:p>
            <a:r>
              <a:rPr lang="en-US" sz="2800" i="1" dirty="0"/>
              <a:t>	</a:t>
            </a:r>
            <a:endParaRPr lang="en-US" sz="2800" dirty="0"/>
          </a:p>
          <a:p>
            <a:endParaRPr lang="en-US" sz="3600" dirty="0" smtClean="0">
              <a:latin typeface="+mj-lt"/>
            </a:endParaRPr>
          </a:p>
          <a:p>
            <a:pPr algn="ctr"/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795867" y="1901435"/>
            <a:ext cx="750993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 sz="3600" dirty="0">
                <a:latin typeface="+mj-lt"/>
              </a:rPr>
              <a:t>Solicit statements from the </a:t>
            </a:r>
            <a:r>
              <a:rPr lang="en-US" sz="3600" dirty="0" smtClean="0">
                <a:latin typeface="+mj-lt"/>
              </a:rPr>
              <a:t> </a:t>
            </a:r>
          </a:p>
          <a:p>
            <a:r>
              <a:rPr lang="en-US" sz="3600" dirty="0">
                <a:latin typeface="+mj-lt"/>
              </a:rPr>
              <a:t> </a:t>
            </a:r>
            <a:r>
              <a:rPr lang="en-US" sz="3600" dirty="0" smtClean="0">
                <a:latin typeface="+mj-lt"/>
              </a:rPr>
              <a:t>    	neighborhood council </a:t>
            </a:r>
            <a:r>
              <a:rPr lang="en-US" sz="3600" dirty="0">
                <a:latin typeface="+mj-lt"/>
              </a:rPr>
              <a:t>chair, city </a:t>
            </a:r>
            <a:r>
              <a:rPr lang="en-US" sz="3600" dirty="0" smtClean="0">
                <a:latin typeface="+mj-lt"/>
              </a:rPr>
              <a:t>  </a:t>
            </a:r>
          </a:p>
          <a:p>
            <a:r>
              <a:rPr lang="en-US" sz="3600" dirty="0">
                <a:latin typeface="+mj-lt"/>
              </a:rPr>
              <a:t> </a:t>
            </a:r>
            <a:r>
              <a:rPr lang="en-US" sz="3600" dirty="0" smtClean="0">
                <a:latin typeface="+mj-lt"/>
              </a:rPr>
              <a:t>          council </a:t>
            </a:r>
            <a:r>
              <a:rPr lang="en-US" sz="3600" dirty="0">
                <a:latin typeface="+mj-lt"/>
              </a:rPr>
              <a:t>rep, etc. </a:t>
            </a:r>
            <a:r>
              <a:rPr lang="en-US" sz="3600" dirty="0" smtClean="0">
                <a:latin typeface="+mj-lt"/>
              </a:rPr>
              <a:t>about how great </a:t>
            </a:r>
          </a:p>
          <a:p>
            <a:r>
              <a:rPr lang="en-US" sz="3600" dirty="0">
                <a:latin typeface="+mj-lt"/>
              </a:rPr>
              <a:t> </a:t>
            </a:r>
            <a:r>
              <a:rPr lang="en-US" sz="3600" dirty="0" smtClean="0">
                <a:latin typeface="+mj-lt"/>
              </a:rPr>
              <a:t>          your school is.</a:t>
            </a:r>
          </a:p>
          <a:p>
            <a:endParaRPr lang="en-US" sz="3600" dirty="0">
              <a:latin typeface="+mj-lt"/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en-US" sz="3600" dirty="0" smtClean="0">
                <a:latin typeface="+mj-lt"/>
              </a:rPr>
              <a:t>Solicit statements of cooperation</a:t>
            </a:r>
          </a:p>
          <a:p>
            <a:r>
              <a:rPr lang="en-US" sz="3600" dirty="0">
                <a:latin typeface="+mj-lt"/>
              </a:rPr>
              <a:t>	</a:t>
            </a:r>
            <a:r>
              <a:rPr lang="en-US" sz="3600" dirty="0" smtClean="0">
                <a:latin typeface="+mj-lt"/>
              </a:rPr>
              <a:t>from LAPD &amp; LASP</a:t>
            </a:r>
            <a:endParaRPr lang="en-US" sz="4400" dirty="0">
              <a:latin typeface="+mj-lt"/>
            </a:endParaRPr>
          </a:p>
          <a:p>
            <a:pPr lvl="1"/>
            <a:endParaRPr lang="en-US" sz="2800" dirty="0" smtClean="0">
              <a:latin typeface="+mj-lt"/>
            </a:endParaRPr>
          </a:p>
          <a:p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23935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95867" y="331775"/>
            <a:ext cx="7543800" cy="584775"/>
          </a:xfrm>
          <a:prstGeom prst="rect">
            <a:avLst/>
          </a:prstGeom>
          <a:solidFill>
            <a:srgbClr val="A4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>
                <a:solidFill>
                  <a:schemeClr val="bg1"/>
                </a:solidFill>
                <a:latin typeface="+mj-lt"/>
              </a:rPr>
              <a:t>Triad Partner Share  on Data Mining</a:t>
            </a:r>
            <a:endParaRPr lang="en-US" sz="3200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219200"/>
            <a:ext cx="7543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pPr marL="571500" indent="-571500">
              <a:buFont typeface="Wingdings" pitchFamily="2" charset="2"/>
              <a:buChar char="Ø"/>
            </a:pPr>
            <a:endParaRPr lang="en-US" sz="3600" dirty="0" smtClean="0">
              <a:latin typeface="+mj-lt"/>
            </a:endParaRPr>
          </a:p>
          <a:p>
            <a:pPr marL="571500" indent="-571500">
              <a:buFont typeface="Wingdings" pitchFamily="2" charset="2"/>
              <a:buChar char="Ø"/>
            </a:pPr>
            <a:endParaRPr lang="en-US" sz="3600" dirty="0">
              <a:latin typeface="+mj-lt"/>
            </a:endParaRPr>
          </a:p>
        </p:txBody>
      </p:sp>
      <p:pic>
        <p:nvPicPr>
          <p:cNvPr id="5" name="Picture 4" descr="C:\Users\lausd_user\Downloads\Log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2707" y="4991100"/>
            <a:ext cx="1226185" cy="1143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795867" y="1219200"/>
            <a:ext cx="7543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600" dirty="0" smtClean="0">
                <a:latin typeface="+mj-lt"/>
              </a:rPr>
              <a:t>Observations</a:t>
            </a:r>
          </a:p>
          <a:p>
            <a:pPr marL="571500" indent="-5715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600" dirty="0" smtClean="0">
                <a:latin typeface="+mj-lt"/>
              </a:rPr>
              <a:t>Comments</a:t>
            </a:r>
          </a:p>
          <a:p>
            <a:pPr marL="571500" indent="-5715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600" dirty="0" smtClean="0">
                <a:latin typeface="+mj-lt"/>
              </a:rPr>
              <a:t>Questions</a:t>
            </a:r>
          </a:p>
          <a:p>
            <a:pPr>
              <a:lnSpc>
                <a:spcPct val="150000"/>
              </a:lnSpc>
            </a:pPr>
            <a:endParaRPr lang="en-US" sz="3600" dirty="0" smtClean="0">
              <a:latin typeface="+mj-lt"/>
            </a:endParaRPr>
          </a:p>
          <a:p>
            <a:endParaRPr lang="en-US" sz="3600" dirty="0">
              <a:latin typeface="+mj-lt"/>
            </a:endParaRPr>
          </a:p>
        </p:txBody>
      </p:sp>
      <p:sp>
        <p:nvSpPr>
          <p:cNvPr id="6" name="Left Arrow 5"/>
          <p:cNvSpPr/>
          <p:nvPr/>
        </p:nvSpPr>
        <p:spPr>
          <a:xfrm>
            <a:off x="4419600" y="1676400"/>
            <a:ext cx="3505200" cy="2133600"/>
          </a:xfrm>
          <a:prstGeom prst="leftArrow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181600" y="2438400"/>
            <a:ext cx="2511107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4 minutes</a:t>
            </a:r>
            <a:endParaRPr lang="en-US" sz="3200" dirty="0">
              <a:latin typeface="+mj-lt"/>
            </a:endParaRPr>
          </a:p>
        </p:txBody>
      </p:sp>
      <p:sp>
        <p:nvSpPr>
          <p:cNvPr id="8" name="Left-Right Arrow 7"/>
          <p:cNvSpPr/>
          <p:nvPr/>
        </p:nvSpPr>
        <p:spPr>
          <a:xfrm>
            <a:off x="1770878" y="3771900"/>
            <a:ext cx="5943600" cy="2438400"/>
          </a:xfrm>
          <a:prstGeom prst="left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667000" y="4495800"/>
            <a:ext cx="396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</a:rPr>
              <a:t>Group share – 6 minutes </a:t>
            </a:r>
            <a:endParaRPr lang="en-US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1753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95867" y="331775"/>
            <a:ext cx="7543800" cy="1384995"/>
          </a:xfrm>
          <a:prstGeom prst="rect">
            <a:avLst/>
          </a:prstGeom>
          <a:solidFill>
            <a:srgbClr val="A4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i="1" dirty="0" smtClean="0">
                <a:solidFill>
                  <a:schemeClr val="bg1"/>
                </a:solidFill>
                <a:latin typeface="+mj-lt"/>
              </a:rPr>
              <a:t>Six Strategies</a:t>
            </a:r>
          </a:p>
          <a:p>
            <a:pPr algn="ctr"/>
            <a:r>
              <a:rPr lang="en-US" sz="3600" i="1" dirty="0" smtClean="0">
                <a:solidFill>
                  <a:schemeClr val="bg1"/>
                </a:solidFill>
                <a:latin typeface="+mj-lt"/>
              </a:rPr>
              <a:t># 4  - Two Approaches to Media </a:t>
            </a:r>
            <a:endParaRPr lang="en-US" sz="3600" i="1" dirty="0" smtClean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162771"/>
            <a:ext cx="7543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pPr marL="571500" indent="-571500">
              <a:buFont typeface="Wingdings" pitchFamily="2" charset="2"/>
              <a:buChar char="Ø"/>
            </a:pPr>
            <a:endParaRPr lang="en-US" sz="3600" dirty="0" smtClean="0">
              <a:solidFill>
                <a:schemeClr val="bg1"/>
              </a:solidFill>
              <a:latin typeface="+mj-lt"/>
            </a:endParaRPr>
          </a:p>
          <a:p>
            <a:endParaRPr lang="en-US" sz="36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5" name="Picture 4" descr="C:\Users\lausd_user\Downloads\Logo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1" y="4842034"/>
            <a:ext cx="1451292" cy="129206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795867" y="2133600"/>
            <a:ext cx="7509932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i="1" dirty="0">
              <a:latin typeface="Arial" pitchFamily="34" charset="0"/>
              <a:cs typeface="Arial" pitchFamily="34" charset="0"/>
            </a:endParaRPr>
          </a:p>
          <a:p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i="1" dirty="0">
              <a:latin typeface="Arial" pitchFamily="34" charset="0"/>
              <a:cs typeface="Arial" pitchFamily="34" charset="0"/>
            </a:endParaRPr>
          </a:p>
          <a:p>
            <a:r>
              <a:rPr lang="en-US" sz="2800" i="1" dirty="0"/>
              <a:t>	</a:t>
            </a:r>
            <a:endParaRPr lang="en-US" sz="2800" i="1" dirty="0" smtClean="0"/>
          </a:p>
          <a:p>
            <a:r>
              <a:rPr lang="en-US" sz="2800" i="1" dirty="0"/>
              <a:t>	</a:t>
            </a:r>
            <a:endParaRPr lang="en-US" sz="2800" dirty="0"/>
          </a:p>
          <a:p>
            <a:endParaRPr lang="en-US" sz="3600" dirty="0" smtClean="0">
              <a:latin typeface="+mj-lt"/>
            </a:endParaRPr>
          </a:p>
          <a:p>
            <a:pPr algn="ctr"/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795867" y="1901435"/>
            <a:ext cx="75099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sz="2800" dirty="0" smtClean="0">
              <a:latin typeface="+mj-lt"/>
            </a:endParaRPr>
          </a:p>
          <a:p>
            <a:endParaRPr lang="en-US" sz="32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5867" y="1767569"/>
            <a:ext cx="758613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>
                <a:latin typeface="+mj-lt"/>
              </a:rPr>
              <a:t>Material with a broad overview – use as a hook</a:t>
            </a:r>
          </a:p>
          <a:p>
            <a:pPr marL="742950" indent="-742950">
              <a:buAutoNum type="arabicPeriod"/>
            </a:pPr>
            <a:endParaRPr lang="en-US" sz="3600" dirty="0">
              <a:latin typeface="+mj-lt"/>
            </a:endParaRPr>
          </a:p>
          <a:p>
            <a:pPr marL="742950" indent="-742950">
              <a:buAutoNum type="arabicPeriod"/>
            </a:pPr>
            <a:r>
              <a:rPr lang="en-US" sz="3600" dirty="0" smtClean="0">
                <a:latin typeface="+mj-lt"/>
              </a:rPr>
              <a:t>Material with detailed info – for the discerning parent</a:t>
            </a:r>
            <a:endParaRPr lang="en-US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54813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95867" y="331775"/>
            <a:ext cx="7543800" cy="1384995"/>
          </a:xfrm>
          <a:prstGeom prst="rect">
            <a:avLst/>
          </a:prstGeom>
          <a:solidFill>
            <a:srgbClr val="A4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i="1" dirty="0" smtClean="0">
                <a:solidFill>
                  <a:schemeClr val="bg1"/>
                </a:solidFill>
                <a:latin typeface="+mj-lt"/>
              </a:rPr>
              <a:t>Six Strategies</a:t>
            </a:r>
          </a:p>
          <a:p>
            <a:pPr algn="ctr"/>
            <a:r>
              <a:rPr lang="en-US" sz="3600" i="1" dirty="0" smtClean="0">
                <a:solidFill>
                  <a:schemeClr val="bg1"/>
                </a:solidFill>
                <a:latin typeface="+mj-lt"/>
              </a:rPr>
              <a:t>Overview of the School </a:t>
            </a:r>
            <a:endParaRPr lang="en-US" sz="3600" i="1" dirty="0" smtClean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162771"/>
            <a:ext cx="7543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pPr marL="571500" indent="-571500">
              <a:buFont typeface="Wingdings" pitchFamily="2" charset="2"/>
              <a:buChar char="Ø"/>
            </a:pPr>
            <a:endParaRPr lang="en-US" sz="3600" dirty="0" smtClean="0">
              <a:solidFill>
                <a:schemeClr val="bg1"/>
              </a:solidFill>
              <a:latin typeface="+mj-lt"/>
            </a:endParaRPr>
          </a:p>
          <a:p>
            <a:endParaRPr lang="en-US" sz="36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5" name="Picture 4" descr="C:\Users\lausd_user\Downloads\Logo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4572000"/>
            <a:ext cx="1527493" cy="15621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795867" y="2133600"/>
            <a:ext cx="7509932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i="1" dirty="0">
              <a:latin typeface="Arial" pitchFamily="34" charset="0"/>
              <a:cs typeface="Arial" pitchFamily="34" charset="0"/>
            </a:endParaRPr>
          </a:p>
          <a:p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i="1" dirty="0">
              <a:latin typeface="Arial" pitchFamily="34" charset="0"/>
              <a:cs typeface="Arial" pitchFamily="34" charset="0"/>
            </a:endParaRPr>
          </a:p>
          <a:p>
            <a:r>
              <a:rPr lang="en-US" sz="2800" i="1" dirty="0"/>
              <a:t>	</a:t>
            </a:r>
            <a:endParaRPr lang="en-US" sz="2800" i="1" dirty="0" smtClean="0"/>
          </a:p>
          <a:p>
            <a:r>
              <a:rPr lang="en-US" sz="2800" i="1" dirty="0"/>
              <a:t>	</a:t>
            </a:r>
            <a:endParaRPr lang="en-US" sz="2800" dirty="0"/>
          </a:p>
          <a:p>
            <a:endParaRPr lang="en-US" sz="3600" dirty="0" smtClean="0">
              <a:latin typeface="+mj-lt"/>
            </a:endParaRPr>
          </a:p>
          <a:p>
            <a:pPr algn="ctr"/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795867" y="1901435"/>
            <a:ext cx="75099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sz="2800" dirty="0" smtClean="0">
              <a:latin typeface="+mj-lt"/>
            </a:endParaRPr>
          </a:p>
          <a:p>
            <a:endParaRPr lang="en-US" sz="32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1901435"/>
            <a:ext cx="784859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lvl="0" indent="-571500">
              <a:buFont typeface="Wingdings" pitchFamily="2" charset="2"/>
              <a:buChar char="Ø"/>
            </a:pPr>
            <a:r>
              <a:rPr lang="en-US" sz="3200" dirty="0">
                <a:latin typeface="Aharoni" pitchFamily="2" charset="-79"/>
                <a:cs typeface="Aharoni" pitchFamily="2" charset="-79"/>
              </a:rPr>
              <a:t>Simple </a:t>
            </a: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product </a:t>
            </a:r>
            <a:r>
              <a:rPr lang="en-US" sz="3200" dirty="0">
                <a:latin typeface="Aharoni" pitchFamily="2" charset="-79"/>
                <a:cs typeface="Aharoni" pitchFamily="2" charset="-79"/>
              </a:rPr>
              <a:t>such as a flyer, tri-fold brochure, half-sheet post card, banner, </a:t>
            </a:r>
            <a:r>
              <a:rPr lang="en-US" sz="3000" dirty="0">
                <a:latin typeface="Aharoni" pitchFamily="2" charset="-79"/>
                <a:cs typeface="Aharoni" pitchFamily="2" charset="-79"/>
              </a:rPr>
              <a:t>etc</a:t>
            </a:r>
            <a:r>
              <a:rPr lang="en-US" sz="3000" dirty="0" smtClean="0">
                <a:latin typeface="Aharoni" pitchFamily="2" charset="-79"/>
                <a:cs typeface="Aharoni" pitchFamily="2" charset="-79"/>
              </a:rPr>
              <a:t>.</a:t>
            </a:r>
          </a:p>
          <a:p>
            <a:pPr lvl="0"/>
            <a:r>
              <a:rPr lang="en-US" sz="3600" dirty="0">
                <a:latin typeface="Aharoni" pitchFamily="2" charset="-79"/>
                <a:cs typeface="Aharoni" pitchFamily="2" charset="-79"/>
              </a:rPr>
              <a:t>	</a:t>
            </a: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Examples: 20</a:t>
            </a:r>
            <a:r>
              <a:rPr lang="en-US" sz="2800" baseline="30000" dirty="0" smtClean="0">
                <a:latin typeface="Aharoni" pitchFamily="2" charset="-79"/>
                <a:cs typeface="Aharoni" pitchFamily="2" charset="-79"/>
              </a:rPr>
              <a:t>th</a:t>
            </a: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 street one-pager, Virgil    	half-sheet post card, Clinton try-fold 	brochure, etc.</a:t>
            </a:r>
            <a:endParaRPr lang="en-US" sz="2800" dirty="0">
              <a:latin typeface="Aharoni" pitchFamily="2" charset="-79"/>
              <a:cs typeface="Aharoni" pitchFamily="2" charset="-79"/>
            </a:endParaRPr>
          </a:p>
          <a:p>
            <a:endParaRPr lang="en-US" dirty="0" smtClean="0">
              <a:latin typeface="+mj-lt"/>
            </a:endParaRPr>
          </a:p>
          <a:p>
            <a:r>
              <a:rPr lang="en-US" sz="3200" i="1" dirty="0" smtClean="0">
                <a:latin typeface="+mj-lt"/>
              </a:rPr>
              <a:t>          </a:t>
            </a: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The </a:t>
            </a:r>
            <a:r>
              <a:rPr lang="en-US" sz="3200" dirty="0">
                <a:latin typeface="Aharoni" pitchFamily="2" charset="-79"/>
                <a:cs typeface="Aharoni" pitchFamily="2" charset="-79"/>
              </a:rPr>
              <a:t>goal is to instill </a:t>
            </a:r>
            <a:r>
              <a:rPr lang="en-US" sz="3200" i="1" dirty="0">
                <a:latin typeface="Aharoni" pitchFamily="2" charset="-79"/>
                <a:cs typeface="Aharoni" pitchFamily="2" charset="-79"/>
              </a:rPr>
              <a:t>interest</a:t>
            </a:r>
            <a:r>
              <a:rPr lang="en-US" sz="32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 in         </a:t>
            </a:r>
          </a:p>
          <a:p>
            <a:r>
              <a:rPr lang="en-US" sz="3200" dirty="0">
                <a:latin typeface="Aharoni" pitchFamily="2" charset="-79"/>
                <a:cs typeface="Aharoni" pitchFamily="2" charset="-79"/>
              </a:rPr>
              <a:t>	</a:t>
            </a: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your school</a:t>
            </a:r>
            <a:r>
              <a:rPr lang="en-US" sz="3200" dirty="0">
                <a:latin typeface="Aharoni" pitchFamily="2" charset="-79"/>
                <a:cs typeface="Aharoni" pitchFamily="2" charset="-79"/>
              </a:rPr>
              <a:t>.</a:t>
            </a:r>
          </a:p>
          <a:p>
            <a:endParaRPr lang="en-US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01334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95867" y="331775"/>
            <a:ext cx="7543800" cy="1384995"/>
          </a:xfrm>
          <a:prstGeom prst="rect">
            <a:avLst/>
          </a:prstGeom>
          <a:solidFill>
            <a:srgbClr val="A4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i="1" dirty="0" smtClean="0">
                <a:solidFill>
                  <a:schemeClr val="bg1"/>
                </a:solidFill>
                <a:latin typeface="+mj-lt"/>
              </a:rPr>
              <a:t>Six Strategies</a:t>
            </a:r>
          </a:p>
          <a:p>
            <a:pPr algn="ctr"/>
            <a:r>
              <a:rPr lang="en-US" sz="3600" i="1" dirty="0" smtClean="0">
                <a:solidFill>
                  <a:schemeClr val="bg1"/>
                </a:solidFill>
                <a:latin typeface="+mj-lt"/>
              </a:rPr>
              <a:t>Overview of the School </a:t>
            </a:r>
            <a:endParaRPr lang="en-US" sz="3600" i="1" dirty="0" smtClean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162771"/>
            <a:ext cx="7543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pPr marL="571500" indent="-571500">
              <a:buFont typeface="Wingdings" pitchFamily="2" charset="2"/>
              <a:buChar char="Ø"/>
            </a:pPr>
            <a:endParaRPr lang="en-US" sz="3600" dirty="0" smtClean="0">
              <a:solidFill>
                <a:schemeClr val="bg1"/>
              </a:solidFill>
              <a:latin typeface="+mj-lt"/>
            </a:endParaRPr>
          </a:p>
          <a:p>
            <a:endParaRPr lang="en-US" sz="36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5" name="Picture 4" descr="C:\Users\lausd_user\Downloads\Logo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1" y="4842034"/>
            <a:ext cx="1451292" cy="129206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795867" y="2133600"/>
            <a:ext cx="7509932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i="1" dirty="0">
              <a:latin typeface="Arial" pitchFamily="34" charset="0"/>
              <a:cs typeface="Arial" pitchFamily="34" charset="0"/>
            </a:endParaRPr>
          </a:p>
          <a:p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i="1" dirty="0">
              <a:latin typeface="Arial" pitchFamily="34" charset="0"/>
              <a:cs typeface="Arial" pitchFamily="34" charset="0"/>
            </a:endParaRPr>
          </a:p>
          <a:p>
            <a:r>
              <a:rPr lang="en-US" sz="2800" i="1" dirty="0"/>
              <a:t>	</a:t>
            </a:r>
            <a:endParaRPr lang="en-US" sz="2800" i="1" dirty="0" smtClean="0"/>
          </a:p>
          <a:p>
            <a:r>
              <a:rPr lang="en-US" sz="2800" i="1" dirty="0"/>
              <a:t>	</a:t>
            </a:r>
            <a:endParaRPr lang="en-US" sz="2800" dirty="0"/>
          </a:p>
          <a:p>
            <a:endParaRPr lang="en-US" sz="3600" dirty="0" smtClean="0">
              <a:latin typeface="+mj-lt"/>
            </a:endParaRPr>
          </a:p>
          <a:p>
            <a:pPr algn="ctr"/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795867" y="1901435"/>
            <a:ext cx="75099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sz="2800" dirty="0" smtClean="0">
              <a:latin typeface="+mj-lt"/>
            </a:endParaRPr>
          </a:p>
          <a:p>
            <a:endParaRPr lang="en-US" sz="32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5867" y="1767569"/>
            <a:ext cx="7586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endParaRPr lang="en-US" sz="36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1901435"/>
            <a:ext cx="784859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haroni" pitchFamily="2" charset="-79"/>
                <a:cs typeface="Aharoni" pitchFamily="2" charset="-79"/>
              </a:rPr>
              <a:t>Should be colorful with pictures of smiling faces and: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The “why” about your school</a:t>
            </a:r>
          </a:p>
          <a:p>
            <a:endParaRPr lang="en-US" sz="1600" dirty="0" smtClean="0">
              <a:latin typeface="Aharoni" pitchFamily="2" charset="-79"/>
              <a:cs typeface="Aharoni" pitchFamily="2" charset="-79"/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Logo &amp; motto</a:t>
            </a:r>
          </a:p>
          <a:p>
            <a:endParaRPr lang="en-US" sz="1600" dirty="0">
              <a:latin typeface="Aharoni" pitchFamily="2" charset="-79"/>
              <a:cs typeface="Aharoni" pitchFamily="2" charset="-79"/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en-US" sz="3200" dirty="0">
                <a:latin typeface="Aharoni" pitchFamily="2" charset="-79"/>
                <a:cs typeface="Aharoni" pitchFamily="2" charset="-79"/>
              </a:rPr>
              <a:t>Statement about </a:t>
            </a: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safety</a:t>
            </a:r>
          </a:p>
          <a:p>
            <a:endParaRPr lang="en-US" sz="1600" dirty="0">
              <a:latin typeface="Aharoni" pitchFamily="2" charset="-79"/>
              <a:cs typeface="Aharoni" pitchFamily="2" charset="-79"/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en-US" sz="3200" dirty="0">
                <a:latin typeface="Aharoni" pitchFamily="2" charset="-79"/>
                <a:cs typeface="Aharoni" pitchFamily="2" charset="-79"/>
              </a:rPr>
              <a:t>S</a:t>
            </a: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hort </a:t>
            </a:r>
            <a:r>
              <a:rPr lang="en-US" sz="3200" dirty="0">
                <a:latin typeface="Aharoni" pitchFamily="2" charset="-79"/>
                <a:cs typeface="Aharoni" pitchFamily="2" charset="-79"/>
              </a:rPr>
              <a:t>list of programs (not </a:t>
            </a:r>
            <a:r>
              <a:rPr lang="en-US" sz="3200" i="1" dirty="0">
                <a:latin typeface="Aharoni" pitchFamily="2" charset="-79"/>
                <a:cs typeface="Aharoni" pitchFamily="2" charset="-79"/>
              </a:rPr>
              <a:t>all</a:t>
            </a:r>
            <a:r>
              <a:rPr lang="en-US" sz="32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        the </a:t>
            </a:r>
            <a:r>
              <a:rPr lang="en-US" sz="3200" dirty="0">
                <a:latin typeface="Aharoni" pitchFamily="2" charset="-79"/>
                <a:cs typeface="Aharoni" pitchFamily="2" charset="-79"/>
              </a:rPr>
              <a:t>programs the school has)</a:t>
            </a:r>
          </a:p>
          <a:p>
            <a:endParaRPr lang="en-US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34149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95867" y="331775"/>
            <a:ext cx="7543800" cy="1384995"/>
          </a:xfrm>
          <a:prstGeom prst="rect">
            <a:avLst/>
          </a:prstGeom>
          <a:solidFill>
            <a:srgbClr val="A4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i="1" dirty="0" smtClean="0">
                <a:solidFill>
                  <a:schemeClr val="bg1"/>
                </a:solidFill>
                <a:latin typeface="+mj-lt"/>
              </a:rPr>
              <a:t>Six Strategies</a:t>
            </a:r>
          </a:p>
          <a:p>
            <a:pPr algn="ctr"/>
            <a:r>
              <a:rPr lang="en-US" sz="3600" i="1" dirty="0" smtClean="0">
                <a:solidFill>
                  <a:schemeClr val="bg1"/>
                </a:solidFill>
                <a:latin typeface="+mj-lt"/>
              </a:rPr>
              <a:t>Overview of the School </a:t>
            </a:r>
            <a:endParaRPr lang="en-US" sz="3600" i="1" dirty="0" smtClean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162771"/>
            <a:ext cx="7543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pPr marL="571500" indent="-571500">
              <a:buFont typeface="Wingdings" pitchFamily="2" charset="2"/>
              <a:buChar char="Ø"/>
            </a:pPr>
            <a:endParaRPr lang="en-US" sz="3600" dirty="0" smtClean="0">
              <a:solidFill>
                <a:schemeClr val="bg1"/>
              </a:solidFill>
              <a:latin typeface="+mj-lt"/>
            </a:endParaRPr>
          </a:p>
          <a:p>
            <a:endParaRPr lang="en-US" sz="36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5" name="Picture 4" descr="C:\Users\lausd_user\Downloads\Logo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648200"/>
            <a:ext cx="1603693" cy="14859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795867" y="2133600"/>
            <a:ext cx="7509932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i="1" dirty="0">
              <a:latin typeface="Arial" pitchFamily="34" charset="0"/>
              <a:cs typeface="Arial" pitchFamily="34" charset="0"/>
            </a:endParaRPr>
          </a:p>
          <a:p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i="1" dirty="0">
              <a:latin typeface="Arial" pitchFamily="34" charset="0"/>
              <a:cs typeface="Arial" pitchFamily="34" charset="0"/>
            </a:endParaRPr>
          </a:p>
          <a:p>
            <a:r>
              <a:rPr lang="en-US" sz="2800" i="1" dirty="0"/>
              <a:t>	</a:t>
            </a:r>
            <a:endParaRPr lang="en-US" sz="2800" i="1" dirty="0" smtClean="0"/>
          </a:p>
          <a:p>
            <a:r>
              <a:rPr lang="en-US" sz="2800" i="1" dirty="0"/>
              <a:t>	</a:t>
            </a:r>
            <a:endParaRPr lang="en-US" sz="2800" dirty="0"/>
          </a:p>
          <a:p>
            <a:endParaRPr lang="en-US" sz="3600" dirty="0" smtClean="0">
              <a:latin typeface="+mj-lt"/>
            </a:endParaRPr>
          </a:p>
          <a:p>
            <a:pPr algn="ctr"/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795867" y="1901435"/>
            <a:ext cx="75099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sz="2800" dirty="0" smtClean="0">
              <a:latin typeface="+mj-lt"/>
            </a:endParaRPr>
          </a:p>
          <a:p>
            <a:endParaRPr lang="en-US" sz="32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5867" y="1767569"/>
            <a:ext cx="7586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endParaRPr lang="en-US" sz="36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1745317"/>
            <a:ext cx="7848599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en-US" sz="3600" dirty="0" smtClean="0">
                <a:latin typeface="+mj-lt"/>
              </a:rPr>
              <a:t>Website address</a:t>
            </a:r>
          </a:p>
          <a:p>
            <a:endParaRPr lang="en-US" sz="1600" dirty="0" smtClean="0">
              <a:latin typeface="+mj-lt"/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en-US" sz="3600" dirty="0" smtClean="0">
                <a:latin typeface="+mj-lt"/>
              </a:rPr>
              <a:t>Copy in Spanish </a:t>
            </a:r>
            <a:r>
              <a:rPr lang="en-US" sz="3600" dirty="0">
                <a:latin typeface="+mj-lt"/>
              </a:rPr>
              <a:t>and other languages </a:t>
            </a:r>
            <a:r>
              <a:rPr lang="en-US" sz="2800" dirty="0">
                <a:latin typeface="+mj-lt"/>
              </a:rPr>
              <a:t>(as applicable to the school) </a:t>
            </a:r>
            <a:r>
              <a:rPr lang="en-US" sz="2800" dirty="0" smtClean="0">
                <a:latin typeface="+mj-lt"/>
              </a:rPr>
              <a:t>– see </a:t>
            </a:r>
            <a:r>
              <a:rPr lang="en-US" sz="2800" dirty="0" err="1" smtClean="0">
                <a:latin typeface="+mj-lt"/>
              </a:rPr>
              <a:t>Lietchy</a:t>
            </a:r>
            <a:r>
              <a:rPr lang="en-US" sz="2800" dirty="0" smtClean="0">
                <a:latin typeface="+mj-lt"/>
              </a:rPr>
              <a:t> MS</a:t>
            </a:r>
          </a:p>
          <a:p>
            <a:endParaRPr lang="en-US" sz="1600" dirty="0" smtClean="0">
              <a:latin typeface="+mj-lt"/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en-US" sz="3600" dirty="0" smtClean="0">
                <a:latin typeface="+mj-lt"/>
              </a:rPr>
              <a:t>A few of the things that the focus groups revealed that parents                    want</a:t>
            </a:r>
            <a:endParaRPr lang="en-US" sz="3600" dirty="0">
              <a:latin typeface="+mj-lt"/>
            </a:endParaRPr>
          </a:p>
          <a:p>
            <a:pPr marL="571500" indent="-571500">
              <a:buFont typeface="Wingdings" pitchFamily="2" charset="2"/>
              <a:buChar char="Ø"/>
            </a:pPr>
            <a:endParaRPr lang="en-US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99766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95867" y="331775"/>
            <a:ext cx="7543800" cy="1384995"/>
          </a:xfrm>
          <a:prstGeom prst="rect">
            <a:avLst/>
          </a:prstGeom>
          <a:solidFill>
            <a:srgbClr val="A4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i="1" dirty="0" smtClean="0">
                <a:solidFill>
                  <a:schemeClr val="bg1"/>
                </a:solidFill>
                <a:latin typeface="+mj-lt"/>
              </a:rPr>
              <a:t>Six Strategies</a:t>
            </a:r>
          </a:p>
          <a:p>
            <a:pPr algn="ctr"/>
            <a:r>
              <a:rPr lang="en-US" sz="3600" i="1" dirty="0" smtClean="0">
                <a:solidFill>
                  <a:schemeClr val="bg1"/>
                </a:solidFill>
                <a:latin typeface="+mj-lt"/>
              </a:rPr>
              <a:t>School Details </a:t>
            </a:r>
            <a:endParaRPr lang="en-US" sz="3600" i="1" dirty="0" smtClean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162771"/>
            <a:ext cx="7543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pPr marL="571500" indent="-571500">
              <a:buFont typeface="Wingdings" pitchFamily="2" charset="2"/>
              <a:buChar char="Ø"/>
            </a:pPr>
            <a:endParaRPr lang="en-US" sz="3600" dirty="0" smtClean="0">
              <a:solidFill>
                <a:schemeClr val="bg1"/>
              </a:solidFill>
              <a:latin typeface="+mj-lt"/>
            </a:endParaRPr>
          </a:p>
          <a:p>
            <a:endParaRPr lang="en-US" sz="36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5" name="Picture 4" descr="C:\Users\lausd_user\Downloads\Logo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648200"/>
            <a:ext cx="1603693" cy="14859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795867" y="2133600"/>
            <a:ext cx="7509932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i="1" dirty="0">
              <a:latin typeface="Arial" pitchFamily="34" charset="0"/>
              <a:cs typeface="Arial" pitchFamily="34" charset="0"/>
            </a:endParaRPr>
          </a:p>
          <a:p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i="1" dirty="0">
              <a:latin typeface="Arial" pitchFamily="34" charset="0"/>
              <a:cs typeface="Arial" pitchFamily="34" charset="0"/>
            </a:endParaRPr>
          </a:p>
          <a:p>
            <a:r>
              <a:rPr lang="en-US" sz="2800" i="1" dirty="0"/>
              <a:t>	</a:t>
            </a:r>
            <a:endParaRPr lang="en-US" sz="2800" i="1" dirty="0" smtClean="0"/>
          </a:p>
          <a:p>
            <a:r>
              <a:rPr lang="en-US" sz="2800" i="1" dirty="0"/>
              <a:t>	</a:t>
            </a:r>
            <a:endParaRPr lang="en-US" sz="2800" dirty="0"/>
          </a:p>
          <a:p>
            <a:endParaRPr lang="en-US" sz="3600" dirty="0" smtClean="0">
              <a:latin typeface="+mj-lt"/>
            </a:endParaRPr>
          </a:p>
          <a:p>
            <a:pPr algn="ctr"/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795867" y="1901435"/>
            <a:ext cx="75099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sz="2800" dirty="0" smtClean="0">
              <a:latin typeface="+mj-lt"/>
            </a:endParaRPr>
          </a:p>
          <a:p>
            <a:endParaRPr lang="en-US" sz="32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5867" y="1767569"/>
            <a:ext cx="7586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endParaRPr lang="en-US" sz="36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95867" y="1901435"/>
            <a:ext cx="750993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A second product with more details on school programs, etc.</a:t>
            </a:r>
          </a:p>
          <a:p>
            <a:endParaRPr lang="en-US" sz="3200" dirty="0" smtClean="0"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US" sz="3200" dirty="0" smtClean="0">
                <a:latin typeface="Aharoni" pitchFamily="2" charset="-79"/>
                <a:cs typeface="Aharoni" pitchFamily="2" charset="-79"/>
              </a:rPr>
              <a:t>Called a </a:t>
            </a:r>
            <a:r>
              <a:rPr lang="en-US" sz="3200" i="1" dirty="0" smtClean="0">
                <a:latin typeface="Aharoni" pitchFamily="2" charset="-79"/>
                <a:cs typeface="Aharoni" pitchFamily="2" charset="-79"/>
              </a:rPr>
              <a:t>Quality </a:t>
            </a:r>
            <a:r>
              <a:rPr lang="en-US" sz="3200" i="1" dirty="0">
                <a:latin typeface="Aharoni" pitchFamily="2" charset="-79"/>
                <a:cs typeface="Aharoni" pitchFamily="2" charset="-79"/>
              </a:rPr>
              <a:t>Profile </a:t>
            </a:r>
            <a:r>
              <a:rPr lang="en-US" sz="3200" dirty="0">
                <a:latin typeface="Aharoni" pitchFamily="2" charset="-79"/>
                <a:cs typeface="Aharoni" pitchFamily="2" charset="-79"/>
              </a:rPr>
              <a:t>by </a:t>
            </a:r>
            <a:r>
              <a:rPr lang="en-US" sz="3200" dirty="0" err="1">
                <a:latin typeface="Aharoni" pitchFamily="2" charset="-79"/>
                <a:cs typeface="Aharoni" pitchFamily="2" charset="-79"/>
              </a:rPr>
              <a:t>Allerton</a:t>
            </a:r>
            <a:r>
              <a:rPr lang="en-US" sz="3200" dirty="0">
                <a:latin typeface="Aharoni" pitchFamily="2" charset="-79"/>
                <a:cs typeface="Aharoni" pitchFamily="2" charset="-79"/>
              </a:rPr>
              <a:t>-Hill school marketing consultant</a:t>
            </a:r>
            <a:r>
              <a:rPr lang="en-US" sz="28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                               (</a:t>
            </a:r>
            <a:r>
              <a:rPr lang="en-US" sz="2800" dirty="0">
                <a:latin typeface="Aharoni" pitchFamily="2" charset="-79"/>
                <a:cs typeface="Aharoni" pitchFamily="2" charset="-79"/>
              </a:rPr>
              <a:t>see thttp://allerton-hill.com</a:t>
            </a: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/</a:t>
            </a:r>
          </a:p>
          <a:p>
            <a:r>
              <a:rPr lang="en-US" sz="2800" dirty="0" smtClean="0">
                <a:latin typeface="Aharoni" pitchFamily="2" charset="-79"/>
                <a:cs typeface="Aharoni" pitchFamily="2" charset="-79"/>
              </a:rPr>
              <a:t>		quality-profile</a:t>
            </a:r>
            <a:r>
              <a:rPr lang="en-US" sz="2800" dirty="0">
                <a:latin typeface="Aharoni" pitchFamily="2" charset="-79"/>
                <a:cs typeface="Aharoni" pitchFamily="2" charset="-79"/>
              </a:rPr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947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7543800" cy="1524000"/>
          </a:xfrm>
        </p:spPr>
        <p:txBody>
          <a:bodyPr/>
          <a:lstStyle/>
          <a:p>
            <a:r>
              <a:rPr lang="en-US" sz="6000" dirty="0" smtClean="0">
                <a:solidFill>
                  <a:schemeClr val="bg1"/>
                </a:solidFill>
              </a:rPr>
              <a:t>Marketing Our Schools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124200"/>
            <a:ext cx="6858000" cy="2971800"/>
          </a:xfrm>
        </p:spPr>
        <p:txBody>
          <a:bodyPr>
            <a:normAutofit/>
          </a:bodyPr>
          <a:lstStyle/>
          <a:p>
            <a:r>
              <a:rPr lang="en-US" sz="3600" b="1" i="1" dirty="0" smtClean="0">
                <a:solidFill>
                  <a:schemeClr val="tx1"/>
                </a:solidFill>
              </a:rPr>
              <a:t>Outline – 6 Strategies:</a:t>
            </a:r>
          </a:p>
          <a:p>
            <a:r>
              <a:rPr lang="en-US" sz="3600" b="1" i="1" dirty="0" smtClean="0">
                <a:solidFill>
                  <a:schemeClr val="tx1"/>
                </a:solidFill>
              </a:rPr>
              <a:t>-    Effective use of media</a:t>
            </a:r>
          </a:p>
          <a:p>
            <a:pPr marL="571500" indent="-571500">
              <a:buFontTx/>
              <a:buChar char="-"/>
            </a:pPr>
            <a:r>
              <a:rPr lang="en-US" sz="3600" b="1" i="1" dirty="0" smtClean="0">
                <a:solidFill>
                  <a:schemeClr val="tx1"/>
                </a:solidFill>
              </a:rPr>
              <a:t>Word of mouth campaign</a:t>
            </a:r>
          </a:p>
          <a:p>
            <a:pPr marL="571500" indent="-571500">
              <a:buFontTx/>
              <a:buChar char="-"/>
            </a:pPr>
            <a:r>
              <a:rPr lang="en-US" sz="3600" b="1" i="1" dirty="0" smtClean="0">
                <a:solidFill>
                  <a:schemeClr val="tx1"/>
                </a:solidFill>
              </a:rPr>
              <a:t>A welcoming environment </a:t>
            </a:r>
          </a:p>
        </p:txBody>
      </p:sp>
      <p:pic>
        <p:nvPicPr>
          <p:cNvPr id="4" name="Picture 3" descr="C:\Users\lausd_user\Downloads\Log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191000"/>
            <a:ext cx="2064385" cy="1905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9958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95867" y="331775"/>
            <a:ext cx="7543800" cy="1384995"/>
          </a:xfrm>
          <a:prstGeom prst="rect">
            <a:avLst/>
          </a:prstGeom>
          <a:solidFill>
            <a:srgbClr val="A4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i="1" dirty="0" smtClean="0">
                <a:solidFill>
                  <a:schemeClr val="bg1"/>
                </a:solidFill>
                <a:latin typeface="+mj-lt"/>
              </a:rPr>
              <a:t>Six Strategies</a:t>
            </a:r>
          </a:p>
          <a:p>
            <a:pPr algn="ctr"/>
            <a:r>
              <a:rPr lang="en-US" sz="3600" i="1" dirty="0" smtClean="0">
                <a:solidFill>
                  <a:schemeClr val="bg1"/>
                </a:solidFill>
                <a:latin typeface="+mj-lt"/>
              </a:rPr>
              <a:t>School Details </a:t>
            </a:r>
            <a:endParaRPr lang="en-US" sz="3600" i="1" dirty="0" smtClean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162771"/>
            <a:ext cx="7543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pPr marL="571500" indent="-571500">
              <a:buFont typeface="Wingdings" pitchFamily="2" charset="2"/>
              <a:buChar char="Ø"/>
            </a:pPr>
            <a:endParaRPr lang="en-US" sz="3600" dirty="0" smtClean="0">
              <a:solidFill>
                <a:schemeClr val="bg1"/>
              </a:solidFill>
              <a:latin typeface="+mj-lt"/>
            </a:endParaRPr>
          </a:p>
          <a:p>
            <a:endParaRPr lang="en-US" sz="36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5" name="Picture 4" descr="C:\Users\lausd_user\Downloads\Logo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1" y="4842034"/>
            <a:ext cx="1451292" cy="129206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795867" y="2133600"/>
            <a:ext cx="7509932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i="1" dirty="0">
              <a:latin typeface="Arial" pitchFamily="34" charset="0"/>
              <a:cs typeface="Arial" pitchFamily="34" charset="0"/>
            </a:endParaRPr>
          </a:p>
          <a:p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i="1" dirty="0">
              <a:latin typeface="Arial" pitchFamily="34" charset="0"/>
              <a:cs typeface="Arial" pitchFamily="34" charset="0"/>
            </a:endParaRPr>
          </a:p>
          <a:p>
            <a:r>
              <a:rPr lang="en-US" sz="2800" i="1" dirty="0"/>
              <a:t>	</a:t>
            </a:r>
            <a:endParaRPr lang="en-US" sz="2800" i="1" dirty="0" smtClean="0"/>
          </a:p>
          <a:p>
            <a:r>
              <a:rPr lang="en-US" sz="2800" i="1" dirty="0"/>
              <a:t>	</a:t>
            </a:r>
            <a:endParaRPr lang="en-US" sz="2800" dirty="0"/>
          </a:p>
          <a:p>
            <a:endParaRPr lang="en-US" sz="3600" dirty="0" smtClean="0">
              <a:latin typeface="+mj-lt"/>
            </a:endParaRPr>
          </a:p>
          <a:p>
            <a:pPr algn="ctr"/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795867" y="1901435"/>
            <a:ext cx="75099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sz="2800" dirty="0" smtClean="0">
              <a:latin typeface="+mj-lt"/>
            </a:endParaRPr>
          </a:p>
          <a:p>
            <a:endParaRPr lang="en-US" sz="32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5867" y="1767569"/>
            <a:ext cx="7586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endParaRPr lang="en-US" sz="36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95867" y="1901435"/>
            <a:ext cx="7509932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</a:rPr>
              <a:t>Two examples: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A folder with inserts – </a:t>
            </a: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see Clinton &amp; </a:t>
            </a:r>
            <a:r>
              <a:rPr lang="en-US" sz="3200" dirty="0" err="1" smtClean="0">
                <a:latin typeface="Aharoni" pitchFamily="2" charset="-79"/>
                <a:cs typeface="Aharoni" pitchFamily="2" charset="-79"/>
              </a:rPr>
              <a:t>Tetzloff</a:t>
            </a: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 M.S.</a:t>
            </a:r>
          </a:p>
          <a:p>
            <a:endParaRPr lang="en-US" sz="1600" dirty="0" smtClean="0">
              <a:latin typeface="Aharoni" pitchFamily="2" charset="-79"/>
              <a:cs typeface="Aharoni" pitchFamily="2" charset="-79"/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A spiral bound booklet – see </a:t>
            </a:r>
            <a:r>
              <a:rPr lang="en-US" sz="3600" dirty="0" err="1" smtClean="0">
                <a:latin typeface="Aharoni" pitchFamily="2" charset="-79"/>
                <a:cs typeface="Aharoni" pitchFamily="2" charset="-79"/>
              </a:rPr>
              <a:t>Lietchy</a:t>
            </a: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 M.S.</a:t>
            </a:r>
          </a:p>
          <a:p>
            <a:endParaRPr lang="en-US" sz="1600" dirty="0" smtClean="0">
              <a:latin typeface="+mj-lt"/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A website 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(in </a:t>
            </a:r>
            <a:r>
              <a:rPr lang="en-US" sz="2400" i="1" dirty="0" smtClean="0">
                <a:latin typeface="Aharoni" pitchFamily="2" charset="-79"/>
                <a:cs typeface="Aharoni" pitchFamily="2" charset="-79"/>
              </a:rPr>
              <a:t>addition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  to the print examples)</a:t>
            </a:r>
            <a:endParaRPr lang="en-US" sz="3200" dirty="0" smtClean="0"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1400" dirty="0" smtClean="0">
              <a:latin typeface="+mj-lt"/>
            </a:endParaRPr>
          </a:p>
          <a:p>
            <a:r>
              <a:rPr lang="en-US" sz="2800" i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goal is to show the discerning parent examples of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how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school implements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     the 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passion, the motto, school goals, etc.  </a:t>
            </a:r>
          </a:p>
          <a:p>
            <a:pPr algn="ctr"/>
            <a:endParaRPr lang="en-US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16513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95867" y="331775"/>
            <a:ext cx="7543800" cy="1384995"/>
          </a:xfrm>
          <a:prstGeom prst="rect">
            <a:avLst/>
          </a:prstGeom>
          <a:solidFill>
            <a:srgbClr val="A4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i="1" dirty="0" smtClean="0">
                <a:solidFill>
                  <a:schemeClr val="bg1"/>
                </a:solidFill>
                <a:latin typeface="+mj-lt"/>
              </a:rPr>
              <a:t>Six Strategies</a:t>
            </a:r>
          </a:p>
          <a:p>
            <a:pPr algn="ctr"/>
            <a:r>
              <a:rPr lang="en-US" sz="3600" i="1" dirty="0" smtClean="0">
                <a:solidFill>
                  <a:schemeClr val="bg1"/>
                </a:solidFill>
                <a:latin typeface="+mj-lt"/>
              </a:rPr>
              <a:t>School Details </a:t>
            </a:r>
            <a:endParaRPr lang="en-US" sz="3600" i="1" dirty="0" smtClean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162771"/>
            <a:ext cx="7543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pPr marL="571500" indent="-571500">
              <a:buFont typeface="Wingdings" pitchFamily="2" charset="2"/>
              <a:buChar char="Ø"/>
            </a:pPr>
            <a:endParaRPr lang="en-US" sz="3600" dirty="0" smtClean="0">
              <a:solidFill>
                <a:schemeClr val="bg1"/>
              </a:solidFill>
              <a:latin typeface="+mj-lt"/>
            </a:endParaRPr>
          </a:p>
          <a:p>
            <a:endParaRPr lang="en-US" sz="36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5" name="Picture 4" descr="C:\Users\lausd_user\Downloads\Logo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1" y="4842034"/>
            <a:ext cx="1451292" cy="129206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795867" y="2133600"/>
            <a:ext cx="7509932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i="1" dirty="0">
              <a:latin typeface="Arial" pitchFamily="34" charset="0"/>
              <a:cs typeface="Arial" pitchFamily="34" charset="0"/>
            </a:endParaRPr>
          </a:p>
          <a:p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i="1" dirty="0">
              <a:latin typeface="Arial" pitchFamily="34" charset="0"/>
              <a:cs typeface="Arial" pitchFamily="34" charset="0"/>
            </a:endParaRPr>
          </a:p>
          <a:p>
            <a:r>
              <a:rPr lang="en-US" sz="2800" i="1" dirty="0"/>
              <a:t>	</a:t>
            </a:r>
            <a:endParaRPr lang="en-US" sz="2800" i="1" dirty="0" smtClean="0"/>
          </a:p>
          <a:p>
            <a:r>
              <a:rPr lang="en-US" sz="2800" i="1" dirty="0"/>
              <a:t>	</a:t>
            </a:r>
            <a:endParaRPr lang="en-US" sz="2800" dirty="0"/>
          </a:p>
          <a:p>
            <a:endParaRPr lang="en-US" sz="3600" dirty="0" smtClean="0">
              <a:latin typeface="+mj-lt"/>
            </a:endParaRPr>
          </a:p>
          <a:p>
            <a:pPr algn="ctr"/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795867" y="1901435"/>
            <a:ext cx="75099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sz="2800" dirty="0" smtClean="0">
              <a:latin typeface="+mj-lt"/>
            </a:endParaRPr>
          </a:p>
          <a:p>
            <a:endParaRPr lang="en-US" sz="32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5867" y="1767569"/>
            <a:ext cx="7586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endParaRPr lang="en-US" sz="36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95867" y="1901435"/>
            <a:ext cx="7509932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400" dirty="0" smtClean="0">
              <a:latin typeface="+mj-lt"/>
            </a:endParaRPr>
          </a:p>
          <a:p>
            <a:r>
              <a:rPr lang="en-US" sz="2800" dirty="0" smtClean="0">
                <a:latin typeface="Aharoni" pitchFamily="2" charset="-79"/>
                <a:cs typeface="Aharoni" pitchFamily="2" charset="-79"/>
              </a:rPr>
              <a:t>The </a:t>
            </a:r>
            <a:r>
              <a:rPr lang="en-US" sz="2800" dirty="0">
                <a:latin typeface="Aharoni" pitchFamily="2" charset="-79"/>
                <a:cs typeface="Aharoni" pitchFamily="2" charset="-79"/>
              </a:rPr>
              <a:t>goal is to show the discerning parent examples of </a:t>
            </a:r>
            <a:r>
              <a:rPr lang="en-US" sz="2800" i="1" dirty="0">
                <a:latin typeface="Aharoni" pitchFamily="2" charset="-79"/>
                <a:cs typeface="Aharoni" pitchFamily="2" charset="-79"/>
              </a:rPr>
              <a:t>how</a:t>
            </a:r>
            <a:r>
              <a:rPr lang="en-US" sz="28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the </a:t>
            </a:r>
            <a:r>
              <a:rPr lang="en-US" sz="2800" dirty="0">
                <a:latin typeface="Aharoni" pitchFamily="2" charset="-79"/>
                <a:cs typeface="Aharoni" pitchFamily="2" charset="-79"/>
              </a:rPr>
              <a:t>school implements </a:t>
            </a: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      the </a:t>
            </a:r>
            <a:r>
              <a:rPr lang="en-US" sz="2800" dirty="0">
                <a:latin typeface="Aharoni" pitchFamily="2" charset="-79"/>
                <a:cs typeface="Aharoni" pitchFamily="2" charset="-79"/>
              </a:rPr>
              <a:t>passion, the motto, school goals, etc.  </a:t>
            </a:r>
          </a:p>
          <a:p>
            <a:pPr algn="ctr"/>
            <a:endParaRPr lang="en-US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14711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95867" y="331775"/>
            <a:ext cx="7543800" cy="1384995"/>
          </a:xfrm>
          <a:prstGeom prst="rect">
            <a:avLst/>
          </a:prstGeom>
          <a:solidFill>
            <a:srgbClr val="A4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i="1" dirty="0" smtClean="0">
                <a:solidFill>
                  <a:schemeClr val="bg1"/>
                </a:solidFill>
                <a:latin typeface="+mj-lt"/>
              </a:rPr>
              <a:t>Six  Strategies</a:t>
            </a:r>
          </a:p>
          <a:p>
            <a:pPr algn="ctr"/>
            <a:r>
              <a:rPr lang="en-US" sz="3600" i="1" smtClean="0">
                <a:solidFill>
                  <a:schemeClr val="bg1"/>
                </a:solidFill>
                <a:latin typeface="+mj-lt"/>
              </a:rPr>
              <a:t># 4  - </a:t>
            </a:r>
            <a:r>
              <a:rPr lang="en-US" sz="3600" i="1" dirty="0" smtClean="0">
                <a:solidFill>
                  <a:schemeClr val="bg1"/>
                </a:solidFill>
                <a:latin typeface="+mj-lt"/>
              </a:rPr>
              <a:t>Two Approaches to Media </a:t>
            </a:r>
            <a:endParaRPr lang="en-US" sz="3600" i="1" dirty="0" smtClean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189672"/>
            <a:ext cx="7543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pPr marL="571500" indent="-571500">
              <a:buFont typeface="Wingdings" pitchFamily="2" charset="2"/>
              <a:buChar char="Ø"/>
            </a:pPr>
            <a:endParaRPr lang="en-US" sz="3600" dirty="0" smtClean="0">
              <a:solidFill>
                <a:schemeClr val="bg1"/>
              </a:solidFill>
              <a:latin typeface="+mj-lt"/>
            </a:endParaRPr>
          </a:p>
          <a:p>
            <a:endParaRPr lang="en-US" sz="36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5" name="Picture 4" descr="C:\Users\lausd_user\Downloads\Logo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1" y="4842034"/>
            <a:ext cx="1451292" cy="129206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795867" y="2133600"/>
            <a:ext cx="7509932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i="1" dirty="0">
              <a:latin typeface="Arial" pitchFamily="34" charset="0"/>
              <a:cs typeface="Arial" pitchFamily="34" charset="0"/>
            </a:endParaRPr>
          </a:p>
          <a:p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i="1" dirty="0">
              <a:latin typeface="Arial" pitchFamily="34" charset="0"/>
              <a:cs typeface="Arial" pitchFamily="34" charset="0"/>
            </a:endParaRPr>
          </a:p>
          <a:p>
            <a:r>
              <a:rPr lang="en-US" sz="2800" i="1" dirty="0"/>
              <a:t>	</a:t>
            </a:r>
            <a:endParaRPr lang="en-US" sz="2800" i="1" dirty="0" smtClean="0"/>
          </a:p>
          <a:p>
            <a:r>
              <a:rPr lang="en-US" sz="2800" i="1" dirty="0"/>
              <a:t>	</a:t>
            </a:r>
            <a:endParaRPr lang="en-US" sz="2800" dirty="0"/>
          </a:p>
          <a:p>
            <a:endParaRPr lang="en-US" sz="3600" dirty="0" smtClean="0">
              <a:latin typeface="+mj-lt"/>
            </a:endParaRPr>
          </a:p>
          <a:p>
            <a:pPr algn="ctr"/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795867" y="1901435"/>
            <a:ext cx="75099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sz="2800" dirty="0" smtClean="0">
              <a:latin typeface="+mj-lt"/>
            </a:endParaRPr>
          </a:p>
          <a:p>
            <a:endParaRPr lang="en-US" sz="32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5867" y="1767569"/>
            <a:ext cx="7586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endParaRPr lang="en-US" sz="36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95867" y="1901435"/>
            <a:ext cx="750993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haroni" pitchFamily="2" charset="-79"/>
                <a:cs typeface="Aharoni" pitchFamily="2" charset="-79"/>
              </a:rPr>
              <a:t>For both sets of materials: 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Use </a:t>
            </a:r>
            <a:r>
              <a:rPr lang="en-US" sz="3600" dirty="0">
                <a:latin typeface="Aharoni" pitchFamily="2" charset="-79"/>
                <a:cs typeface="Aharoni" pitchFamily="2" charset="-79"/>
              </a:rPr>
              <a:t>plain </a:t>
            </a: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language </a:t>
            </a:r>
          </a:p>
          <a:p>
            <a:endParaRPr lang="en-US" sz="1600" dirty="0" smtClean="0">
              <a:latin typeface="Aharoni" pitchFamily="2" charset="-79"/>
              <a:cs typeface="Aharoni" pitchFamily="2" charset="-79"/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Avoid </a:t>
            </a:r>
            <a:r>
              <a:rPr lang="en-US" sz="3600" dirty="0">
                <a:latin typeface="Aharoni" pitchFamily="2" charset="-79"/>
                <a:cs typeface="Aharoni" pitchFamily="2" charset="-79"/>
              </a:rPr>
              <a:t>school terms </a:t>
            </a: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&amp; acronyms (PHABAO</a:t>
            </a:r>
            <a:r>
              <a:rPr lang="en-US" sz="3600" dirty="0">
                <a:latin typeface="Aharoni" pitchFamily="2" charset="-79"/>
                <a:cs typeface="Aharoni" pitchFamily="2" charset="-79"/>
              </a:rPr>
              <a:t>, Pupil Free day, </a:t>
            </a: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WASC, etc.)</a:t>
            </a:r>
          </a:p>
          <a:p>
            <a:r>
              <a:rPr lang="en-US" sz="2800" dirty="0" smtClean="0">
                <a:latin typeface="Aharoni" pitchFamily="2" charset="-79"/>
                <a:cs typeface="Aharoni" pitchFamily="2" charset="-79"/>
              </a:rPr>
              <a:t>The two sets of marketing materials </a:t>
            </a:r>
          </a:p>
          <a:p>
            <a:r>
              <a:rPr lang="en-US" sz="2800" dirty="0">
                <a:latin typeface="Aharoni" pitchFamily="2" charset="-79"/>
                <a:cs typeface="Aharoni" pitchFamily="2" charset="-79"/>
              </a:rPr>
              <a:t>c</a:t>
            </a: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oncept also applies to promo videos,</a:t>
            </a:r>
          </a:p>
          <a:p>
            <a:r>
              <a:rPr lang="en-US" sz="2800" dirty="0" err="1" smtClean="0">
                <a:latin typeface="Aharoni" pitchFamily="2" charset="-79"/>
                <a:cs typeface="Aharoni" pitchFamily="2" charset="-79"/>
              </a:rPr>
              <a:t>PowerPoints</a:t>
            </a: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 &amp; social media</a:t>
            </a:r>
            <a:endParaRPr lang="en-US" sz="28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25883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95867" y="331775"/>
            <a:ext cx="7543800" cy="1077218"/>
          </a:xfrm>
          <a:prstGeom prst="rect">
            <a:avLst/>
          </a:prstGeom>
          <a:solidFill>
            <a:srgbClr val="A4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>
                <a:solidFill>
                  <a:schemeClr val="bg1"/>
                </a:solidFill>
                <a:latin typeface="+mj-lt"/>
              </a:rPr>
              <a:t>Triad Partner Share  on </a:t>
            </a:r>
            <a:r>
              <a:rPr lang="en-US" sz="3200" i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200" i="1" dirty="0" smtClean="0">
                <a:solidFill>
                  <a:schemeClr val="bg1"/>
                </a:solidFill>
                <a:latin typeface="+mj-lt"/>
              </a:rPr>
              <a:t>the two-fold approach</a:t>
            </a:r>
            <a:endParaRPr lang="en-US" sz="3200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219200"/>
            <a:ext cx="7543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pPr marL="571500" indent="-571500">
              <a:buFont typeface="Wingdings" pitchFamily="2" charset="2"/>
              <a:buChar char="Ø"/>
            </a:pPr>
            <a:endParaRPr lang="en-US" sz="3600" dirty="0" smtClean="0">
              <a:latin typeface="+mj-lt"/>
            </a:endParaRPr>
          </a:p>
          <a:p>
            <a:pPr marL="571500" indent="-571500">
              <a:buFont typeface="Wingdings" pitchFamily="2" charset="2"/>
              <a:buChar char="Ø"/>
            </a:pPr>
            <a:endParaRPr lang="en-US" sz="3600" dirty="0">
              <a:latin typeface="+mj-lt"/>
            </a:endParaRPr>
          </a:p>
        </p:txBody>
      </p:sp>
      <p:pic>
        <p:nvPicPr>
          <p:cNvPr id="5" name="Picture 4" descr="C:\Users\lausd_user\Downloads\Log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2707" y="4991100"/>
            <a:ext cx="1226185" cy="1143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795867" y="1219200"/>
            <a:ext cx="7543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600" dirty="0" smtClean="0">
                <a:latin typeface="+mj-lt"/>
              </a:rPr>
              <a:t>Observations</a:t>
            </a:r>
          </a:p>
          <a:p>
            <a:pPr marL="571500" indent="-5715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600" dirty="0" smtClean="0">
                <a:latin typeface="+mj-lt"/>
              </a:rPr>
              <a:t>Comments</a:t>
            </a:r>
          </a:p>
          <a:p>
            <a:pPr marL="571500" indent="-5715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600" dirty="0" smtClean="0">
                <a:latin typeface="+mj-lt"/>
              </a:rPr>
              <a:t>Questions</a:t>
            </a:r>
          </a:p>
          <a:p>
            <a:pPr>
              <a:lnSpc>
                <a:spcPct val="150000"/>
              </a:lnSpc>
            </a:pPr>
            <a:endParaRPr lang="en-US" sz="3600" dirty="0" smtClean="0">
              <a:latin typeface="+mj-lt"/>
            </a:endParaRPr>
          </a:p>
          <a:p>
            <a:endParaRPr lang="en-US" sz="3600" dirty="0">
              <a:latin typeface="+mj-lt"/>
            </a:endParaRPr>
          </a:p>
        </p:txBody>
      </p:sp>
      <p:sp>
        <p:nvSpPr>
          <p:cNvPr id="6" name="Left Arrow 5"/>
          <p:cNvSpPr/>
          <p:nvPr/>
        </p:nvSpPr>
        <p:spPr>
          <a:xfrm>
            <a:off x="4419600" y="1676400"/>
            <a:ext cx="3505200" cy="2133600"/>
          </a:xfrm>
          <a:prstGeom prst="leftArrow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181600" y="2438400"/>
            <a:ext cx="2511107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4 minutes</a:t>
            </a:r>
            <a:endParaRPr lang="en-US" sz="3200" dirty="0">
              <a:latin typeface="+mj-lt"/>
            </a:endParaRPr>
          </a:p>
        </p:txBody>
      </p:sp>
      <p:sp>
        <p:nvSpPr>
          <p:cNvPr id="8" name="Left-Right Arrow 7"/>
          <p:cNvSpPr/>
          <p:nvPr/>
        </p:nvSpPr>
        <p:spPr>
          <a:xfrm>
            <a:off x="1770878" y="3771900"/>
            <a:ext cx="5943600" cy="2438400"/>
          </a:xfrm>
          <a:prstGeom prst="left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667000" y="4495800"/>
            <a:ext cx="396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</a:rPr>
              <a:t>Group share – 6 minutes </a:t>
            </a:r>
            <a:endParaRPr lang="en-US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6401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95867" y="331775"/>
            <a:ext cx="7543800" cy="1384995"/>
          </a:xfrm>
          <a:prstGeom prst="rect">
            <a:avLst/>
          </a:prstGeom>
          <a:solidFill>
            <a:srgbClr val="A4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i="1" dirty="0" smtClean="0">
                <a:solidFill>
                  <a:schemeClr val="bg1"/>
                </a:solidFill>
                <a:latin typeface="+mj-lt"/>
              </a:rPr>
              <a:t>Six Strategies</a:t>
            </a:r>
          </a:p>
          <a:p>
            <a:pPr algn="ctr"/>
            <a:r>
              <a:rPr lang="en-US" sz="3600" i="1" dirty="0" smtClean="0">
                <a:solidFill>
                  <a:schemeClr val="bg1"/>
                </a:solidFill>
                <a:latin typeface="+mj-lt"/>
              </a:rPr>
              <a:t># 5 Word of Mouth Campaign </a:t>
            </a:r>
            <a:endParaRPr lang="en-US" sz="3600" i="1" dirty="0" smtClean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162771"/>
            <a:ext cx="7543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pPr marL="571500" indent="-571500">
              <a:buFont typeface="Wingdings" pitchFamily="2" charset="2"/>
              <a:buChar char="Ø"/>
            </a:pPr>
            <a:endParaRPr lang="en-US" sz="3600" dirty="0" smtClean="0">
              <a:solidFill>
                <a:schemeClr val="bg1"/>
              </a:solidFill>
              <a:latin typeface="+mj-lt"/>
            </a:endParaRPr>
          </a:p>
          <a:p>
            <a:endParaRPr lang="en-US" sz="36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5" name="Picture 4" descr="C:\Users\lausd_user\Downloads\Logo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1" y="4842034"/>
            <a:ext cx="1451292" cy="129206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795867" y="2133600"/>
            <a:ext cx="7509932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i="1" dirty="0">
              <a:latin typeface="Arial" pitchFamily="34" charset="0"/>
              <a:cs typeface="Arial" pitchFamily="34" charset="0"/>
            </a:endParaRPr>
          </a:p>
          <a:p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i="1" dirty="0">
              <a:latin typeface="Arial" pitchFamily="34" charset="0"/>
              <a:cs typeface="Arial" pitchFamily="34" charset="0"/>
            </a:endParaRPr>
          </a:p>
          <a:p>
            <a:r>
              <a:rPr lang="en-US" sz="2800" i="1" dirty="0"/>
              <a:t>	</a:t>
            </a:r>
            <a:endParaRPr lang="en-US" sz="2800" i="1" dirty="0" smtClean="0"/>
          </a:p>
          <a:p>
            <a:r>
              <a:rPr lang="en-US" sz="2800" i="1" dirty="0"/>
              <a:t>	</a:t>
            </a:r>
            <a:endParaRPr lang="en-US" sz="2800" dirty="0"/>
          </a:p>
          <a:p>
            <a:endParaRPr lang="en-US" sz="3600" dirty="0" smtClean="0">
              <a:latin typeface="+mj-lt"/>
            </a:endParaRPr>
          </a:p>
          <a:p>
            <a:pPr algn="ctr"/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795867" y="1901435"/>
            <a:ext cx="75099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sz="2800" dirty="0" smtClean="0">
              <a:latin typeface="+mj-lt"/>
            </a:endParaRPr>
          </a:p>
          <a:p>
            <a:endParaRPr lang="en-US" sz="32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5867" y="1767569"/>
            <a:ext cx="7586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endParaRPr lang="en-US" sz="36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5867" y="1901435"/>
            <a:ext cx="739738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en-US" sz="3300" dirty="0" smtClean="0">
                <a:latin typeface="Aharoni" pitchFamily="2" charset="-79"/>
                <a:cs typeface="Aharoni" pitchFamily="2" charset="-79"/>
              </a:rPr>
              <a:t>Be involved with community orgs</a:t>
            </a:r>
          </a:p>
          <a:p>
            <a:r>
              <a:rPr lang="en-US" sz="3300" dirty="0">
                <a:latin typeface="Aharoni" pitchFamily="2" charset="-79"/>
                <a:cs typeface="Aharoni" pitchFamily="2" charset="-79"/>
              </a:rPr>
              <a:t>	</a:t>
            </a:r>
            <a:r>
              <a:rPr lang="en-US" sz="3300" dirty="0" smtClean="0">
                <a:latin typeface="Aharoni" pitchFamily="2" charset="-79"/>
                <a:cs typeface="Aharoni" pitchFamily="2" charset="-79"/>
              </a:rPr>
              <a:t>- neighborhood council</a:t>
            </a:r>
          </a:p>
          <a:p>
            <a:r>
              <a:rPr lang="en-US" sz="3300" dirty="0">
                <a:latin typeface="Aharoni" pitchFamily="2" charset="-79"/>
                <a:cs typeface="Aharoni" pitchFamily="2" charset="-79"/>
              </a:rPr>
              <a:t>	</a:t>
            </a:r>
            <a:r>
              <a:rPr lang="en-US" sz="3300" dirty="0" smtClean="0">
                <a:latin typeface="Aharoni" pitchFamily="2" charset="-79"/>
                <a:cs typeface="Aharoni" pitchFamily="2" charset="-79"/>
              </a:rPr>
              <a:t>- Rotary, Kiwanis, etc.</a:t>
            </a:r>
          </a:p>
          <a:p>
            <a:r>
              <a:rPr lang="en-US" sz="3300" dirty="0">
                <a:latin typeface="Aharoni" pitchFamily="2" charset="-79"/>
                <a:cs typeface="Aharoni" pitchFamily="2" charset="-79"/>
              </a:rPr>
              <a:t>	</a:t>
            </a:r>
            <a:r>
              <a:rPr lang="en-US" sz="3300" dirty="0" smtClean="0">
                <a:latin typeface="Aharoni" pitchFamily="2" charset="-79"/>
                <a:cs typeface="Aharoni" pitchFamily="2" charset="-79"/>
              </a:rPr>
              <a:t>- LAPD community meetings</a:t>
            </a:r>
          </a:p>
          <a:p>
            <a:endParaRPr lang="en-US" sz="1600" dirty="0" smtClean="0">
              <a:latin typeface="+mj-lt"/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en-US" sz="3300" dirty="0" smtClean="0">
                <a:latin typeface="Aharoni" pitchFamily="2" charset="-79"/>
                <a:cs typeface="Aharoni" pitchFamily="2" charset="-79"/>
              </a:rPr>
              <a:t>Write regular newsletters, updates, social media feeds like twitter that you send to all stakeholders </a:t>
            </a:r>
            <a:endParaRPr lang="en-US" sz="33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42211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95867" y="331775"/>
            <a:ext cx="7543800" cy="1384995"/>
          </a:xfrm>
          <a:prstGeom prst="rect">
            <a:avLst/>
          </a:prstGeom>
          <a:solidFill>
            <a:srgbClr val="A4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i="1" dirty="0" smtClean="0">
                <a:solidFill>
                  <a:schemeClr val="bg1"/>
                </a:solidFill>
                <a:latin typeface="+mj-lt"/>
              </a:rPr>
              <a:t>Six Strategies</a:t>
            </a:r>
          </a:p>
          <a:p>
            <a:pPr algn="ctr"/>
            <a:r>
              <a:rPr lang="en-US" sz="3600" i="1" dirty="0" smtClean="0">
                <a:solidFill>
                  <a:schemeClr val="bg1"/>
                </a:solidFill>
                <a:latin typeface="+mj-lt"/>
              </a:rPr>
              <a:t># 5 Word of Mouth Campaign </a:t>
            </a:r>
            <a:endParaRPr lang="en-US" sz="3600" i="1" dirty="0" smtClean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162771"/>
            <a:ext cx="7543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pPr marL="571500" indent="-571500">
              <a:buFont typeface="Wingdings" pitchFamily="2" charset="2"/>
              <a:buChar char="Ø"/>
            </a:pPr>
            <a:endParaRPr lang="en-US" sz="3600" dirty="0" smtClean="0">
              <a:solidFill>
                <a:schemeClr val="bg1"/>
              </a:solidFill>
              <a:latin typeface="+mj-lt"/>
            </a:endParaRPr>
          </a:p>
          <a:p>
            <a:endParaRPr lang="en-US" sz="36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5" name="Picture 4" descr="C:\Users\lausd_user\Downloads\Logo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1" y="4842034"/>
            <a:ext cx="1451292" cy="129206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795867" y="2133600"/>
            <a:ext cx="7509932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i="1" dirty="0">
              <a:latin typeface="Arial" pitchFamily="34" charset="0"/>
              <a:cs typeface="Arial" pitchFamily="34" charset="0"/>
            </a:endParaRPr>
          </a:p>
          <a:p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i="1" dirty="0">
              <a:latin typeface="Arial" pitchFamily="34" charset="0"/>
              <a:cs typeface="Arial" pitchFamily="34" charset="0"/>
            </a:endParaRPr>
          </a:p>
          <a:p>
            <a:r>
              <a:rPr lang="en-US" sz="2800" i="1" dirty="0"/>
              <a:t>	</a:t>
            </a:r>
            <a:endParaRPr lang="en-US" sz="2800" i="1" dirty="0" smtClean="0"/>
          </a:p>
          <a:p>
            <a:r>
              <a:rPr lang="en-US" sz="2800" i="1" dirty="0"/>
              <a:t>	</a:t>
            </a:r>
            <a:endParaRPr lang="en-US" sz="2800" dirty="0"/>
          </a:p>
          <a:p>
            <a:endParaRPr lang="en-US" sz="3600" dirty="0" smtClean="0">
              <a:latin typeface="+mj-lt"/>
            </a:endParaRPr>
          </a:p>
          <a:p>
            <a:pPr algn="ctr"/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795867" y="1901435"/>
            <a:ext cx="75099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sz="2800" dirty="0" smtClean="0">
              <a:latin typeface="+mj-lt"/>
            </a:endParaRPr>
          </a:p>
          <a:p>
            <a:endParaRPr lang="en-US" sz="32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5867" y="1767569"/>
            <a:ext cx="7586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endParaRPr lang="en-US" sz="36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5867" y="1901435"/>
            <a:ext cx="739738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en-US" sz="3300" dirty="0" smtClean="0">
                <a:latin typeface="Aharoni" pitchFamily="2" charset="-79"/>
                <a:cs typeface="Aharoni" pitchFamily="2" charset="-79"/>
              </a:rPr>
              <a:t>Recruit parents to put up flyers in the neighborhood: Laundromats, stores &amp; businesses, churches, </a:t>
            </a:r>
            <a:r>
              <a:rPr lang="en-US" sz="3300" dirty="0">
                <a:latin typeface="Aharoni" pitchFamily="2" charset="-79"/>
                <a:cs typeface="Aharoni" pitchFamily="2" charset="-79"/>
              </a:rPr>
              <a:t>e</a:t>
            </a:r>
            <a:r>
              <a:rPr lang="en-US" sz="3300" dirty="0" smtClean="0">
                <a:latin typeface="Aharoni" pitchFamily="2" charset="-79"/>
                <a:cs typeface="Aharoni" pitchFamily="2" charset="-79"/>
              </a:rPr>
              <a:t>tc. </a:t>
            </a:r>
          </a:p>
          <a:p>
            <a:endParaRPr lang="en-US" sz="2000" dirty="0" smtClean="0">
              <a:latin typeface="+mj-lt"/>
            </a:endParaRPr>
          </a:p>
          <a:p>
            <a:r>
              <a:rPr lang="en-US" sz="3600" dirty="0">
                <a:latin typeface="+mj-lt"/>
              </a:rPr>
              <a:t>	</a:t>
            </a:r>
            <a:r>
              <a:rPr lang="en-US" sz="3600" dirty="0" smtClean="0">
                <a:latin typeface="+mj-lt"/>
              </a:rPr>
              <a:t>- </a:t>
            </a:r>
            <a:r>
              <a:rPr lang="en-US" sz="3300" dirty="0" smtClean="0">
                <a:latin typeface="Aharoni" pitchFamily="2" charset="-79"/>
                <a:cs typeface="Aharoni" pitchFamily="2" charset="-79"/>
              </a:rPr>
              <a:t>distribute the short promo </a:t>
            </a:r>
          </a:p>
          <a:p>
            <a:r>
              <a:rPr lang="en-US" sz="33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300" dirty="0" smtClean="0">
                <a:latin typeface="Aharoni" pitchFamily="2" charset="-79"/>
                <a:cs typeface="Aharoni" pitchFamily="2" charset="-79"/>
              </a:rPr>
              <a:t>         piece</a:t>
            </a:r>
            <a:r>
              <a:rPr lang="en-US" sz="33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300" dirty="0" smtClean="0">
                <a:latin typeface="Aharoni" pitchFamily="2" charset="-79"/>
                <a:cs typeface="Aharoni" pitchFamily="2" charset="-79"/>
              </a:rPr>
              <a:t>and most event flyers 	  like campus clean up days, 	  Coffee with the Principal,          	  etc.  </a:t>
            </a:r>
            <a:endParaRPr lang="en-US" sz="33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6659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95867" y="331775"/>
            <a:ext cx="7543800" cy="1384995"/>
          </a:xfrm>
          <a:prstGeom prst="rect">
            <a:avLst/>
          </a:prstGeom>
          <a:solidFill>
            <a:srgbClr val="A4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i="1" dirty="0" smtClean="0">
                <a:solidFill>
                  <a:schemeClr val="bg1"/>
                </a:solidFill>
                <a:latin typeface="+mj-lt"/>
              </a:rPr>
              <a:t>Six Strategies</a:t>
            </a:r>
          </a:p>
          <a:p>
            <a:pPr algn="ctr"/>
            <a:r>
              <a:rPr lang="en-US" sz="3600" i="1" dirty="0" smtClean="0">
                <a:solidFill>
                  <a:schemeClr val="bg1"/>
                </a:solidFill>
                <a:latin typeface="+mj-lt"/>
              </a:rPr>
              <a:t># 5 Word of Mouth Campaign </a:t>
            </a:r>
            <a:endParaRPr lang="en-US" sz="3600" i="1" dirty="0" smtClean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162771"/>
            <a:ext cx="7543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pPr marL="571500" indent="-571500">
              <a:buFont typeface="Wingdings" pitchFamily="2" charset="2"/>
              <a:buChar char="Ø"/>
            </a:pPr>
            <a:endParaRPr lang="en-US" sz="3600" dirty="0" smtClean="0">
              <a:solidFill>
                <a:schemeClr val="bg1"/>
              </a:solidFill>
              <a:latin typeface="+mj-lt"/>
            </a:endParaRPr>
          </a:p>
          <a:p>
            <a:endParaRPr lang="en-US" sz="36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5" name="Picture 4" descr="C:\Users\lausd_user\Downloads\Logo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1" y="4842034"/>
            <a:ext cx="1451292" cy="129206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795867" y="2133600"/>
            <a:ext cx="7509932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i="1" dirty="0">
              <a:latin typeface="Arial" pitchFamily="34" charset="0"/>
              <a:cs typeface="Arial" pitchFamily="34" charset="0"/>
            </a:endParaRPr>
          </a:p>
          <a:p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i="1" dirty="0">
              <a:latin typeface="Arial" pitchFamily="34" charset="0"/>
              <a:cs typeface="Arial" pitchFamily="34" charset="0"/>
            </a:endParaRPr>
          </a:p>
          <a:p>
            <a:r>
              <a:rPr lang="en-US" sz="2800" i="1" dirty="0"/>
              <a:t>	</a:t>
            </a:r>
            <a:endParaRPr lang="en-US" sz="2800" i="1" dirty="0" smtClean="0"/>
          </a:p>
          <a:p>
            <a:r>
              <a:rPr lang="en-US" sz="2800" i="1" dirty="0"/>
              <a:t>	</a:t>
            </a:r>
            <a:endParaRPr lang="en-US" sz="2800" dirty="0"/>
          </a:p>
          <a:p>
            <a:endParaRPr lang="en-US" sz="3600" dirty="0" smtClean="0">
              <a:latin typeface="+mj-lt"/>
            </a:endParaRPr>
          </a:p>
          <a:p>
            <a:pPr algn="ctr"/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795867" y="1901435"/>
            <a:ext cx="75099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sz="2800" dirty="0" smtClean="0">
              <a:latin typeface="+mj-lt"/>
            </a:endParaRPr>
          </a:p>
          <a:p>
            <a:endParaRPr lang="en-US" sz="32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5867" y="1767569"/>
            <a:ext cx="7586133" cy="4724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en-US" sz="3400" dirty="0" smtClean="0">
                <a:latin typeface="Aharoni" pitchFamily="2" charset="-79"/>
                <a:cs typeface="Aharoni" pitchFamily="2" charset="-79"/>
              </a:rPr>
              <a:t>Principals: attend Coffee with the principal of feeder schools</a:t>
            </a:r>
          </a:p>
          <a:p>
            <a:endParaRPr lang="en-US" sz="1600" dirty="0" smtClean="0">
              <a:latin typeface="Aharoni" pitchFamily="2" charset="-79"/>
              <a:cs typeface="Aharoni" pitchFamily="2" charset="-79"/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en-US" sz="3300" dirty="0" smtClean="0">
                <a:latin typeface="Aharoni" pitchFamily="2" charset="-79"/>
                <a:cs typeface="Aharoni" pitchFamily="2" charset="-79"/>
              </a:rPr>
              <a:t>Invite the </a:t>
            </a:r>
            <a:r>
              <a:rPr lang="en-US" sz="3300" dirty="0" smtClean="0">
                <a:latin typeface="Arial Black" pitchFamily="34" charset="0"/>
                <a:cs typeface="Aharoni" pitchFamily="2" charset="-79"/>
              </a:rPr>
              <a:t>5</a:t>
            </a:r>
            <a:r>
              <a:rPr lang="en-US" sz="3300" baseline="30000" dirty="0" smtClean="0">
                <a:latin typeface="Aharoni" pitchFamily="2" charset="-79"/>
                <a:cs typeface="Aharoni" pitchFamily="2" charset="-79"/>
              </a:rPr>
              <a:t>th</a:t>
            </a:r>
            <a:r>
              <a:rPr lang="en-US" sz="3300" dirty="0" smtClean="0">
                <a:latin typeface="Aharoni" pitchFamily="2" charset="-79"/>
                <a:cs typeface="Aharoni" pitchFamily="2" charset="-79"/>
              </a:rPr>
              <a:t> grade teachers, SAA &amp; Principal to the middle school for a dinner</a:t>
            </a:r>
          </a:p>
          <a:p>
            <a:endParaRPr lang="en-US" sz="1600" dirty="0" smtClean="0">
              <a:latin typeface="Aharoni" pitchFamily="2" charset="-79"/>
              <a:cs typeface="Aharoni" pitchFamily="2" charset="-79"/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en-US" sz="3400" dirty="0" smtClean="0">
                <a:latin typeface="Aharoni" pitchFamily="2" charset="-79"/>
                <a:cs typeface="Aharoni" pitchFamily="2" charset="-79"/>
              </a:rPr>
              <a:t>Same with </a:t>
            </a:r>
            <a:r>
              <a:rPr lang="en-US" sz="3400" dirty="0" smtClean="0">
                <a:latin typeface="Arial Black" pitchFamily="34" charset="0"/>
                <a:cs typeface="Aharoni" pitchFamily="2" charset="-79"/>
              </a:rPr>
              <a:t>8</a:t>
            </a:r>
            <a:r>
              <a:rPr lang="en-US" sz="3400" baseline="30000" dirty="0" smtClean="0">
                <a:latin typeface="Aharoni" pitchFamily="2" charset="-79"/>
                <a:cs typeface="Aharoni" pitchFamily="2" charset="-79"/>
              </a:rPr>
              <a:t>th</a:t>
            </a:r>
            <a:r>
              <a:rPr lang="en-US" sz="3400" dirty="0" smtClean="0">
                <a:latin typeface="Aharoni" pitchFamily="2" charset="-79"/>
                <a:cs typeface="Aharoni" pitchFamily="2" charset="-79"/>
              </a:rPr>
              <a:t> grade teachers              for high school recruitment</a:t>
            </a:r>
          </a:p>
          <a:p>
            <a:endParaRPr lang="en-US" sz="3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43850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95867" y="331775"/>
            <a:ext cx="7543800" cy="1384995"/>
          </a:xfrm>
          <a:prstGeom prst="rect">
            <a:avLst/>
          </a:prstGeom>
          <a:solidFill>
            <a:srgbClr val="A4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i="1" dirty="0" smtClean="0">
                <a:solidFill>
                  <a:schemeClr val="bg1"/>
                </a:solidFill>
                <a:latin typeface="+mj-lt"/>
              </a:rPr>
              <a:t>Six Strategies</a:t>
            </a:r>
          </a:p>
          <a:p>
            <a:pPr algn="ctr"/>
            <a:r>
              <a:rPr lang="en-US" sz="3600" i="1" dirty="0" smtClean="0">
                <a:solidFill>
                  <a:schemeClr val="bg1"/>
                </a:solidFill>
                <a:latin typeface="+mj-lt"/>
              </a:rPr>
              <a:t># 5 Word of Mouth Campaign </a:t>
            </a:r>
            <a:endParaRPr lang="en-US" sz="3600" i="1" dirty="0" smtClean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162771"/>
            <a:ext cx="7543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pPr marL="571500" indent="-571500">
              <a:buFont typeface="Wingdings" pitchFamily="2" charset="2"/>
              <a:buChar char="Ø"/>
            </a:pPr>
            <a:endParaRPr lang="en-US" sz="3600" dirty="0" smtClean="0">
              <a:solidFill>
                <a:schemeClr val="bg1"/>
              </a:solidFill>
              <a:latin typeface="+mj-lt"/>
            </a:endParaRPr>
          </a:p>
          <a:p>
            <a:endParaRPr lang="en-US" sz="36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5" name="Picture 4" descr="C:\Users\lausd_user\Downloads\Logo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419600"/>
            <a:ext cx="1756093" cy="17145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795867" y="2133600"/>
            <a:ext cx="7509932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i="1" dirty="0">
              <a:latin typeface="Arial" pitchFamily="34" charset="0"/>
              <a:cs typeface="Arial" pitchFamily="34" charset="0"/>
            </a:endParaRPr>
          </a:p>
          <a:p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i="1" dirty="0">
              <a:latin typeface="Arial" pitchFamily="34" charset="0"/>
              <a:cs typeface="Arial" pitchFamily="34" charset="0"/>
            </a:endParaRPr>
          </a:p>
          <a:p>
            <a:r>
              <a:rPr lang="en-US" sz="2800" i="1" dirty="0"/>
              <a:t>	</a:t>
            </a:r>
            <a:endParaRPr lang="en-US" sz="2800" i="1" dirty="0" smtClean="0"/>
          </a:p>
          <a:p>
            <a:r>
              <a:rPr lang="en-US" sz="2800" i="1" dirty="0"/>
              <a:t>	</a:t>
            </a:r>
            <a:endParaRPr lang="en-US" sz="2800" dirty="0"/>
          </a:p>
          <a:p>
            <a:endParaRPr lang="en-US" sz="3600" dirty="0" smtClean="0">
              <a:latin typeface="+mj-lt"/>
            </a:endParaRPr>
          </a:p>
          <a:p>
            <a:pPr algn="ctr"/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795867" y="1901435"/>
            <a:ext cx="75099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sz="2800" dirty="0" smtClean="0">
              <a:latin typeface="+mj-lt"/>
            </a:endParaRPr>
          </a:p>
          <a:p>
            <a:endParaRPr lang="en-US" sz="32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5867" y="1767569"/>
            <a:ext cx="7586133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en-US" sz="3600" dirty="0">
                <a:latin typeface="Aharoni" pitchFamily="2" charset="-79"/>
                <a:cs typeface="Aharoni" pitchFamily="2" charset="-79"/>
              </a:rPr>
              <a:t>Always have </a:t>
            </a: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an upcoming </a:t>
            </a:r>
            <a:r>
              <a:rPr lang="en-US" sz="3600" dirty="0">
                <a:latin typeface="Aharoni" pitchFamily="2" charset="-79"/>
                <a:cs typeface="Aharoni" pitchFamily="2" charset="-79"/>
              </a:rPr>
              <a:t>campus </a:t>
            </a: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tour</a:t>
            </a:r>
            <a:endParaRPr lang="en-US" sz="3600" dirty="0">
              <a:latin typeface="Aharoni" pitchFamily="2" charset="-79"/>
              <a:cs typeface="Aharoni" pitchFamily="2" charset="-79"/>
            </a:endParaRPr>
          </a:p>
          <a:p>
            <a:endParaRPr lang="en-US" sz="1600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US" sz="3600" dirty="0" smtClean="0">
                <a:latin typeface="Aharoni" pitchFamily="2" charset="-79"/>
                <a:cs typeface="Aharoni" pitchFamily="2" charset="-79"/>
              </a:rPr>
              <a:t>Use local newspapers</a:t>
            </a:r>
          </a:p>
          <a:p>
            <a:pPr marL="571500" indent="-5715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Publish a Principal’s Column </a:t>
            </a:r>
          </a:p>
          <a:p>
            <a:pPr marL="571500" indent="-5715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Publish a calendar</a:t>
            </a:r>
          </a:p>
          <a:p>
            <a:pPr marL="571500" indent="-5715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Pay for ad space </a:t>
            </a:r>
            <a:endParaRPr lang="en-US" sz="36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6626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95867" y="331775"/>
            <a:ext cx="7543800" cy="1384995"/>
          </a:xfrm>
          <a:prstGeom prst="rect">
            <a:avLst/>
          </a:prstGeom>
          <a:solidFill>
            <a:srgbClr val="A4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i="1" dirty="0" smtClean="0">
                <a:solidFill>
                  <a:schemeClr val="bg1"/>
                </a:solidFill>
                <a:latin typeface="+mj-lt"/>
              </a:rPr>
              <a:t>Six Strategies</a:t>
            </a:r>
          </a:p>
          <a:p>
            <a:pPr algn="ctr"/>
            <a:r>
              <a:rPr lang="en-US" sz="3600" i="1" dirty="0" smtClean="0">
                <a:solidFill>
                  <a:schemeClr val="bg1"/>
                </a:solidFill>
                <a:latin typeface="+mj-lt"/>
              </a:rPr>
              <a:t># 5 Word of Mouth Campaign </a:t>
            </a:r>
            <a:endParaRPr lang="en-US" sz="3600" i="1" dirty="0" smtClean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162771"/>
            <a:ext cx="7543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pPr marL="571500" indent="-571500">
              <a:buFont typeface="Wingdings" pitchFamily="2" charset="2"/>
              <a:buChar char="Ø"/>
            </a:pPr>
            <a:endParaRPr lang="en-US" sz="3600" dirty="0" smtClean="0">
              <a:solidFill>
                <a:schemeClr val="bg1"/>
              </a:solidFill>
              <a:latin typeface="+mj-lt"/>
            </a:endParaRPr>
          </a:p>
          <a:p>
            <a:endParaRPr lang="en-US" sz="36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5" name="Picture 4" descr="C:\Users\lausd_user\Downloads\Logo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495800"/>
            <a:ext cx="1679893" cy="16383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795867" y="2133600"/>
            <a:ext cx="7509932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i="1" dirty="0">
              <a:latin typeface="Arial" pitchFamily="34" charset="0"/>
              <a:cs typeface="Arial" pitchFamily="34" charset="0"/>
            </a:endParaRPr>
          </a:p>
          <a:p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i="1" dirty="0">
              <a:latin typeface="Arial" pitchFamily="34" charset="0"/>
              <a:cs typeface="Arial" pitchFamily="34" charset="0"/>
            </a:endParaRPr>
          </a:p>
          <a:p>
            <a:r>
              <a:rPr lang="en-US" sz="2800" i="1" dirty="0"/>
              <a:t>	</a:t>
            </a:r>
            <a:endParaRPr lang="en-US" sz="2800" i="1" dirty="0" smtClean="0"/>
          </a:p>
          <a:p>
            <a:r>
              <a:rPr lang="en-US" sz="2800" i="1" dirty="0"/>
              <a:t>	</a:t>
            </a:r>
            <a:endParaRPr lang="en-US" sz="2800" dirty="0"/>
          </a:p>
          <a:p>
            <a:endParaRPr lang="en-US" sz="3600" dirty="0" smtClean="0">
              <a:latin typeface="+mj-lt"/>
            </a:endParaRPr>
          </a:p>
          <a:p>
            <a:pPr algn="ctr"/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795867" y="1901435"/>
            <a:ext cx="75099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sz="2800" dirty="0" smtClean="0">
              <a:latin typeface="+mj-lt"/>
            </a:endParaRPr>
          </a:p>
          <a:p>
            <a:endParaRPr lang="en-US" sz="32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8934" y="1716770"/>
            <a:ext cx="758613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During parent meetings, provide computers and ask them to write comments on the Yelp and Greatschools.org websites.</a:t>
            </a:r>
          </a:p>
          <a:p>
            <a:endParaRPr lang="en-US" sz="3600" dirty="0" smtClean="0">
              <a:latin typeface="+mj-lt"/>
            </a:endParaRPr>
          </a:p>
          <a:p>
            <a:r>
              <a:rPr lang="en-US" sz="3600" dirty="0">
                <a:latin typeface="+mj-lt"/>
              </a:rPr>
              <a:t>	</a:t>
            </a:r>
            <a:r>
              <a:rPr lang="en-US" sz="3600" dirty="0" err="1" smtClean="0">
                <a:latin typeface="+mj-lt"/>
              </a:rPr>
              <a:t>Eg</a:t>
            </a:r>
            <a:r>
              <a:rPr lang="en-US" sz="3600" dirty="0" smtClean="0">
                <a:latin typeface="+mj-lt"/>
              </a:rPr>
              <a:t>. John Burroughs MS </a:t>
            </a:r>
            <a:endParaRPr lang="en-US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15002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95867" y="331775"/>
            <a:ext cx="7543800" cy="1384995"/>
          </a:xfrm>
          <a:prstGeom prst="rect">
            <a:avLst/>
          </a:prstGeom>
          <a:solidFill>
            <a:srgbClr val="A4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i="1" dirty="0" smtClean="0">
                <a:solidFill>
                  <a:schemeClr val="bg1"/>
                </a:solidFill>
                <a:latin typeface="+mj-lt"/>
              </a:rPr>
              <a:t>Six Strategies</a:t>
            </a:r>
          </a:p>
          <a:p>
            <a:pPr algn="ctr"/>
            <a:r>
              <a:rPr lang="en-US" sz="3600" i="1" dirty="0" smtClean="0">
                <a:solidFill>
                  <a:schemeClr val="bg1"/>
                </a:solidFill>
                <a:latin typeface="+mj-lt"/>
              </a:rPr>
              <a:t># 5 Word of Mouth Campaign </a:t>
            </a:r>
            <a:endParaRPr lang="en-US" sz="3600" i="1" dirty="0" smtClean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162771"/>
            <a:ext cx="7543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pPr marL="571500" indent="-571500">
              <a:buFont typeface="Wingdings" pitchFamily="2" charset="2"/>
              <a:buChar char="Ø"/>
            </a:pPr>
            <a:endParaRPr lang="en-US" sz="3600" dirty="0" smtClean="0">
              <a:solidFill>
                <a:schemeClr val="bg1"/>
              </a:solidFill>
              <a:latin typeface="+mj-lt"/>
            </a:endParaRPr>
          </a:p>
          <a:p>
            <a:endParaRPr lang="en-US" sz="36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5" name="Picture 4" descr="C:\Users\lausd_user\Downloads\Logo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1" y="4842034"/>
            <a:ext cx="1451292" cy="129206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795867" y="2133600"/>
            <a:ext cx="7509932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i="1" dirty="0">
              <a:latin typeface="Arial" pitchFamily="34" charset="0"/>
              <a:cs typeface="Arial" pitchFamily="34" charset="0"/>
            </a:endParaRPr>
          </a:p>
          <a:p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i="1" dirty="0">
              <a:latin typeface="Arial" pitchFamily="34" charset="0"/>
              <a:cs typeface="Arial" pitchFamily="34" charset="0"/>
            </a:endParaRPr>
          </a:p>
          <a:p>
            <a:r>
              <a:rPr lang="en-US" sz="2800" i="1" dirty="0"/>
              <a:t>	</a:t>
            </a:r>
            <a:endParaRPr lang="en-US" sz="2800" i="1" dirty="0" smtClean="0"/>
          </a:p>
          <a:p>
            <a:r>
              <a:rPr lang="en-US" sz="2800" i="1" dirty="0"/>
              <a:t>	</a:t>
            </a:r>
            <a:endParaRPr lang="en-US" sz="2800" dirty="0"/>
          </a:p>
          <a:p>
            <a:endParaRPr lang="en-US" sz="3600" dirty="0" smtClean="0">
              <a:latin typeface="+mj-lt"/>
            </a:endParaRPr>
          </a:p>
          <a:p>
            <a:pPr algn="ctr"/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795867" y="1901435"/>
            <a:ext cx="75099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sz="2800" dirty="0" smtClean="0">
              <a:latin typeface="+mj-lt"/>
            </a:endParaRPr>
          </a:p>
          <a:p>
            <a:endParaRPr lang="en-US" sz="32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5867" y="1742170"/>
            <a:ext cx="7586133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Update school marquee regularly</a:t>
            </a:r>
          </a:p>
          <a:p>
            <a:pPr>
              <a:lnSpc>
                <a:spcPct val="150000"/>
              </a:lnSpc>
            </a:pPr>
            <a:endParaRPr lang="en-US" sz="1600" dirty="0" smtClean="0">
              <a:latin typeface="Aharoni" pitchFamily="2" charset="-79"/>
              <a:cs typeface="Aharoni" pitchFamily="2" charset="-79"/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Put up banners around the perimeter of the school – remove signs with graffiti </a:t>
            </a:r>
          </a:p>
        </p:txBody>
      </p:sp>
    </p:spTree>
    <p:extLst>
      <p:ext uri="{BB962C8B-B14F-4D97-AF65-F5344CB8AC3E}">
        <p14:creationId xmlns:p14="http://schemas.microsoft.com/office/powerpoint/2010/main" val="3696926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95867" y="331775"/>
            <a:ext cx="7543800" cy="830997"/>
          </a:xfrm>
          <a:prstGeom prst="rect">
            <a:avLst/>
          </a:prstGeom>
          <a:solidFill>
            <a:srgbClr val="A4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i="1" dirty="0" smtClean="0">
                <a:solidFill>
                  <a:schemeClr val="bg1"/>
                </a:solidFill>
                <a:latin typeface="+mj-lt"/>
              </a:rPr>
              <a:t>Three Frames</a:t>
            </a:r>
            <a:endParaRPr lang="en-US" sz="4800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219200"/>
            <a:ext cx="7543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 Black" pitchFamily="34" charset="0"/>
                <a:cs typeface="Aharoni" pitchFamily="2" charset="-79"/>
              </a:rPr>
              <a:t>1.  </a:t>
            </a: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A poor product is difficult to    </a:t>
            </a:r>
          </a:p>
          <a:p>
            <a:r>
              <a:rPr lang="en-US" sz="36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     market</a:t>
            </a:r>
            <a:r>
              <a:rPr lang="en-US" sz="3600" dirty="0" smtClean="0">
                <a:latin typeface="+mj-lt"/>
              </a:rPr>
              <a:t>.</a:t>
            </a:r>
          </a:p>
          <a:p>
            <a:endParaRPr lang="en-US" sz="1000" dirty="0" smtClean="0">
              <a:latin typeface="+mj-lt"/>
            </a:endParaRPr>
          </a:p>
          <a:p>
            <a:r>
              <a:rPr lang="en-US" sz="2800" i="1" dirty="0" smtClean="0">
                <a:latin typeface="+mj-lt"/>
              </a:rPr>
              <a:t>	“The </a:t>
            </a:r>
            <a:r>
              <a:rPr lang="en-US" sz="2800" i="1" dirty="0">
                <a:latin typeface="+mj-lt"/>
              </a:rPr>
              <a:t>brand on the outside is only as strong </a:t>
            </a:r>
            <a:r>
              <a:rPr lang="en-US" sz="2800" i="1" dirty="0" smtClean="0">
                <a:latin typeface="+mj-lt"/>
              </a:rPr>
              <a:t>	as </a:t>
            </a:r>
            <a:r>
              <a:rPr lang="en-US" sz="2800" i="1" dirty="0">
                <a:latin typeface="+mj-lt"/>
              </a:rPr>
              <a:t>the brand on the inside.”</a:t>
            </a:r>
            <a:endParaRPr lang="en-US" sz="2800" i="1" dirty="0" smtClean="0">
              <a:effectLst/>
              <a:latin typeface="+mj-lt"/>
            </a:endParaRPr>
          </a:p>
          <a:p>
            <a:r>
              <a:rPr lang="en-US" dirty="0"/>
              <a:t>Karl Speak, President </a:t>
            </a:r>
            <a:endParaRPr lang="en-US" dirty="0" smtClean="0">
              <a:effectLst/>
            </a:endParaRPr>
          </a:p>
          <a:p>
            <a:r>
              <a:rPr lang="en-US" dirty="0"/>
              <a:t>Beyond Marketing </a:t>
            </a:r>
            <a:r>
              <a:rPr lang="en-US" dirty="0" smtClean="0"/>
              <a:t>Through</a:t>
            </a:r>
          </a:p>
          <a:p>
            <a:endParaRPr lang="en-US" dirty="0" smtClean="0"/>
          </a:p>
          <a:p>
            <a:r>
              <a:rPr lang="en-US" sz="3600" dirty="0" smtClean="0">
                <a:effectLst/>
                <a:latin typeface="Arial Black" pitchFamily="34" charset="0"/>
                <a:cs typeface="Aharoni" pitchFamily="2" charset="-79"/>
              </a:rPr>
              <a:t>2. </a:t>
            </a:r>
            <a:r>
              <a:rPr lang="en-US" sz="3600" dirty="0" smtClean="0">
                <a:effectLst/>
                <a:latin typeface="Aharoni" pitchFamily="2" charset="-79"/>
                <a:cs typeface="Aharoni" pitchFamily="2" charset="-79"/>
              </a:rPr>
              <a:t>Marketing a school is a year-round process.</a:t>
            </a:r>
          </a:p>
          <a:p>
            <a:endParaRPr lang="en-US" sz="3600" dirty="0" smtClean="0">
              <a:latin typeface="+mj-lt"/>
            </a:endParaRPr>
          </a:p>
          <a:p>
            <a:pPr marL="571500" indent="-571500">
              <a:buFont typeface="Wingdings" pitchFamily="2" charset="2"/>
              <a:buChar char="Ø"/>
            </a:pPr>
            <a:endParaRPr lang="en-US" sz="3600" dirty="0">
              <a:latin typeface="+mj-lt"/>
            </a:endParaRPr>
          </a:p>
        </p:txBody>
      </p:sp>
      <p:pic>
        <p:nvPicPr>
          <p:cNvPr id="5" name="Picture 4" descr="C:\Users\lausd_user\Downloads\Log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2707" y="4991100"/>
            <a:ext cx="1226185" cy="114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0519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95867" y="331775"/>
            <a:ext cx="7543800" cy="1077218"/>
          </a:xfrm>
          <a:prstGeom prst="rect">
            <a:avLst/>
          </a:prstGeom>
          <a:solidFill>
            <a:srgbClr val="A4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>
                <a:solidFill>
                  <a:schemeClr val="bg1"/>
                </a:solidFill>
                <a:latin typeface="+mj-lt"/>
              </a:rPr>
              <a:t>Triad Partner Share  on </a:t>
            </a:r>
            <a:r>
              <a:rPr lang="en-US" sz="3200" i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200" i="1" dirty="0" smtClean="0">
                <a:solidFill>
                  <a:schemeClr val="bg1"/>
                </a:solidFill>
                <a:latin typeface="+mj-lt"/>
              </a:rPr>
              <a:t>a Word of Mouth Campaign</a:t>
            </a:r>
            <a:endParaRPr lang="en-US" sz="3200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219200"/>
            <a:ext cx="7543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pPr marL="571500" indent="-571500">
              <a:buFont typeface="Wingdings" pitchFamily="2" charset="2"/>
              <a:buChar char="Ø"/>
            </a:pPr>
            <a:endParaRPr lang="en-US" sz="3600" dirty="0" smtClean="0">
              <a:latin typeface="+mj-lt"/>
            </a:endParaRPr>
          </a:p>
          <a:p>
            <a:pPr marL="571500" indent="-571500">
              <a:buFont typeface="Wingdings" pitchFamily="2" charset="2"/>
              <a:buChar char="Ø"/>
            </a:pPr>
            <a:endParaRPr lang="en-US" sz="3600" dirty="0">
              <a:latin typeface="+mj-lt"/>
            </a:endParaRPr>
          </a:p>
        </p:txBody>
      </p:sp>
      <p:pic>
        <p:nvPicPr>
          <p:cNvPr id="5" name="Picture 4" descr="C:\Users\lausd_user\Downloads\Log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2707" y="4991100"/>
            <a:ext cx="1226185" cy="1143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795867" y="1219200"/>
            <a:ext cx="7543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600" dirty="0" smtClean="0">
                <a:latin typeface="+mj-lt"/>
              </a:rPr>
              <a:t>Observations</a:t>
            </a:r>
          </a:p>
          <a:p>
            <a:pPr marL="571500" indent="-5715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600" dirty="0" smtClean="0">
                <a:latin typeface="+mj-lt"/>
              </a:rPr>
              <a:t>Comments</a:t>
            </a:r>
          </a:p>
          <a:p>
            <a:pPr marL="571500" indent="-5715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600" dirty="0" smtClean="0">
                <a:latin typeface="+mj-lt"/>
              </a:rPr>
              <a:t>Questions</a:t>
            </a:r>
          </a:p>
          <a:p>
            <a:pPr>
              <a:lnSpc>
                <a:spcPct val="150000"/>
              </a:lnSpc>
            </a:pPr>
            <a:endParaRPr lang="en-US" sz="3600" dirty="0" smtClean="0">
              <a:latin typeface="+mj-lt"/>
            </a:endParaRPr>
          </a:p>
          <a:p>
            <a:endParaRPr lang="en-US" sz="3600" dirty="0">
              <a:latin typeface="+mj-lt"/>
            </a:endParaRPr>
          </a:p>
        </p:txBody>
      </p:sp>
      <p:sp>
        <p:nvSpPr>
          <p:cNvPr id="6" name="Left Arrow 5"/>
          <p:cNvSpPr/>
          <p:nvPr/>
        </p:nvSpPr>
        <p:spPr>
          <a:xfrm>
            <a:off x="4419600" y="1676400"/>
            <a:ext cx="3505200" cy="2133600"/>
          </a:xfrm>
          <a:prstGeom prst="leftArrow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181600" y="2438400"/>
            <a:ext cx="2511107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4 minutes</a:t>
            </a:r>
            <a:endParaRPr lang="en-US" sz="3200" dirty="0">
              <a:latin typeface="+mj-lt"/>
            </a:endParaRPr>
          </a:p>
        </p:txBody>
      </p:sp>
      <p:sp>
        <p:nvSpPr>
          <p:cNvPr id="8" name="Left-Right Arrow 7"/>
          <p:cNvSpPr/>
          <p:nvPr/>
        </p:nvSpPr>
        <p:spPr>
          <a:xfrm>
            <a:off x="1770878" y="3771900"/>
            <a:ext cx="5943600" cy="2438400"/>
          </a:xfrm>
          <a:prstGeom prst="left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667000" y="4495800"/>
            <a:ext cx="396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</a:rPr>
              <a:t>Group share – 6 minutes </a:t>
            </a:r>
            <a:endParaRPr lang="en-US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5388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95867" y="331775"/>
            <a:ext cx="7543800" cy="1938992"/>
          </a:xfrm>
          <a:prstGeom prst="rect">
            <a:avLst/>
          </a:prstGeom>
          <a:solidFill>
            <a:srgbClr val="A4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i="1" dirty="0" smtClean="0">
                <a:solidFill>
                  <a:schemeClr val="bg1"/>
                </a:solidFill>
                <a:latin typeface="+mj-lt"/>
              </a:rPr>
              <a:t>Six Strategies</a:t>
            </a:r>
          </a:p>
          <a:p>
            <a:pPr algn="ctr"/>
            <a:r>
              <a:rPr lang="en-US" sz="3600" i="1" dirty="0" smtClean="0">
                <a:solidFill>
                  <a:schemeClr val="bg1"/>
                </a:solidFill>
                <a:latin typeface="+mj-lt"/>
              </a:rPr>
              <a:t>#  6 Ensuring a Welcoming Environment</a:t>
            </a:r>
            <a:endParaRPr lang="en-US" sz="3600" i="1" dirty="0" smtClean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162771"/>
            <a:ext cx="7543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pPr marL="571500" indent="-571500">
              <a:buFont typeface="Wingdings" pitchFamily="2" charset="2"/>
              <a:buChar char="Ø"/>
            </a:pPr>
            <a:endParaRPr lang="en-US" sz="3600" dirty="0" smtClean="0">
              <a:solidFill>
                <a:schemeClr val="bg1"/>
              </a:solidFill>
              <a:latin typeface="+mj-lt"/>
            </a:endParaRPr>
          </a:p>
          <a:p>
            <a:endParaRPr lang="en-US" sz="36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5" name="Picture 4" descr="C:\Users\lausd_user\Downloads\Logo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1" y="4842034"/>
            <a:ext cx="1451292" cy="129206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795867" y="2133600"/>
            <a:ext cx="7509932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i="1" dirty="0">
              <a:latin typeface="Arial" pitchFamily="34" charset="0"/>
              <a:cs typeface="Arial" pitchFamily="34" charset="0"/>
            </a:endParaRPr>
          </a:p>
          <a:p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i="1" dirty="0">
              <a:latin typeface="Arial" pitchFamily="34" charset="0"/>
              <a:cs typeface="Arial" pitchFamily="34" charset="0"/>
            </a:endParaRPr>
          </a:p>
          <a:p>
            <a:r>
              <a:rPr lang="en-US" sz="2800" i="1" dirty="0"/>
              <a:t>	</a:t>
            </a:r>
            <a:endParaRPr lang="en-US" sz="2800" i="1" dirty="0" smtClean="0"/>
          </a:p>
          <a:p>
            <a:r>
              <a:rPr lang="en-US" sz="2800" i="1" dirty="0"/>
              <a:t>	</a:t>
            </a:r>
            <a:endParaRPr lang="en-US" sz="2800" dirty="0"/>
          </a:p>
          <a:p>
            <a:endParaRPr lang="en-US" sz="3600" dirty="0" smtClean="0">
              <a:latin typeface="+mj-lt"/>
            </a:endParaRPr>
          </a:p>
          <a:p>
            <a:pPr algn="ctr"/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795867" y="1901435"/>
            <a:ext cx="75099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sz="2800" dirty="0" smtClean="0">
              <a:latin typeface="+mj-lt"/>
            </a:endParaRPr>
          </a:p>
          <a:p>
            <a:endParaRPr lang="en-US" sz="32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2270767"/>
            <a:ext cx="7586133" cy="4262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300" dirty="0" smtClean="0">
                <a:latin typeface="Aharoni" pitchFamily="2" charset="-79"/>
                <a:cs typeface="Aharoni" pitchFamily="2" charset="-79"/>
              </a:rPr>
              <a:t>From the perspective of a parent: </a:t>
            </a:r>
          </a:p>
          <a:p>
            <a:pPr marL="571500" indent="-5715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300" dirty="0" smtClean="0">
                <a:latin typeface="Aharoni" pitchFamily="2" charset="-79"/>
                <a:cs typeface="Aharoni" pitchFamily="2" charset="-79"/>
              </a:rPr>
              <a:t>Review the entrance to the school</a:t>
            </a:r>
          </a:p>
          <a:p>
            <a:pPr marL="571500" indent="-5715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Review the Main Office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How are you greeted? (</a:t>
            </a: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See David Downing’s tips)                      </a:t>
            </a:r>
          </a:p>
          <a:p>
            <a:pPr>
              <a:lnSpc>
                <a:spcPct val="150000"/>
              </a:lnSpc>
            </a:pPr>
            <a:endParaRPr lang="en-US" sz="36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55989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95867" y="331775"/>
            <a:ext cx="7543800" cy="646331"/>
          </a:xfrm>
          <a:prstGeom prst="rect">
            <a:avLst/>
          </a:prstGeom>
          <a:solidFill>
            <a:srgbClr val="A4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i="1" dirty="0" smtClean="0">
                <a:solidFill>
                  <a:schemeClr val="bg1"/>
                </a:solidFill>
                <a:latin typeface="+mj-lt"/>
              </a:rPr>
              <a:t>A Year-long Process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1162771"/>
            <a:ext cx="75438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pPr marL="571500" lvl="0" indent="-571500">
              <a:buFont typeface="Wingdings" pitchFamily="2" charset="2"/>
              <a:buChar char="Ø"/>
            </a:pPr>
            <a:r>
              <a:rPr lang="en-US" sz="3600" b="1" dirty="0">
                <a:latin typeface="Aharoni" pitchFamily="2" charset="-79"/>
                <a:cs typeface="Aharoni" pitchFamily="2" charset="-79"/>
              </a:rPr>
              <a:t>Principals should identify staff who will have responsibilities for the myriad marketing </a:t>
            </a:r>
            <a:r>
              <a:rPr lang="en-US" sz="3600" b="1" dirty="0" smtClean="0">
                <a:latin typeface="Aharoni" pitchFamily="2" charset="-79"/>
                <a:cs typeface="Aharoni" pitchFamily="2" charset="-79"/>
              </a:rPr>
              <a:t>strategies &amp; responsibilities</a:t>
            </a:r>
            <a:endParaRPr lang="en-US" sz="3600" b="1" dirty="0">
              <a:latin typeface="Aharoni" pitchFamily="2" charset="-79"/>
              <a:cs typeface="Aharoni" pitchFamily="2" charset="-79"/>
            </a:endParaRPr>
          </a:p>
          <a:p>
            <a:pPr marL="571500" lvl="0" indent="-571500">
              <a:lnSpc>
                <a:spcPct val="150000"/>
              </a:lnSpc>
              <a:buFont typeface="Wingdings" pitchFamily="2" charset="2"/>
              <a:buChar char="Ø"/>
            </a:pPr>
            <a:endParaRPr lang="en-US" sz="1600" b="1" dirty="0" smtClean="0">
              <a:latin typeface="Aharoni" pitchFamily="2" charset="-79"/>
              <a:cs typeface="Aharoni" pitchFamily="2" charset="-79"/>
            </a:endParaRPr>
          </a:p>
          <a:p>
            <a:pPr marL="571500" lvl="0" indent="-571500">
              <a:buFont typeface="Wingdings" pitchFamily="2" charset="2"/>
              <a:buChar char="Ø"/>
            </a:pPr>
            <a:r>
              <a:rPr lang="en-US" sz="3600" b="1" dirty="0" smtClean="0">
                <a:latin typeface="Aharoni" pitchFamily="2" charset="-79"/>
                <a:cs typeface="Aharoni" pitchFamily="2" charset="-79"/>
              </a:rPr>
              <a:t>Staff should be assigned to              take video and photos at   each</a:t>
            </a:r>
            <a:r>
              <a:rPr lang="en-US" sz="3600" b="1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600" b="1" dirty="0" smtClean="0">
                <a:latin typeface="Aharoni" pitchFamily="2" charset="-79"/>
                <a:cs typeface="Aharoni" pitchFamily="2" charset="-79"/>
              </a:rPr>
              <a:t>school  event</a:t>
            </a:r>
            <a:endParaRPr lang="en-US" sz="3600" dirty="0">
              <a:latin typeface="Aharoni" pitchFamily="2" charset="-79"/>
              <a:cs typeface="Aharoni" pitchFamily="2" charset="-79"/>
            </a:endParaRPr>
          </a:p>
          <a:p>
            <a:pPr lvl="0">
              <a:lnSpc>
                <a:spcPct val="150000"/>
              </a:lnSpc>
            </a:pPr>
            <a:endParaRPr lang="en-US" sz="1600" dirty="0"/>
          </a:p>
          <a:p>
            <a:endParaRPr lang="en-US" sz="36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5" name="Picture 4" descr="C:\Users\lausd_user\Downloads\Logo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4572000"/>
            <a:ext cx="1527493" cy="1562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12679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95867" y="331775"/>
            <a:ext cx="7543800" cy="646331"/>
          </a:xfrm>
          <a:prstGeom prst="rect">
            <a:avLst/>
          </a:prstGeom>
          <a:solidFill>
            <a:srgbClr val="A4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i="1" dirty="0" smtClean="0">
                <a:solidFill>
                  <a:schemeClr val="bg1"/>
                </a:solidFill>
                <a:latin typeface="+mj-lt"/>
              </a:rPr>
              <a:t>References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1162771"/>
            <a:ext cx="7543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400" i="1" dirty="0" smtClean="0">
                <a:solidFill>
                  <a:schemeClr val="accent1"/>
                </a:solidFill>
                <a:hlinkClick r:id="rId3"/>
              </a:rPr>
              <a:t>http</a:t>
            </a:r>
            <a:r>
              <a:rPr lang="en-US" sz="1400" i="1" dirty="0">
                <a:solidFill>
                  <a:schemeClr val="accent1"/>
                </a:solidFill>
                <a:hlinkClick r:id="rId3"/>
              </a:rPr>
              <a:t>://</a:t>
            </a:r>
            <a:r>
              <a:rPr lang="en-US" sz="1400" i="1" dirty="0" smtClean="0">
                <a:solidFill>
                  <a:schemeClr val="accent1"/>
                </a:solidFill>
                <a:hlinkClick r:id="rId3"/>
              </a:rPr>
              <a:t>sounding-board.net/12-inexpensive-and-easy-ways-to-market-your-school</a:t>
            </a:r>
            <a:endParaRPr lang="en-US" sz="1400" i="1" dirty="0" smtClean="0">
              <a:solidFill>
                <a:schemeClr val="accent1"/>
              </a:solidFill>
            </a:endParaRPr>
          </a:p>
          <a:p>
            <a:endParaRPr lang="en-US" sz="1400" i="1" dirty="0" smtClean="0">
              <a:solidFill>
                <a:schemeClr val="accent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400" i="1" dirty="0">
                <a:solidFill>
                  <a:schemeClr val="accent1"/>
                </a:solidFill>
              </a:rPr>
              <a:t>http://sounding-board.net/branding101</a:t>
            </a:r>
            <a:endParaRPr lang="en-US" sz="1400" i="1" dirty="0" smtClean="0">
              <a:solidFill>
                <a:schemeClr val="accent1"/>
              </a:solidFill>
            </a:endParaRPr>
          </a:p>
          <a:p>
            <a:endParaRPr lang="en-US" sz="1400" i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err="1"/>
              <a:t>Dara</a:t>
            </a:r>
            <a:r>
              <a:rPr lang="en-US" sz="1400" dirty="0"/>
              <a:t> </a:t>
            </a:r>
            <a:r>
              <a:rPr lang="en-US" sz="1400" dirty="0" err="1"/>
              <a:t>Zeehandelaar</a:t>
            </a:r>
            <a:r>
              <a:rPr lang="en-US" sz="1400" dirty="0"/>
              <a:t> and Amber Winkler (editors) (2013). What Parents Want: Education Preferences and Trade-Offs. Washington, D.C., Thomas B. Fordham Institute, pp. 3-45</a:t>
            </a:r>
            <a:r>
              <a:rPr lang="en-US" sz="1400" dirty="0" smtClean="0"/>
              <a:t>.</a:t>
            </a:r>
          </a:p>
          <a:p>
            <a:endParaRPr lang="en-US" sz="14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err="1" smtClean="0"/>
              <a:t>Huriya</a:t>
            </a:r>
            <a:r>
              <a:rPr lang="en-US" sz="1400" dirty="0" smtClean="0"/>
              <a:t> </a:t>
            </a:r>
            <a:r>
              <a:rPr lang="en-US" sz="1400" dirty="0" err="1"/>
              <a:t>Jabbar</a:t>
            </a:r>
            <a:r>
              <a:rPr lang="en-US" sz="1400" dirty="0"/>
              <a:t> (2016) Selling Schools: Marketing and Recruitment Strategies</a:t>
            </a:r>
          </a:p>
          <a:p>
            <a:r>
              <a:rPr lang="en-US" sz="1400" dirty="0" smtClean="0"/>
              <a:t>       in </a:t>
            </a:r>
            <a:r>
              <a:rPr lang="en-US" sz="1400" dirty="0"/>
              <a:t>New Orleans, Peabody Journal of Education, 91:1, 4-23</a:t>
            </a:r>
          </a:p>
          <a:p>
            <a:r>
              <a:rPr lang="en-US" sz="1400" smtClean="0"/>
              <a:t>       To </a:t>
            </a:r>
            <a:r>
              <a:rPr lang="en-US" sz="1400" dirty="0"/>
              <a:t>link to this article: http://dx.doi.org/10.1080/0161956X.2016.1119554</a:t>
            </a:r>
            <a:endParaRPr lang="en-US" sz="1400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sz="1400" dirty="0"/>
          </a:p>
          <a:p>
            <a:r>
              <a:rPr lang="en-US" sz="1400" dirty="0" smtClean="0"/>
              <a:t>We will soon have a marketing folder on the LD Central website </a:t>
            </a:r>
            <a:endParaRPr lang="en-US" sz="1400" i="1" dirty="0"/>
          </a:p>
        </p:txBody>
      </p:sp>
      <p:pic>
        <p:nvPicPr>
          <p:cNvPr id="5" name="Picture 4" descr="C:\Users\lausd_user\Downloads\Logo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4572000"/>
            <a:ext cx="1527493" cy="1562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85027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95867" y="331775"/>
            <a:ext cx="7543800" cy="830997"/>
          </a:xfrm>
          <a:prstGeom prst="rect">
            <a:avLst/>
          </a:prstGeom>
          <a:solidFill>
            <a:srgbClr val="A4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i="1" dirty="0" smtClean="0">
                <a:solidFill>
                  <a:schemeClr val="bg1"/>
                </a:solidFill>
                <a:latin typeface="+mj-lt"/>
              </a:rPr>
              <a:t>Three Frames</a:t>
            </a:r>
            <a:endParaRPr lang="en-US" sz="4800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219200"/>
            <a:ext cx="754380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3600" dirty="0" smtClean="0">
                <a:latin typeface="Arial Black" pitchFamily="34" charset="0"/>
              </a:rPr>
              <a:t>3.  </a:t>
            </a: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Start with the “why” </a:t>
            </a:r>
          </a:p>
          <a:p>
            <a:r>
              <a:rPr lang="en-US" sz="36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     not the “what” of your school</a:t>
            </a:r>
          </a:p>
          <a:p>
            <a:endParaRPr lang="en-US" sz="3200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US" sz="2800" dirty="0" smtClean="0">
                <a:latin typeface="Aharoni" pitchFamily="2" charset="-79"/>
                <a:cs typeface="Aharoni" pitchFamily="2" charset="-79"/>
              </a:rPr>
              <a:t>Apply Simon </a:t>
            </a:r>
            <a:r>
              <a:rPr lang="en-US" sz="2800" dirty="0" err="1" smtClean="0">
                <a:latin typeface="Aharoni" pitchFamily="2" charset="-79"/>
                <a:cs typeface="Aharoni" pitchFamily="2" charset="-79"/>
              </a:rPr>
              <a:t>Sinek’s</a:t>
            </a: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, </a:t>
            </a:r>
            <a:r>
              <a:rPr lang="en-US" sz="2800" i="1" dirty="0" smtClean="0">
                <a:latin typeface="Aharoni" pitchFamily="2" charset="-79"/>
                <a:cs typeface="Aharoni" pitchFamily="2" charset="-79"/>
              </a:rPr>
              <a:t>“Start  with Why” </a:t>
            </a:r>
          </a:p>
          <a:p>
            <a:r>
              <a:rPr lang="en-US" sz="2800" dirty="0" err="1" smtClean="0">
                <a:latin typeface="Aharoni" pitchFamily="2" charset="-79"/>
                <a:cs typeface="Aharoni" pitchFamily="2" charset="-79"/>
              </a:rPr>
              <a:t>TedTALK</a:t>
            </a: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 – to marketing your school</a:t>
            </a:r>
          </a:p>
          <a:p>
            <a:r>
              <a:rPr lang="en-US" sz="1600" dirty="0" smtClean="0">
                <a:latin typeface="Arial" pitchFamily="34" charset="0"/>
                <a:cs typeface="Arial" pitchFamily="34" charset="0"/>
                <a:hlinkClick r:id="rId2"/>
              </a:rPr>
              <a:t>https://www.youtube.com/watch?v=sioZd3AxmnE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endParaRPr lang="en-US" sz="1400" dirty="0">
              <a:latin typeface="Arial" pitchFamily="34" charset="0"/>
              <a:cs typeface="Arial" pitchFamily="34" charset="0"/>
            </a:endParaRPr>
          </a:p>
          <a:p>
            <a:r>
              <a:rPr lang="en-US" sz="3200" dirty="0" smtClean="0">
                <a:latin typeface="Aharoni" pitchFamily="2" charset="-79"/>
                <a:cs typeface="Aharoni" pitchFamily="2" charset="-79"/>
              </a:rPr>
              <a:t>This can be conveyed in the form of a motto, a principal’s quotation, or       via video – a dance, etc. </a:t>
            </a:r>
          </a:p>
          <a:p>
            <a:endParaRPr lang="en-US" sz="3600" dirty="0" smtClean="0">
              <a:latin typeface="+mj-lt"/>
            </a:endParaRPr>
          </a:p>
          <a:p>
            <a:pPr marL="571500" indent="-571500">
              <a:buFont typeface="Wingdings" pitchFamily="2" charset="2"/>
              <a:buChar char="Ø"/>
            </a:pPr>
            <a:endParaRPr lang="en-US" sz="3600" dirty="0">
              <a:latin typeface="+mj-lt"/>
            </a:endParaRPr>
          </a:p>
        </p:txBody>
      </p:sp>
      <p:pic>
        <p:nvPicPr>
          <p:cNvPr id="5" name="Picture 4" descr="C:\Users\lausd_user\Downloads\Logo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2707" y="4991100"/>
            <a:ext cx="1226185" cy="114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107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95867" y="331775"/>
            <a:ext cx="7543800" cy="830997"/>
          </a:xfrm>
          <a:prstGeom prst="rect">
            <a:avLst/>
          </a:prstGeom>
          <a:solidFill>
            <a:srgbClr val="A4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i="1" dirty="0" smtClean="0">
                <a:solidFill>
                  <a:schemeClr val="bg1"/>
                </a:solidFill>
                <a:latin typeface="+mj-lt"/>
              </a:rPr>
              <a:t>The “Why” Frame</a:t>
            </a:r>
            <a:endParaRPr lang="en-US" sz="4800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219200"/>
            <a:ext cx="7543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pPr marL="571500" indent="-571500">
              <a:buFont typeface="Wingdings" pitchFamily="2" charset="2"/>
              <a:buChar char="Ø"/>
            </a:pPr>
            <a:endParaRPr lang="en-US" sz="3600" dirty="0" smtClean="0">
              <a:latin typeface="+mj-lt"/>
            </a:endParaRPr>
          </a:p>
          <a:p>
            <a:pPr marL="571500" indent="-571500">
              <a:buFont typeface="Wingdings" pitchFamily="2" charset="2"/>
              <a:buChar char="Ø"/>
            </a:pPr>
            <a:endParaRPr lang="en-US" sz="3600" dirty="0">
              <a:latin typeface="+mj-lt"/>
            </a:endParaRPr>
          </a:p>
        </p:txBody>
      </p:sp>
      <p:pic>
        <p:nvPicPr>
          <p:cNvPr id="5" name="Picture 4" descr="C:\Users\lausd_user\Downloads\Log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2707" y="4991100"/>
            <a:ext cx="1226185" cy="1143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795867" y="1219200"/>
            <a:ext cx="75438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en-US" sz="3600" dirty="0">
                <a:latin typeface="Aharoni" pitchFamily="2" charset="-79"/>
                <a:cs typeface="Aharoni" pitchFamily="2" charset="-79"/>
              </a:rPr>
              <a:t>What </a:t>
            </a: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is your </a:t>
            </a:r>
            <a:r>
              <a:rPr lang="en-US" sz="3600" dirty="0">
                <a:latin typeface="Aharoni" pitchFamily="2" charset="-79"/>
                <a:cs typeface="Aharoni" pitchFamily="2" charset="-79"/>
              </a:rPr>
              <a:t>school </a:t>
            </a:r>
            <a:r>
              <a:rPr lang="en-US" sz="3600" i="1" dirty="0" smtClean="0">
                <a:latin typeface="Aharoni" pitchFamily="2" charset="-79"/>
                <a:cs typeface="Aharoni" pitchFamily="2" charset="-79"/>
              </a:rPr>
              <a:t>really</a:t>
            </a: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 about?</a:t>
            </a:r>
            <a:endParaRPr lang="en-US" dirty="0">
              <a:latin typeface="Aharoni" pitchFamily="2" charset="-79"/>
              <a:cs typeface="Aharoni" pitchFamily="2" charset="-79"/>
            </a:endParaRPr>
          </a:p>
          <a:p>
            <a:endParaRPr lang="en-US" sz="1200" dirty="0">
              <a:latin typeface="Aharoni" pitchFamily="2" charset="-79"/>
              <a:cs typeface="Aharoni" pitchFamily="2" charset="-79"/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What are the administrators passionate about?</a:t>
            </a:r>
          </a:p>
          <a:p>
            <a:endParaRPr lang="en-US" sz="1600" dirty="0" smtClean="0">
              <a:latin typeface="Aharoni" pitchFamily="2" charset="-79"/>
              <a:cs typeface="Aharoni" pitchFamily="2" charset="-79"/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What are the teachers passionate about?</a:t>
            </a:r>
          </a:p>
          <a:p>
            <a:pPr algn="ctr"/>
            <a:endParaRPr lang="en-US" sz="1400" i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i="1" dirty="0" smtClean="0">
                <a:latin typeface="Arial" pitchFamily="34" charset="0"/>
                <a:cs typeface="Arial" pitchFamily="34" charset="0"/>
              </a:rPr>
              <a:t>People 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buy </a:t>
            </a:r>
            <a:r>
              <a:rPr lang="en-US" sz="2800" i="1" u="sng" dirty="0">
                <a:latin typeface="Arial" pitchFamily="34" charset="0"/>
                <a:cs typeface="Arial" pitchFamily="34" charset="0"/>
              </a:rPr>
              <a:t>why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 you do it. Not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what you do.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Simon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Sinek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7170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95867" y="331775"/>
            <a:ext cx="7543800" cy="830997"/>
          </a:xfrm>
          <a:prstGeom prst="rect">
            <a:avLst/>
          </a:prstGeom>
          <a:solidFill>
            <a:srgbClr val="A4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i="1" dirty="0" smtClean="0">
                <a:solidFill>
                  <a:schemeClr val="bg1"/>
                </a:solidFill>
                <a:latin typeface="+mj-lt"/>
              </a:rPr>
              <a:t>Triad Partner Share </a:t>
            </a:r>
            <a:endParaRPr lang="en-US" sz="4800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219200"/>
            <a:ext cx="7543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pPr marL="571500" indent="-571500">
              <a:buFont typeface="Wingdings" pitchFamily="2" charset="2"/>
              <a:buChar char="Ø"/>
            </a:pPr>
            <a:endParaRPr lang="en-US" sz="3600" dirty="0" smtClean="0">
              <a:latin typeface="+mj-lt"/>
            </a:endParaRPr>
          </a:p>
          <a:p>
            <a:pPr marL="571500" indent="-571500">
              <a:buFont typeface="Wingdings" pitchFamily="2" charset="2"/>
              <a:buChar char="Ø"/>
            </a:pPr>
            <a:endParaRPr lang="en-US" sz="3600" dirty="0">
              <a:latin typeface="+mj-lt"/>
            </a:endParaRPr>
          </a:p>
        </p:txBody>
      </p:sp>
      <p:pic>
        <p:nvPicPr>
          <p:cNvPr id="5" name="Picture 4" descr="C:\Users\lausd_user\Downloads\Log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2707" y="4991100"/>
            <a:ext cx="1226185" cy="1143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795867" y="1219200"/>
            <a:ext cx="7543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600" dirty="0" smtClean="0">
                <a:latin typeface="+mj-lt"/>
              </a:rPr>
              <a:t>Observations</a:t>
            </a:r>
          </a:p>
          <a:p>
            <a:pPr marL="571500" indent="-5715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600" dirty="0" smtClean="0">
                <a:latin typeface="+mj-lt"/>
              </a:rPr>
              <a:t>Comments</a:t>
            </a:r>
          </a:p>
          <a:p>
            <a:pPr marL="571500" indent="-5715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600" dirty="0" smtClean="0">
                <a:latin typeface="+mj-lt"/>
              </a:rPr>
              <a:t>Questions</a:t>
            </a:r>
          </a:p>
          <a:p>
            <a:pPr>
              <a:lnSpc>
                <a:spcPct val="150000"/>
              </a:lnSpc>
            </a:pPr>
            <a:endParaRPr lang="en-US" sz="3600" dirty="0" smtClean="0">
              <a:latin typeface="+mj-lt"/>
            </a:endParaRPr>
          </a:p>
          <a:p>
            <a:endParaRPr lang="en-US" sz="3600" dirty="0">
              <a:latin typeface="+mj-lt"/>
            </a:endParaRPr>
          </a:p>
        </p:txBody>
      </p:sp>
      <p:sp>
        <p:nvSpPr>
          <p:cNvPr id="6" name="Left Arrow 5"/>
          <p:cNvSpPr/>
          <p:nvPr/>
        </p:nvSpPr>
        <p:spPr>
          <a:xfrm>
            <a:off x="4419600" y="1676400"/>
            <a:ext cx="3505200" cy="2133600"/>
          </a:xfrm>
          <a:prstGeom prst="leftArrow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181600" y="2438400"/>
            <a:ext cx="2511107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4 minutes</a:t>
            </a:r>
            <a:endParaRPr lang="en-US" sz="3200" dirty="0">
              <a:latin typeface="+mj-lt"/>
            </a:endParaRPr>
          </a:p>
        </p:txBody>
      </p:sp>
      <p:sp>
        <p:nvSpPr>
          <p:cNvPr id="8" name="Left-Right Arrow 7"/>
          <p:cNvSpPr/>
          <p:nvPr/>
        </p:nvSpPr>
        <p:spPr>
          <a:xfrm>
            <a:off x="1770878" y="3771900"/>
            <a:ext cx="5943600" cy="2438400"/>
          </a:xfrm>
          <a:prstGeom prst="left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667000" y="4495800"/>
            <a:ext cx="396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</a:rPr>
              <a:t>Group share – 6 minutes </a:t>
            </a:r>
            <a:endParaRPr lang="en-US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5228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95867" y="331775"/>
            <a:ext cx="7543800" cy="1569660"/>
          </a:xfrm>
          <a:prstGeom prst="rect">
            <a:avLst/>
          </a:prstGeom>
          <a:solidFill>
            <a:srgbClr val="A4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i="1" dirty="0" smtClean="0">
                <a:solidFill>
                  <a:schemeClr val="bg1"/>
                </a:solidFill>
                <a:latin typeface="+mj-lt"/>
              </a:rPr>
              <a:t>Six Strategies</a:t>
            </a:r>
          </a:p>
          <a:p>
            <a:pPr algn="ctr"/>
            <a:r>
              <a:rPr lang="en-US" sz="4800" i="1" dirty="0" smtClean="0">
                <a:solidFill>
                  <a:schemeClr val="bg1"/>
                </a:solidFill>
                <a:latin typeface="+mj-lt"/>
              </a:rPr>
              <a:t># 1 – Market Research</a:t>
            </a:r>
            <a:r>
              <a:rPr lang="en-US" sz="4800" i="1" dirty="0" smtClean="0">
                <a:latin typeface="+mj-lt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95867" y="1162771"/>
            <a:ext cx="7543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pPr marL="571500" indent="-571500">
              <a:buFont typeface="Wingdings" pitchFamily="2" charset="2"/>
              <a:buChar char="Ø"/>
            </a:pPr>
            <a:endParaRPr lang="en-US" sz="3600" dirty="0" smtClean="0">
              <a:solidFill>
                <a:schemeClr val="bg1"/>
              </a:solidFill>
              <a:latin typeface="+mj-lt"/>
            </a:endParaRPr>
          </a:p>
          <a:p>
            <a:pPr marL="571500" indent="-571500">
              <a:buFont typeface="Wingdings" pitchFamily="2" charset="2"/>
              <a:buChar char="Ø"/>
            </a:pPr>
            <a:endParaRPr lang="en-US" sz="36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5" name="Picture 4" descr="C:\Users\lausd_user\Downloads\Logo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2707" y="4991100"/>
            <a:ext cx="1226185" cy="1143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795867" y="1957864"/>
            <a:ext cx="7509932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Besides the </a:t>
            </a:r>
            <a:r>
              <a:rPr lang="en-US" sz="3600" i="1" dirty="0" smtClean="0">
                <a:latin typeface="Aharoni" pitchFamily="2" charset="-79"/>
                <a:cs typeface="Aharoni" pitchFamily="2" charset="-79"/>
              </a:rPr>
              <a:t>why, </a:t>
            </a: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 what else do parents and students want to know about your school</a:t>
            </a:r>
            <a:r>
              <a:rPr lang="en-US" sz="3600" dirty="0" smtClean="0">
                <a:latin typeface="Arial Black" pitchFamily="34" charset="0"/>
                <a:cs typeface="Aharoni" pitchFamily="2" charset="-79"/>
              </a:rPr>
              <a:t>?</a:t>
            </a:r>
          </a:p>
          <a:p>
            <a:endParaRPr lang="en-US" sz="3600" dirty="0" smtClean="0">
              <a:latin typeface="Arial Black" pitchFamily="34" charset="0"/>
              <a:cs typeface="Aharoni" pitchFamily="2" charset="-79"/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How do you know</a:t>
            </a:r>
            <a:r>
              <a:rPr lang="en-US" sz="3600" dirty="0" smtClean="0">
                <a:latin typeface="Arial Black" pitchFamily="34" charset="0"/>
                <a:cs typeface="Aharoni" pitchFamily="2" charset="-79"/>
              </a:rPr>
              <a:t>?</a:t>
            </a:r>
          </a:p>
          <a:p>
            <a:pPr algn="ctr"/>
            <a:endParaRPr lang="en-US" sz="32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8878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95867" y="331775"/>
            <a:ext cx="7543800" cy="1446550"/>
          </a:xfrm>
          <a:prstGeom prst="rect">
            <a:avLst/>
          </a:prstGeom>
          <a:solidFill>
            <a:srgbClr val="A4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i="1" dirty="0" smtClean="0">
                <a:solidFill>
                  <a:schemeClr val="bg1"/>
                </a:solidFill>
                <a:latin typeface="+mj-lt"/>
              </a:rPr>
              <a:t>Six Strategies</a:t>
            </a:r>
          </a:p>
          <a:p>
            <a:pPr algn="ctr"/>
            <a:r>
              <a:rPr lang="en-US" sz="4000" i="1" dirty="0" smtClean="0">
                <a:solidFill>
                  <a:schemeClr val="bg1"/>
                </a:solidFill>
                <a:latin typeface="+mj-lt"/>
              </a:rPr>
              <a:t># 1 –  Focus Group Market Research</a:t>
            </a:r>
            <a:r>
              <a:rPr lang="en-US" sz="4000" i="1" dirty="0" smtClean="0">
                <a:latin typeface="+mj-lt"/>
              </a:rPr>
              <a:t> </a:t>
            </a:r>
          </a:p>
        </p:txBody>
      </p:sp>
      <p:pic>
        <p:nvPicPr>
          <p:cNvPr id="5" name="Picture 4" descr="C:\Users\lausd_user\Downloads\Logo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2707" y="4991100"/>
            <a:ext cx="1226185" cy="1143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795867" y="1957864"/>
            <a:ext cx="7509932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Aharoni" pitchFamily="2" charset="-79"/>
                <a:cs typeface="Aharoni" pitchFamily="2" charset="-79"/>
              </a:rPr>
              <a:t>Ask them!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4000" dirty="0" smtClean="0">
                <a:latin typeface="Aharoni" pitchFamily="2" charset="-79"/>
                <a:cs typeface="Aharoni" pitchFamily="2" charset="-79"/>
              </a:rPr>
              <a:t>Conduct focus group market research.</a:t>
            </a:r>
          </a:p>
          <a:p>
            <a:endParaRPr lang="en-US" sz="2000" dirty="0" smtClean="0">
              <a:latin typeface="Aharoni" pitchFamily="2" charset="-79"/>
              <a:cs typeface="Aharoni" pitchFamily="2" charset="-79"/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en-US" sz="4000" dirty="0" smtClean="0">
                <a:latin typeface="Aharoni" pitchFamily="2" charset="-79"/>
                <a:cs typeface="Aharoni" pitchFamily="2" charset="-79"/>
              </a:rPr>
              <a:t>Student safety and well-being will probably rank high. </a:t>
            </a:r>
            <a:endParaRPr lang="en-US" sz="4000" dirty="0">
              <a:latin typeface="Aharoni" pitchFamily="2" charset="-79"/>
              <a:cs typeface="Aharoni" pitchFamily="2" charset="-79"/>
            </a:endParaRPr>
          </a:p>
          <a:p>
            <a:pPr marL="571500" indent="-571500">
              <a:buFont typeface="Wingdings" pitchFamily="2" charset="2"/>
              <a:buChar char="Ø"/>
            </a:pPr>
            <a:endParaRPr lang="en-US" sz="4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31722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554</TotalTime>
  <Words>1758</Words>
  <Application>Microsoft Office PowerPoint</Application>
  <PresentationFormat>On-screen Show (4:3)</PresentationFormat>
  <Paragraphs>489</Paragraphs>
  <Slides>43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NewsPrint</vt:lpstr>
      <vt:lpstr>Marketing Our Schools</vt:lpstr>
      <vt:lpstr>Marketing Our Schools</vt:lpstr>
      <vt:lpstr>Marketing Our Schools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Our Schools</dc:title>
  <dc:creator>lausd_user</dc:creator>
  <cp:lastModifiedBy>lausd_user</cp:lastModifiedBy>
  <cp:revision>69</cp:revision>
  <dcterms:created xsi:type="dcterms:W3CDTF">2016-04-17T04:30:49Z</dcterms:created>
  <dcterms:modified xsi:type="dcterms:W3CDTF">2016-05-09T20:30:44Z</dcterms:modified>
</cp:coreProperties>
</file>