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11"/>
  </p:notesMasterIdLst>
  <p:sldIdLst>
    <p:sldId id="327" r:id="rId2"/>
    <p:sldId id="320" r:id="rId3"/>
    <p:sldId id="321" r:id="rId4"/>
    <p:sldId id="322" r:id="rId5"/>
    <p:sldId id="323" r:id="rId6"/>
    <p:sldId id="324" r:id="rId7"/>
    <p:sldId id="328" r:id="rId8"/>
    <p:sldId id="326" r:id="rId9"/>
    <p:sldId id="329" r:id="rId1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modifyVerifier cryptProviderType="rsaFull" cryptAlgorithmClass="hash" cryptAlgorithmType="typeAny" cryptAlgorithmSid="4" spinCount="100000" saltData="CRrw+ckVfPcK2Q0MK6KKbQ==" hashData="ScwIC77IRu15hfK8IW2hVCjqxB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A GUTIERREZ"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29"/>
    <p:restoredTop sz="86629" autoAdjust="0"/>
  </p:normalViewPr>
  <p:slideViewPr>
    <p:cSldViewPr snapToGrid="0" snapToObjects="1">
      <p:cViewPr>
        <p:scale>
          <a:sx n="81" d="100"/>
          <a:sy n="81" d="100"/>
        </p:scale>
        <p:origin x="-832" y="-112"/>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1_2" csCatId="accent1" phldr="1"/>
      <dgm:spPr/>
    </dgm:pt>
    <dgm:pt modelId="{CA7B8E0A-37E3-0843-B631-CEA9E0783F07}">
      <dgm:prSet phldrT="[Text]"/>
      <dgm:spPr>
        <a:solidFill>
          <a:schemeClr val="accent6"/>
        </a:solidFill>
      </dgm:spPr>
      <dgm:t>
        <a:bodyPr/>
        <a:lstStyle/>
        <a:p>
          <a:pPr rtl="0"/>
          <a:r>
            <a:rPr lang="en-US" b="0" dirty="0" smtClean="0">
              <a:solidFill>
                <a:srgbClr val="000000"/>
              </a:solidFill>
              <a:latin typeface="Century Gothic"/>
              <a:cs typeface="Century Gothic"/>
            </a:rPr>
            <a:t>Standards and Proficiency Level Descriptors (PLDs) focusing on four isolated domains: listening, speaking, reading and writing as isolated domains</a:t>
          </a:r>
          <a:endParaRPr lang="en-US"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lang="en-US" b="0" dirty="0" smtClean="0">
              <a:solidFill>
                <a:srgbClr val="000000"/>
              </a:solidFill>
              <a:latin typeface="Century Gothic"/>
              <a:cs typeface="Century Gothic"/>
            </a:rPr>
            <a:t>Standards and Proficiency Level Descriptors (PLDs) focusing on modes of communication (collaborative, interpretive, and productive); and language knowledge awareness and use (interweaving L, S, R, W)</a:t>
          </a:r>
          <a:endParaRPr lang="en-US" b="0" dirty="0">
            <a:solidFill>
              <a:srgbClr val="000000"/>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custLinFactNeighborX="2910">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custLinFactNeighborY="-5882">
        <dgm:presLayoutVars>
          <dgm:bulletEnabled val="1"/>
        </dgm:presLayoutVars>
      </dgm:prSet>
      <dgm:spPr/>
      <dgm:t>
        <a:bodyPr/>
        <a:lstStyle/>
        <a:p>
          <a:endParaRPr lang="en-US"/>
        </a:p>
      </dgm:t>
    </dgm:pt>
  </dgm:ptLst>
  <dgm:cxnLst>
    <dgm:cxn modelId="{7D14F34A-29EC-6748-A2EF-C86CB1BB415B}" type="presOf" srcId="{1AFFC101-BD09-D047-A2D3-6DC805B5FEC1}" destId="{8AA78C2F-C037-BE48-9D83-11EA27A6A406}" srcOrd="0" destOrd="0" presId="urn:microsoft.com/office/officeart/2005/8/layout/process1"/>
    <dgm:cxn modelId="{3952064D-A11F-3348-8968-E764E642B00C}" type="presOf" srcId="{44846AF5-25DF-4A47-8D6B-4AB7AACBCA1B}" destId="{A44C998F-E7D3-0949-9E87-2D7FC6411AAF}" srcOrd="0" destOrd="0" presId="urn:microsoft.com/office/officeart/2005/8/layout/process1"/>
    <dgm:cxn modelId="{72066831-9D70-C24E-AED3-400A846DA095}" type="presOf" srcId="{1AFFC101-BD09-D047-A2D3-6DC805B5FEC1}" destId="{74C5BE3B-6341-864F-848F-B5DED256B3C0}" srcOrd="1" destOrd="0" presId="urn:microsoft.com/office/officeart/2005/8/layout/process1"/>
    <dgm:cxn modelId="{50C2AD45-6E3A-7543-8B86-1DA2A5F73046}" type="presOf" srcId="{CA7B8E0A-37E3-0843-B631-CEA9E0783F07}" destId="{E63C2108-A214-3040-B681-AAB0695574A0}"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73B0E36B-2014-0F42-B222-1BAF32347497}" type="presOf" srcId="{239A4C4F-3C26-1343-B8AE-D1264255DB25}" destId="{F6F15FB3-2779-1045-ADE2-2BED46D429D0}" srcOrd="0"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9AB8FDAF-999F-F94F-85C0-A7C484507A2F}" type="presParOf" srcId="{A44C998F-E7D3-0949-9E87-2D7FC6411AAF}" destId="{E63C2108-A214-3040-B681-AAB0695574A0}" srcOrd="0" destOrd="0" presId="urn:microsoft.com/office/officeart/2005/8/layout/process1"/>
    <dgm:cxn modelId="{457FA7FD-FD80-2F4C-B339-86FB268876E3}" type="presParOf" srcId="{A44C998F-E7D3-0949-9E87-2D7FC6411AAF}" destId="{8AA78C2F-C037-BE48-9D83-11EA27A6A406}" srcOrd="1" destOrd="0" presId="urn:microsoft.com/office/officeart/2005/8/layout/process1"/>
    <dgm:cxn modelId="{78838878-EF87-444C-BDEB-C79256F82E8C}" type="presParOf" srcId="{8AA78C2F-C037-BE48-9D83-11EA27A6A406}" destId="{74C5BE3B-6341-864F-848F-B5DED256B3C0}" srcOrd="0" destOrd="0" presId="urn:microsoft.com/office/officeart/2005/8/layout/process1"/>
    <dgm:cxn modelId="{148A540F-2BB4-7647-AD4D-2B6CEFFEDA1E}"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1" qsCatId="simple" csTypeId="urn:microsoft.com/office/officeart/2005/8/colors/accent1_2" csCatId="accent1" phldr="1"/>
      <dgm:spPr/>
    </dgm:pt>
    <dgm:pt modelId="{CA7B8E0A-37E3-0843-B631-CEA9E0783F07}">
      <dgm:prSet phldrT="[Text]"/>
      <dgm:spPr>
        <a:solidFill>
          <a:schemeClr val="accent6"/>
        </a:solidFill>
      </dgm:spPr>
      <dgm:t>
        <a:bodyPr/>
        <a:lstStyle/>
        <a:p>
          <a:pPr rtl="0"/>
          <a:r>
            <a:rPr kumimoji="0" lang="en-US" b="0" i="0" u="none" strike="noStrike" cap="none" normalizeH="0" baseline="0" dirty="0" smtClean="0">
              <a:ln/>
              <a:solidFill>
                <a:schemeClr val="tx1"/>
              </a:solidFill>
              <a:effectLst/>
              <a:latin typeface="Century Gothic"/>
              <a:ea typeface="ヒラギノ角ゴ ProN W3" pitchFamily="-1" charset="-128"/>
              <a:cs typeface="Century Gothic"/>
              <a:sym typeface="Arial" charset="0"/>
            </a:rPr>
            <a:t>Language acquisition as an individual and lock-step linear process.  </a:t>
          </a:r>
          <a:endParaRPr lang="en-US" b="0" dirty="0">
            <a:solidFill>
              <a:schemeClr val="tx1"/>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kumimoji="0" lang="en-US" b="0" i="0" u="none" strike="noStrike" cap="none" normalizeH="0" baseline="0" dirty="0" smtClean="0">
              <a:ln/>
              <a:solidFill>
                <a:schemeClr val="tx1"/>
              </a:solidFill>
              <a:effectLst/>
              <a:latin typeface="Century Gothic"/>
              <a:ea typeface="ヒラギノ角ゴ ProN W3" pitchFamily="-1" charset="-128"/>
              <a:cs typeface="Century Gothic"/>
              <a:sym typeface="Arial" charset="0"/>
            </a:rPr>
            <a:t>Language acquisition as a non-linear, spiraling, dynamic, and complex social process</a:t>
          </a:r>
          <a:endParaRPr lang="en-US" b="0" dirty="0">
            <a:solidFill>
              <a:schemeClr val="tx1"/>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custLinFactNeighborY="-891">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dgm:presLayoutVars>
          <dgm:bulletEnabled val="1"/>
        </dgm:presLayoutVars>
      </dgm:prSet>
      <dgm:spPr/>
      <dgm:t>
        <a:bodyPr/>
        <a:lstStyle/>
        <a:p>
          <a:endParaRPr lang="en-US"/>
        </a:p>
      </dgm:t>
    </dgm:pt>
  </dgm:ptLst>
  <dgm:cxnLst>
    <dgm:cxn modelId="{0EFCD3C1-29E4-DC4F-B83E-935E64526216}" type="presOf" srcId="{CA7B8E0A-37E3-0843-B631-CEA9E0783F07}" destId="{E63C2108-A214-3040-B681-AAB0695574A0}" srcOrd="0" destOrd="0" presId="urn:microsoft.com/office/officeart/2005/8/layout/process1"/>
    <dgm:cxn modelId="{C1A88E7A-F1CF-9344-8E36-9FD106F676A6}" type="presOf" srcId="{1AFFC101-BD09-D047-A2D3-6DC805B5FEC1}" destId="{74C5BE3B-6341-864F-848F-B5DED256B3C0}" srcOrd="1" destOrd="0" presId="urn:microsoft.com/office/officeart/2005/8/layout/process1"/>
    <dgm:cxn modelId="{1FB3B985-3B8C-2E40-9D3D-55721CFDDD72}" type="presOf" srcId="{239A4C4F-3C26-1343-B8AE-D1264255DB25}" destId="{F6F15FB3-2779-1045-ADE2-2BED46D429D0}" srcOrd="0" destOrd="0" presId="urn:microsoft.com/office/officeart/2005/8/layout/process1"/>
    <dgm:cxn modelId="{516B3C0E-815D-5848-BFAF-E63E6D9C17C4}" type="presOf" srcId="{44846AF5-25DF-4A47-8D6B-4AB7AACBCA1B}" destId="{A44C998F-E7D3-0949-9E87-2D7FC6411AAF}" srcOrd="0" destOrd="0" presId="urn:microsoft.com/office/officeart/2005/8/layout/process1"/>
    <dgm:cxn modelId="{4E27E4EE-A79F-384A-8AC7-0E3C100B3988}" type="presOf" srcId="{1AFFC101-BD09-D047-A2D3-6DC805B5FEC1}" destId="{8AA78C2F-C037-BE48-9D83-11EA27A6A406}"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47CB52FB-71F8-0642-B53B-44DA31213E90}" srcId="{44846AF5-25DF-4A47-8D6B-4AB7AACBCA1B}" destId="{239A4C4F-3C26-1343-B8AE-D1264255DB25}" srcOrd="1" destOrd="0" parTransId="{B8CA8647-15B3-E040-86CE-F30D64780BE4}" sibTransId="{53CCA1A1-B4CC-A847-B716-81CF75CEFF89}"/>
    <dgm:cxn modelId="{100F54D2-1D0F-B444-93A9-E68152E4EDE1}" type="presParOf" srcId="{A44C998F-E7D3-0949-9E87-2D7FC6411AAF}" destId="{E63C2108-A214-3040-B681-AAB0695574A0}" srcOrd="0" destOrd="0" presId="urn:microsoft.com/office/officeart/2005/8/layout/process1"/>
    <dgm:cxn modelId="{A7781BB8-0C78-914E-9CB6-BEC1BA41D7C8}" type="presParOf" srcId="{A44C998F-E7D3-0949-9E87-2D7FC6411AAF}" destId="{8AA78C2F-C037-BE48-9D83-11EA27A6A406}" srcOrd="1" destOrd="0" presId="urn:microsoft.com/office/officeart/2005/8/layout/process1"/>
    <dgm:cxn modelId="{4743A02F-BFFE-AF4F-AEA1-A17C0417B8DC}" type="presParOf" srcId="{8AA78C2F-C037-BE48-9D83-11EA27A6A406}" destId="{74C5BE3B-6341-864F-848F-B5DED256B3C0}" srcOrd="0" destOrd="0" presId="urn:microsoft.com/office/officeart/2005/8/layout/process1"/>
    <dgm:cxn modelId="{9AA1BF76-4001-F941-85F6-6BF1FDF5A67E}"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40162" y="0"/>
          <a:ext cx="3316802" cy="1877786"/>
        </a:xfrm>
        <a:prstGeom prst="roundRect">
          <a:avLst>
            <a:gd name="adj" fmla="val 10000"/>
          </a:avLst>
        </a:prstGeom>
        <a:solidFill>
          <a:schemeClr val="accent6"/>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0" kern="1200" dirty="0" smtClean="0">
              <a:solidFill>
                <a:srgbClr val="000000"/>
              </a:solidFill>
              <a:latin typeface="Century Gothic"/>
              <a:cs typeface="Century Gothic"/>
            </a:rPr>
            <a:t>Standards and Proficiency Level Descriptors (PLDs) focusing on four isolated domains: listening, speaking, reading and writing as isolated domains</a:t>
          </a:r>
          <a:endParaRPr lang="en-US" sz="1500" b="0" kern="1200" dirty="0">
            <a:solidFill>
              <a:srgbClr val="000000"/>
            </a:solidFill>
            <a:latin typeface="Century Gothic"/>
            <a:cs typeface="Century Gothic"/>
          </a:endParaRPr>
        </a:p>
      </dsp:txBody>
      <dsp:txXfrm>
        <a:off x="95160" y="54998"/>
        <a:ext cx="3206806" cy="1767790"/>
      </dsp:txXfrm>
    </dsp:sp>
    <dsp:sp modelId="{8AA78C2F-C037-BE48-9D83-11EA27A6A406}">
      <dsp:nvSpPr>
        <dsp:cNvPr id="0" name=""/>
        <dsp:cNvSpPr/>
      </dsp:nvSpPr>
      <dsp:spPr>
        <a:xfrm>
          <a:off x="3678993" y="527609"/>
          <a:ext cx="682700" cy="822567"/>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a:solidFill>
              <a:srgbClr val="000000"/>
            </a:solidFill>
          </a:endParaRPr>
        </a:p>
      </dsp:txBody>
      <dsp:txXfrm>
        <a:off x="3678993" y="692122"/>
        <a:ext cx="477890" cy="493541"/>
      </dsp:txXfrm>
    </dsp:sp>
    <dsp:sp modelId="{F6F15FB3-2779-1045-ADE2-2BED46D429D0}">
      <dsp:nvSpPr>
        <dsp:cNvPr id="0" name=""/>
        <dsp:cNvSpPr/>
      </dsp:nvSpPr>
      <dsp:spPr>
        <a:xfrm>
          <a:off x="4645079" y="0"/>
          <a:ext cx="3316802" cy="1877786"/>
        </a:xfrm>
        <a:prstGeom prst="roundRect">
          <a:avLst>
            <a:gd name="adj" fmla="val 10000"/>
          </a:avLst>
        </a:prstGeom>
        <a:solidFill>
          <a:srgbClr val="84C800"/>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0" kern="1200" dirty="0" smtClean="0">
              <a:solidFill>
                <a:srgbClr val="000000"/>
              </a:solidFill>
              <a:latin typeface="Century Gothic"/>
              <a:cs typeface="Century Gothic"/>
            </a:rPr>
            <a:t>Standards and Proficiency Level Descriptors (PLDs) focusing on modes of communication (collaborative, interpretive, and productive); and language knowledge awareness and use (interweaving L, S, R, W)</a:t>
          </a:r>
          <a:endParaRPr lang="en-US" sz="1500" b="0" kern="1200" dirty="0">
            <a:solidFill>
              <a:srgbClr val="000000"/>
            </a:solidFill>
            <a:latin typeface="Century Gothic"/>
            <a:cs typeface="Century Gothic"/>
          </a:endParaRPr>
        </a:p>
      </dsp:txBody>
      <dsp:txXfrm>
        <a:off x="4700077" y="54998"/>
        <a:ext cx="3206806" cy="1767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1548" y="0"/>
          <a:ext cx="3303200" cy="1831848"/>
        </a:xfrm>
        <a:prstGeom prst="roundRect">
          <a:avLst>
            <a:gd name="adj" fmla="val 10000"/>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kumimoji="0" lang="en-US" sz="2200" b="0" i="0" u="none" strike="noStrike" kern="1200" cap="none" normalizeH="0" baseline="0" dirty="0" smtClean="0">
              <a:ln/>
              <a:solidFill>
                <a:schemeClr val="tx1"/>
              </a:solidFill>
              <a:effectLst/>
              <a:latin typeface="Century Gothic"/>
              <a:ea typeface="ヒラギノ角ゴ ProN W3" pitchFamily="-1" charset="-128"/>
              <a:cs typeface="Century Gothic"/>
              <a:sym typeface="Arial" charset="0"/>
            </a:rPr>
            <a:t>Language acquisition as an individual and lock-step linear process.  </a:t>
          </a:r>
          <a:endParaRPr lang="en-US" sz="2200" b="0" kern="1200" dirty="0">
            <a:solidFill>
              <a:schemeClr val="tx1"/>
            </a:solidFill>
            <a:latin typeface="Century Gothic"/>
            <a:cs typeface="Century Gothic"/>
          </a:endParaRPr>
        </a:p>
      </dsp:txBody>
      <dsp:txXfrm>
        <a:off x="55201" y="53653"/>
        <a:ext cx="3195894" cy="1724542"/>
      </dsp:txXfrm>
    </dsp:sp>
    <dsp:sp modelId="{8AA78C2F-C037-BE48-9D83-11EA27A6A406}">
      <dsp:nvSpPr>
        <dsp:cNvPr id="0" name=""/>
        <dsp:cNvSpPr/>
      </dsp:nvSpPr>
      <dsp:spPr>
        <a:xfrm>
          <a:off x="3635069" y="506327"/>
          <a:ext cx="700278" cy="819193"/>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b="0" kern="1200">
            <a:solidFill>
              <a:srgbClr val="000000"/>
            </a:solidFill>
          </a:endParaRPr>
        </a:p>
      </dsp:txBody>
      <dsp:txXfrm>
        <a:off x="3635069" y="670166"/>
        <a:ext cx="490195" cy="491515"/>
      </dsp:txXfrm>
    </dsp:sp>
    <dsp:sp modelId="{F6F15FB3-2779-1045-ADE2-2BED46D429D0}">
      <dsp:nvSpPr>
        <dsp:cNvPr id="0" name=""/>
        <dsp:cNvSpPr/>
      </dsp:nvSpPr>
      <dsp:spPr>
        <a:xfrm>
          <a:off x="4626030" y="0"/>
          <a:ext cx="3303200" cy="1831848"/>
        </a:xfrm>
        <a:prstGeom prst="roundRect">
          <a:avLst>
            <a:gd name="adj" fmla="val 10000"/>
          </a:avLst>
        </a:prstGeom>
        <a:solidFill>
          <a:srgbClr val="84C8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kumimoji="0" lang="en-US" sz="2200" b="0" i="0" u="none" strike="noStrike" kern="1200" cap="none" normalizeH="0" baseline="0" dirty="0" smtClean="0">
              <a:ln/>
              <a:solidFill>
                <a:schemeClr val="tx1"/>
              </a:solidFill>
              <a:effectLst/>
              <a:latin typeface="Century Gothic"/>
              <a:ea typeface="ヒラギノ角ゴ ProN W3" pitchFamily="-1" charset="-128"/>
              <a:cs typeface="Century Gothic"/>
              <a:sym typeface="Arial" charset="0"/>
            </a:rPr>
            <a:t>Language acquisition as a non-linear, spiraling, dynamic, and complex social process</a:t>
          </a:r>
          <a:endParaRPr lang="en-US" sz="2200" b="0" kern="1200" dirty="0">
            <a:solidFill>
              <a:schemeClr val="tx1"/>
            </a:solidFill>
            <a:latin typeface="Century Gothic"/>
            <a:cs typeface="Century Gothic"/>
          </a:endParaRPr>
        </a:p>
      </dsp:txBody>
      <dsp:txXfrm>
        <a:off x="4679683" y="53653"/>
        <a:ext cx="3195894" cy="17245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chemeClr val="dk1"/>
                </a:solidFill>
                <a:latin typeface="Calibri"/>
                <a:ea typeface="Calibri"/>
                <a:cs typeface="Calibri"/>
                <a:sym typeface="Calibri"/>
              </a:defRPr>
            </a:lvl1pPr>
            <a:lvl2pPr marL="4572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2pPr>
            <a:lvl3pPr marL="9144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3pPr>
            <a:lvl4pPr marL="13716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4pPr>
            <a:lvl5pPr marL="18288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spcAft>
                <a:spcPts val="0"/>
              </a:spcAft>
              <a:defRPr sz="1200" b="0" i="0" u="none" strike="noStrike" cap="none" baseline="0">
                <a:solidFill>
                  <a:schemeClr val="dk1"/>
                </a:solidFill>
                <a:latin typeface="Calibri"/>
                <a:ea typeface="Calibri"/>
                <a:cs typeface="Calibri"/>
                <a:sym typeface="Calibri"/>
              </a:defRPr>
            </a:lvl1pPr>
            <a:lvl2pPr marL="4572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2pPr>
            <a:lvl3pPr marL="9144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3pPr>
            <a:lvl4pPr marL="13716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4pPr>
            <a:lvl5pPr marL="18288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1pPr>
            <a:lvl2pPr marL="4572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2pPr>
            <a:lvl3pPr marL="9144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3pPr>
            <a:lvl4pPr marL="13716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4pPr>
            <a:lvl5pPr marL="18288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spcAft>
                <a:spcPts val="0"/>
              </a:spcAft>
              <a:defRPr sz="1200" b="0" i="0" u="none" strike="noStrike" cap="none" baseline="0">
                <a:solidFill>
                  <a:schemeClr val="dk1"/>
                </a:solidFill>
                <a:latin typeface="Calibri"/>
                <a:ea typeface="Calibri"/>
                <a:cs typeface="Calibri"/>
                <a:sym typeface="Calibri"/>
              </a:defRPr>
            </a:lvl1pPr>
            <a:lvl2pPr marL="4572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2pPr>
            <a:lvl3pPr marL="9144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3pPr>
            <a:lvl4pPr marL="13716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4pPr>
            <a:lvl5pPr marL="18288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704987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Multilingual &amp; Multicultural Education Department has developed a two-module series called Elementary Progress Report ELD Marking Guidance.  The module will serve as a tool to assist elementary teachers of English Learners during this time of transition in communicating student progress using the current progress report with the 2012 CA ELD Standards.</a:t>
            </a:r>
          </a:p>
          <a:p>
            <a:endParaRPr lang="en-US" baseline="0" dirty="0" smtClean="0"/>
          </a:p>
          <a:p>
            <a:r>
              <a:rPr lang="en-US" baseline="0" dirty="0" smtClean="0"/>
              <a:t>Module 1 focuses on aligning the new CA ELD Standards with the 4 Language Domains.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273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Grades will be recorded based on the current progress report card.  But, how do we align the NEW CA ELD Standards or (CELDS) to the Listening, Speaking, Reading, and Writing domains in order to provide our students with grades that communicate their progress?</a:t>
            </a:r>
            <a:endParaRPr lang="en-US" dirty="0"/>
          </a:p>
        </p:txBody>
      </p:sp>
      <p:sp>
        <p:nvSpPr>
          <p:cNvPr id="4" name="Slide Number Placeholder 3"/>
          <p:cNvSpPr>
            <a:spLocks noGrp="1"/>
          </p:cNvSpPr>
          <p:nvPr>
            <p:ph type="sldNum" sz="quarter" idx="10"/>
          </p:nvPr>
        </p:nvSpPr>
        <p:spPr/>
        <p:txBody>
          <a:bodyPr/>
          <a:lstStyle/>
          <a:p>
            <a:fld id="{12D8F7B6-DB66-DD48-BDF7-0D166FF2495A}" type="slidenum">
              <a:rPr lang="en-US" smtClean="0"/>
              <a:t>2</a:t>
            </a:fld>
            <a:endParaRPr lang="en-US"/>
          </a:p>
        </p:txBody>
      </p:sp>
    </p:spTree>
    <p:extLst>
      <p:ext uri="{BB962C8B-B14F-4D97-AF65-F5344CB8AC3E}">
        <p14:creationId xmlns:p14="http://schemas.microsoft.com/office/powerpoint/2010/main" val="199918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by reviewing</a:t>
            </a:r>
            <a:r>
              <a:rPr lang="en-US" baseline="0" dirty="0" smtClean="0"/>
              <a:t> two Key Conceptual Shifts in the 2012 CA ELD Standards or CELDS.  </a:t>
            </a:r>
          </a:p>
          <a:p>
            <a:endParaRPr lang="en-US" baseline="0" dirty="0" smtClean="0"/>
          </a:p>
          <a:p>
            <a:r>
              <a:rPr lang="en-US" baseline="0" dirty="0" smtClean="0"/>
              <a:t>We have made the shift from targeting isolated domains to standards and proficiency level descriptors or PLDs that focus modes of communication and language awareness—all of which interweave each of the 4 language domains.</a:t>
            </a:r>
          </a:p>
          <a:p>
            <a:endParaRPr lang="en-US" baseline="0" dirty="0" smtClean="0"/>
          </a:p>
          <a:p>
            <a:r>
              <a:rPr lang="en-US" baseline="0" dirty="0" smtClean="0"/>
              <a:t>We have also shifted from viewing language as a individual an lock-step linear process to one that is non-linear, spiraling, dynamic, and socially complex.</a:t>
            </a:r>
          </a:p>
        </p:txBody>
      </p:sp>
      <p:sp>
        <p:nvSpPr>
          <p:cNvPr id="4" name="Slide Number Placeholder 3"/>
          <p:cNvSpPr>
            <a:spLocks noGrp="1"/>
          </p:cNvSpPr>
          <p:nvPr>
            <p:ph type="sldNum" sz="quarter" idx="10"/>
          </p:nvPr>
        </p:nvSpPr>
        <p:spPr/>
        <p:txBody>
          <a:bodyPr/>
          <a:lstStyle/>
          <a:p>
            <a:fld id="{12D8F7B6-DB66-DD48-BDF7-0D166FF2495A}" type="slidenum">
              <a:rPr lang="en-US" smtClean="0"/>
              <a:t>3</a:t>
            </a:fld>
            <a:endParaRPr lang="en-US"/>
          </a:p>
        </p:txBody>
      </p:sp>
    </p:spTree>
    <p:extLst>
      <p:ext uri="{BB962C8B-B14F-4D97-AF65-F5344CB8AC3E}">
        <p14:creationId xmlns:p14="http://schemas.microsoft.com/office/powerpoint/2010/main" val="134434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these shifts</a:t>
            </a:r>
            <a:r>
              <a:rPr lang="en-US" baseline="0" dirty="0" smtClean="0"/>
              <a:t>, let’s review </a:t>
            </a:r>
            <a:r>
              <a:rPr lang="en-US" dirty="0" smtClean="0"/>
              <a:t>what’s new.  Again,</a:t>
            </a:r>
            <a:r>
              <a:rPr lang="en-US" baseline="0" dirty="0" smtClean="0"/>
              <a:t> t</a:t>
            </a:r>
            <a:r>
              <a:rPr lang="en-US" dirty="0" smtClean="0"/>
              <a:t>his is where we are now</a:t>
            </a:r>
            <a:r>
              <a:rPr lang="en-US" baseline="0" dirty="0" smtClean="0"/>
              <a:t>—in full implementation of the new 2012 CA ELD Standards or CELDS.</a:t>
            </a:r>
          </a:p>
          <a:p>
            <a:endParaRPr lang="en-US" baseline="0" dirty="0" smtClean="0"/>
          </a:p>
          <a:p>
            <a:r>
              <a:rPr lang="en-US" baseline="0" dirty="0" smtClean="0"/>
              <a:t>We are also incorporating the new proficiency levels of Emerging, Expanding, and Bridging. Students will no longer be recorded on the report cards based on ELD Portfolio levels 1-5.</a:t>
            </a:r>
          </a:p>
          <a:p>
            <a:endParaRPr lang="en-US" baseline="0" dirty="0" smtClean="0"/>
          </a:p>
          <a:p>
            <a:r>
              <a:rPr lang="en-US" baseline="0" dirty="0" smtClean="0"/>
              <a:t>ELD 15-Day Start Smart lessons that highlight Constructive Conversation Skills have been rolled out at schools along with the Designated ELD Frame of Practice to support instruction of the CA ELD Standards.</a:t>
            </a:r>
          </a:p>
          <a:p>
            <a:endParaRPr lang="en-US" baseline="0" dirty="0" smtClean="0"/>
          </a:p>
          <a:p>
            <a:r>
              <a:rPr lang="en-US" baseline="0" dirty="0" smtClean="0"/>
              <a:t>There is a new report card on the horizon that will be piloted at some LAUSD schools. At this time, however, we will be utilizing the current report card that is in </a:t>
            </a:r>
            <a:r>
              <a:rPr lang="en-US" baseline="0" dirty="0" err="1" smtClean="0"/>
              <a:t>MiSiS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2D8F7B6-DB66-DD48-BDF7-0D166FF2495A}" type="slidenum">
              <a:rPr lang="en-US" smtClean="0"/>
              <a:t>4</a:t>
            </a:fld>
            <a:endParaRPr lang="en-US"/>
          </a:p>
        </p:txBody>
      </p:sp>
    </p:spTree>
    <p:extLst>
      <p:ext uri="{BB962C8B-B14F-4D97-AF65-F5344CB8AC3E}">
        <p14:creationId xmlns:p14="http://schemas.microsoft.com/office/powerpoint/2010/main" val="96113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Schools will continue to use the same progress report card from last school year.</a:t>
            </a:r>
          </a:p>
          <a:p>
            <a:r>
              <a:rPr lang="en-US" sz="1200" kern="1200" dirty="0" smtClean="0">
                <a:solidFill>
                  <a:schemeClr val="tx1"/>
                </a:solidFill>
                <a:latin typeface="+mn-lt"/>
                <a:ea typeface="+mn-ea"/>
                <a:cs typeface="+mn-cs"/>
              </a:rPr>
              <a:t>As such, teachers of ELs will continue to provide</a:t>
            </a:r>
            <a:r>
              <a:rPr lang="en-US" sz="1200" kern="1200" baseline="0" dirty="0" smtClean="0">
                <a:solidFill>
                  <a:schemeClr val="tx1"/>
                </a:solidFill>
                <a:latin typeface="+mn-lt"/>
                <a:ea typeface="+mn-ea"/>
                <a:cs typeface="+mn-cs"/>
              </a:rPr>
              <a:t> progress marks for their</a:t>
            </a:r>
            <a:r>
              <a:rPr lang="en-US" sz="1200" kern="1200" dirty="0" smtClean="0">
                <a:solidFill>
                  <a:schemeClr val="tx1"/>
                </a:solidFill>
                <a:latin typeface="+mn-lt"/>
                <a:ea typeface="+mn-ea"/>
                <a:cs typeface="+mn-cs"/>
              </a:rPr>
              <a:t> ELs using the 4 domains of Listening, Speaking, Reading, and Writing.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English Learners will still receive an ELD grade of a 1, 2, 3, or 4 for each of the four domains based on the current progress report card.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2D8F7B6-DB66-DD48-BDF7-0D166FF2495A}" type="slidenum">
              <a:rPr lang="en-US" smtClean="0"/>
              <a:t>5</a:t>
            </a:fld>
            <a:endParaRPr lang="en-US"/>
          </a:p>
        </p:txBody>
      </p:sp>
    </p:spTree>
    <p:extLst>
      <p:ext uri="{BB962C8B-B14F-4D97-AF65-F5344CB8AC3E}">
        <p14:creationId xmlns:p14="http://schemas.microsoft.com/office/powerpoint/2010/main" val="3588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As we are in full implementation of 2012 CA ELD standards</a:t>
            </a:r>
            <a:r>
              <a:rPr lang="en-US" baseline="0" noProof="0" dirty="0" smtClean="0"/>
              <a:t> the Multilingual and Multicultural Education department has created a Grading Alignment document to provide support to teachers in aligning the new CELDS to the current progress report card—which is still organized by language domain.</a:t>
            </a:r>
          </a:p>
          <a:p>
            <a:endParaRPr lang="en-US" baseline="0" noProof="0" dirty="0" smtClean="0"/>
          </a:p>
          <a:p>
            <a:r>
              <a:rPr lang="en-US" baseline="0" noProof="0" dirty="0" smtClean="0"/>
              <a:t>1. Here we see the alignment for the Part I CELDS – Interacting in Meaningful Ways </a:t>
            </a:r>
          </a:p>
          <a:p>
            <a:r>
              <a:rPr lang="en-US" baseline="0" noProof="0" dirty="0" smtClean="0"/>
              <a:t>2. Note that three modes of communication are listed</a:t>
            </a:r>
          </a:p>
          <a:p>
            <a:r>
              <a:rPr lang="en-US" baseline="0" noProof="0" dirty="0" smtClean="0"/>
              <a:t>3. Collaborative</a:t>
            </a:r>
          </a:p>
          <a:p>
            <a:r>
              <a:rPr lang="en-US" baseline="0" noProof="0" dirty="0" smtClean="0"/>
              <a:t>4. Interpretive</a:t>
            </a:r>
          </a:p>
          <a:p>
            <a:r>
              <a:rPr lang="en-US" baseline="0" noProof="0" dirty="0" smtClean="0"/>
              <a:t>5. And Productive along with each of the 12 strands for Part I</a:t>
            </a:r>
          </a:p>
          <a:p>
            <a:endParaRPr lang="en-US" baseline="0" noProof="0" dirty="0" smtClean="0"/>
          </a:p>
          <a:p>
            <a:r>
              <a:rPr lang="en-US" baseline="0" noProof="0" dirty="0" smtClean="0"/>
              <a:t>6. Let’s take a look at an example of from Part 1 A. Collaborative Mode – Strand 1 – Exchanging Information and Ideas.  The standard for this strand across all grade levels calls for students to Exchange Information and Ideas with others through oral collaborative conversations on a range of social and academic topics.  Although the new CELDS interweave all four language domains of Listening, Speaking, Reading, and Writing, when we consider the language of demands of the standard within this particular strand, Listening and Speaking are truly at its core and thus are listed as the Leading Domains. </a:t>
            </a:r>
          </a:p>
          <a:p>
            <a:endParaRPr lang="en-US" baseline="0" noProof="0" dirty="0" smtClean="0"/>
          </a:p>
          <a:p>
            <a:r>
              <a:rPr lang="en-US" baseline="0" noProof="0" dirty="0" smtClean="0"/>
              <a:t>7. We have listed Leading Domains for each of the 12 strands in Part I.  However, it bears noting that in order to accurately determine the leading domain we must consider the language demands of each task—in other words, the Leading Domain is truly determined by the lesson objective.</a:t>
            </a:r>
          </a:p>
          <a:p>
            <a:endParaRPr lang="en-US" baseline="0" noProof="0" dirty="0" smtClean="0"/>
          </a:p>
          <a:p>
            <a:endParaRPr lang="en-US" noProof="0" dirty="0"/>
          </a:p>
        </p:txBody>
      </p:sp>
      <p:sp>
        <p:nvSpPr>
          <p:cNvPr id="4" name="Slide Number Placeholder 3"/>
          <p:cNvSpPr>
            <a:spLocks noGrp="1"/>
          </p:cNvSpPr>
          <p:nvPr>
            <p:ph type="sldNum" sz="quarter" idx="10"/>
          </p:nvPr>
        </p:nvSpPr>
        <p:spPr/>
        <p:txBody>
          <a:bodyPr/>
          <a:lstStyle/>
          <a:p>
            <a:fld id="{12D8F7B6-DB66-DD48-BDF7-0D166FF2495A}" type="slidenum">
              <a:rPr lang="en-US" smtClean="0"/>
              <a:t>6</a:t>
            </a:fld>
            <a:endParaRPr lang="en-US"/>
          </a:p>
        </p:txBody>
      </p:sp>
    </p:spTree>
    <p:extLst>
      <p:ext uri="{BB962C8B-B14F-4D97-AF65-F5344CB8AC3E}">
        <p14:creationId xmlns:p14="http://schemas.microsoft.com/office/powerpoint/2010/main" val="82087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noProof="0" dirty="0" smtClean="0"/>
          </a:p>
          <a:p>
            <a:r>
              <a:rPr lang="en-US" baseline="0" noProof="0" dirty="0" smtClean="0"/>
              <a:t>1. Here we see the alignment for the Part 2 CELDS – How English Works </a:t>
            </a:r>
          </a:p>
          <a:p>
            <a:r>
              <a:rPr lang="en-US" baseline="0" noProof="0" dirty="0" smtClean="0"/>
              <a:t>2. Note that three Processes are listed</a:t>
            </a:r>
          </a:p>
          <a:p>
            <a:r>
              <a:rPr lang="en-US" baseline="0" noProof="0" dirty="0" smtClean="0"/>
              <a:t>3. Structuring Cohesive Texts</a:t>
            </a:r>
          </a:p>
          <a:p>
            <a:r>
              <a:rPr lang="en-US" baseline="0" noProof="0" dirty="0" smtClean="0"/>
              <a:t>4. Expanding &amp; Enriching Ideas</a:t>
            </a:r>
          </a:p>
          <a:p>
            <a:r>
              <a:rPr lang="en-US" baseline="0" noProof="0" dirty="0" smtClean="0"/>
              <a:t>5. And Connecting &amp; Condensing Ideas along with each of the 7 strands for Part 2</a:t>
            </a:r>
          </a:p>
          <a:p>
            <a:endParaRPr lang="en-US" baseline="0" noProof="0" dirty="0" smtClean="0"/>
          </a:p>
          <a:p>
            <a:pPr marL="0" marR="0" indent="0" algn="l" defTabSz="457200" rtl="0" eaLnBrk="1" fontAlgn="auto" latinLnBrk="0" hangingPunct="1">
              <a:lnSpc>
                <a:spcPct val="100000"/>
              </a:lnSpc>
              <a:spcBef>
                <a:spcPts val="360"/>
              </a:spcBef>
              <a:spcAft>
                <a:spcPts val="0"/>
              </a:spcAft>
              <a:buClrTx/>
              <a:buSzTx/>
              <a:buFontTx/>
              <a:buNone/>
              <a:tabLst/>
              <a:defRPr/>
            </a:pPr>
            <a:r>
              <a:rPr lang="en-US" baseline="0" noProof="0" dirty="0" smtClean="0"/>
              <a:t>6. Let’s take a look at an example of from Part 2 A. Structuring Cohesive Texts – Strand 1—Understanding Text Structure which calls for students to understand text structure organization based on purpose, text type, and discipline.  As previously mentioned the new CELDS interweave all four language domains of Listening, Speaking, Reading, and Writing.  However, when we consider the language of demands of the standard across all grade levels for this particular strand, we determined that Reading and Writing are truly at its core and thus are listed as the Leading Domains. </a:t>
            </a:r>
          </a:p>
          <a:p>
            <a:endParaRPr lang="en-US" baseline="0" noProof="0" dirty="0" smtClean="0"/>
          </a:p>
          <a:p>
            <a:r>
              <a:rPr lang="en-US" baseline="0" noProof="0" dirty="0" smtClean="0"/>
              <a:t>7. We have listed Leading Domains for each of the 7 strands in Part II as well.  Even so, it bears repeating that we must consider the language demands of each task when determining the leading domains.</a:t>
            </a:r>
          </a:p>
        </p:txBody>
      </p:sp>
      <p:sp>
        <p:nvSpPr>
          <p:cNvPr id="4" name="Slide Number Placeholder 3"/>
          <p:cNvSpPr>
            <a:spLocks noGrp="1"/>
          </p:cNvSpPr>
          <p:nvPr>
            <p:ph type="sldNum" sz="quarter" idx="10"/>
          </p:nvPr>
        </p:nvSpPr>
        <p:spPr/>
        <p:txBody>
          <a:bodyPr/>
          <a:lstStyle/>
          <a:p>
            <a:fld id="{12D8F7B6-DB66-DD48-BDF7-0D166FF2495A}" type="slidenum">
              <a:rPr lang="en-US" smtClean="0"/>
              <a:t>7</a:t>
            </a:fld>
            <a:endParaRPr lang="en-US"/>
          </a:p>
        </p:txBody>
      </p:sp>
    </p:spTree>
    <p:extLst>
      <p:ext uri="{BB962C8B-B14F-4D97-AF65-F5344CB8AC3E}">
        <p14:creationId xmlns:p14="http://schemas.microsoft.com/office/powerpoint/2010/main" val="1060095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some time to process this new information.</a:t>
            </a:r>
            <a:r>
              <a:rPr lang="en-US" baseline="0" dirty="0" smtClean="0"/>
              <a:t>  </a:t>
            </a:r>
          </a:p>
          <a:p>
            <a:endParaRPr lang="en-US" baseline="0"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5395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closing, let’s take a moment to review what we covered in Module 1.</a:t>
            </a:r>
          </a:p>
          <a:p>
            <a:endParaRPr lang="en-US" dirty="0" smtClean="0"/>
          </a:p>
          <a:p>
            <a:r>
              <a:rPr lang="en-US" dirty="0" smtClean="0"/>
              <a:t>We reviewed… (</a:t>
            </a:r>
            <a:r>
              <a:rPr lang="en-US" smtClean="0"/>
              <a:t>read slide)</a:t>
            </a:r>
            <a:endParaRPr lang="en-US" dirty="0" smtClean="0"/>
          </a:p>
          <a:p>
            <a:endParaRPr lang="en-US" dirty="0" smtClean="0"/>
          </a:p>
          <a:p>
            <a:r>
              <a:rPr lang="en-US" dirty="0" smtClean="0"/>
              <a:t>Thank you for your continued dedication to our students and their families.</a:t>
            </a:r>
          </a:p>
          <a:p>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9130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marL="0" marR="0" lvl="0" indent="0" algn="r" rtl="0">
              <a:spcBef>
                <a:spcPts val="0"/>
              </a:spcBef>
              <a:buSzPct val="25000"/>
              <a:buNone/>
            </a:pPr>
            <a:fld id="{00000000-1234-1234-1234-123412341234}" type="slidenum">
              <a:rPr lang="en-US" sz="1200" b="0" i="0" u="none" strike="noStrike" cap="none" baseline="0" smtClean="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3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78952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08503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10586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59439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575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28855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53967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1966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23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8097578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marL="0" marR="0" lvl="0" indent="0" algn="r" rtl="0">
              <a:spcBef>
                <a:spcPts val="0"/>
              </a:spcBef>
              <a:buSzPct val="25000"/>
              <a:buNone/>
            </a:pPr>
            <a:fld id="{00000000-1234-1234-1234-123412341234}" type="slidenum">
              <a:rPr lang="en-US" sz="1200" b="0" i="0" u="none" strike="noStrike" cap="none" baseline="0" smtClean="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856792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diagramQuickStyle" Target="../diagrams/quickStyle2.xml"/><Relationship Id="rId12" Type="http://schemas.openxmlformats.org/officeDocument/2006/relationships/diagramColors" Target="../diagrams/colors2.xml"/><Relationship Id="rId13" Type="http://schemas.microsoft.com/office/2007/relationships/diagramDrawing" Target="../diagrams/drawing2.xml"/><Relationship Id="rId1" Type="http://schemas.openxmlformats.org/officeDocument/2006/relationships/tags" Target="../tags/tag1.xml"/><Relationship Id="rId2" Type="http://schemas.openxmlformats.org/officeDocument/2006/relationships/slideLayout" Target="../slideLayouts/slideLayout4.xml"/><Relationship Id="rId3" Type="http://schemas.openxmlformats.org/officeDocument/2006/relationships/notesSlide" Target="../notesSlides/notesSlide3.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diagramData" Target="../diagrams/data2.xml"/><Relationship Id="rId10"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4.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7.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3190415"/>
            <a:ext cx="3313355" cy="1702160"/>
          </a:xfrm>
        </p:spPr>
        <p:txBody>
          <a:bodyPr>
            <a:normAutofit/>
          </a:bodyPr>
          <a:lstStyle/>
          <a:p>
            <a:r>
              <a:rPr lang="en-US" sz="4000" b="1" dirty="0" smtClean="0"/>
              <a:t>Module 1:</a:t>
            </a:r>
            <a:endParaRPr lang="en-US" sz="4000" b="1" dirty="0"/>
          </a:p>
        </p:txBody>
      </p:sp>
      <p:sp>
        <p:nvSpPr>
          <p:cNvPr id="3" name="Subtitle 2"/>
          <p:cNvSpPr>
            <a:spLocks noGrp="1"/>
          </p:cNvSpPr>
          <p:nvPr>
            <p:ph type="subTitle" idx="1"/>
          </p:nvPr>
        </p:nvSpPr>
        <p:spPr>
          <a:xfrm>
            <a:off x="4733365" y="4892575"/>
            <a:ext cx="3738880" cy="1654600"/>
          </a:xfrm>
        </p:spPr>
        <p:txBody>
          <a:bodyPr>
            <a:noAutofit/>
          </a:bodyPr>
          <a:lstStyle/>
          <a:p>
            <a:r>
              <a:rPr lang="en-US" sz="2800" dirty="0" smtClean="0"/>
              <a:t>CA ELD Standards Grading Alignment</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744" y="162560"/>
            <a:ext cx="1243721" cy="1209713"/>
          </a:xfrm>
          <a:prstGeom prst="rect">
            <a:avLst/>
          </a:prstGeom>
        </p:spPr>
      </p:pic>
      <p:sp>
        <p:nvSpPr>
          <p:cNvPr id="6" name="TextBox 5"/>
          <p:cNvSpPr txBox="1"/>
          <p:nvPr/>
        </p:nvSpPr>
        <p:spPr>
          <a:xfrm>
            <a:off x="4733364" y="1183909"/>
            <a:ext cx="2682240" cy="1015663"/>
          </a:xfrm>
          <a:prstGeom prst="rect">
            <a:avLst/>
          </a:prstGeom>
          <a:noFill/>
        </p:spPr>
        <p:txBody>
          <a:bodyPr wrap="square" rtlCol="0">
            <a:spAutoFit/>
          </a:bodyPr>
          <a:lstStyle/>
          <a:p>
            <a:r>
              <a:rPr lang="en-US" sz="2000" b="1" dirty="0">
                <a:solidFill>
                  <a:schemeClr val="bg1"/>
                </a:solidFill>
                <a:latin typeface="+mj-lt"/>
              </a:rPr>
              <a:t>Elementary Progress Report ELD Marking Guidance</a:t>
            </a:r>
            <a:r>
              <a:rPr lang="en-US" sz="2000" b="1" dirty="0">
                <a:solidFill>
                  <a:schemeClr val="bg2"/>
                </a:solidFill>
                <a:latin typeface="+mj-lt"/>
              </a:rPr>
              <a:t> </a:t>
            </a:r>
          </a:p>
        </p:txBody>
      </p:sp>
    </p:spTree>
    <p:extLst>
      <p:ext uri="{BB962C8B-B14F-4D97-AF65-F5344CB8AC3E}">
        <p14:creationId xmlns:p14="http://schemas.microsoft.com/office/powerpoint/2010/main" val="1610335388"/>
      </p:ext>
    </p:extLst>
  </p:cSld>
  <p:clrMapOvr>
    <a:masterClrMapping/>
  </p:clrMapOvr>
  <mc:AlternateContent xmlns:mc="http://schemas.openxmlformats.org/markup-compatibility/2006" xmlns:p14="http://schemas.microsoft.com/office/powerpoint/2010/main">
    <mc:Choice Requires="p14">
      <p:transition spd="slow" p14:dur="2000" advTm="37742"/>
    </mc:Choice>
    <mc:Fallback xmlns="">
      <p:transition spd="slow" advTm="37742"/>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60245" y="1524000"/>
            <a:ext cx="6874472" cy="3962400"/>
          </a:xfrm>
        </p:spPr>
        <p:txBody>
          <a:bodyPr>
            <a:noAutofit/>
          </a:bodyPr>
          <a:lstStyle/>
          <a:p>
            <a:r>
              <a:rPr lang="en-US" sz="4800" b="1" dirty="0">
                <a:solidFill>
                  <a:schemeClr val="accent1"/>
                </a:solidFill>
              </a:rPr>
              <a:t>How do we align the New CA ELD Standards </a:t>
            </a:r>
            <a:r>
              <a:rPr lang="en-US" sz="4800" b="1" dirty="0" smtClean="0">
                <a:solidFill>
                  <a:schemeClr val="accent1"/>
                </a:solidFill>
              </a:rPr>
              <a:t>(CELDS) to the </a:t>
            </a:r>
            <a:r>
              <a:rPr lang="en-US" sz="4800" b="1" dirty="0">
                <a:solidFill>
                  <a:schemeClr val="accent1"/>
                </a:solidFill>
              </a:rPr>
              <a:t>L/S/R/W domains to provide grades?</a:t>
            </a:r>
          </a:p>
        </p:txBody>
      </p:sp>
      <p:sp>
        <p:nvSpPr>
          <p:cNvPr id="5" name="Rectangle 4"/>
          <p:cNvSpPr/>
          <p:nvPr/>
        </p:nvSpPr>
        <p:spPr>
          <a:xfrm>
            <a:off x="5190997" y="0"/>
            <a:ext cx="2525050" cy="569387"/>
          </a:xfrm>
          <a:prstGeom prst="rect">
            <a:avLst/>
          </a:prstGeom>
        </p:spPr>
        <p:txBody>
          <a:bodyPr wrap="none">
            <a:spAutoFit/>
          </a:bodyPr>
          <a:lstStyle/>
          <a:p>
            <a:r>
              <a:rPr lang="en-US" sz="3100" b="1" dirty="0">
                <a:solidFill>
                  <a:schemeClr val="accent1"/>
                </a:solidFill>
              </a:rPr>
              <a:t>2012 CELDS</a:t>
            </a:r>
          </a:p>
        </p:txBody>
      </p:sp>
    </p:spTree>
    <p:extLst>
      <p:ext uri="{BB962C8B-B14F-4D97-AF65-F5344CB8AC3E}">
        <p14:creationId xmlns:p14="http://schemas.microsoft.com/office/powerpoint/2010/main" val="1919271944"/>
      </p:ext>
    </p:extLst>
  </p:cSld>
  <p:clrMapOvr>
    <a:masterClrMapping/>
  </p:clrMapOvr>
  <mc:AlternateContent xmlns:mc="http://schemas.openxmlformats.org/markup-compatibility/2006" xmlns:p14="http://schemas.microsoft.com/office/powerpoint/2010/main">
    <mc:Choice Requires="p14">
      <p:transition spd="slow" p14:dur="2500" advTm="20368">
        <p:checker/>
      </p:transition>
    </mc:Choice>
    <mc:Fallback xmlns="">
      <p:transition spd="slow" advTm="20368">
        <p:checker/>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499" y="813317"/>
            <a:ext cx="7156095" cy="1143000"/>
          </a:xfrm>
        </p:spPr>
        <p:txBody>
          <a:bodyPr>
            <a:normAutofit fontScale="90000"/>
          </a:bodyPr>
          <a:lstStyle/>
          <a:p>
            <a:pPr algn="ctr"/>
            <a:r>
              <a:rPr lang="en-US" altLang="en-US" b="1" dirty="0">
                <a:latin typeface="Century Gothic" charset="0"/>
                <a:ea typeface="MS PGothic" charset="-128"/>
                <a:cs typeface="ＭＳ Ｐゴシック" charset="-128"/>
                <a:sym typeface="Arial" charset="0"/>
              </a:rPr>
              <a:t>Key Conceptual </a:t>
            </a:r>
            <a:r>
              <a:rPr lang="en-US" altLang="en-US" b="1" dirty="0" smtClean="0">
                <a:latin typeface="Century Gothic" charset="0"/>
                <a:ea typeface="MS PGothic" charset="-128"/>
                <a:cs typeface="ＭＳ Ｐゴシック" charset="-128"/>
              </a:rPr>
              <a:t>Shifts in </a:t>
            </a:r>
            <a:r>
              <a:rPr lang="en-US" altLang="en-US" b="1" dirty="0">
                <a:latin typeface="Century Gothic" charset="0"/>
                <a:ea typeface="MS PGothic" charset="-128"/>
                <a:cs typeface="ＭＳ Ｐゴシック" charset="-128"/>
              </a:rPr>
              <a:t/>
            </a:r>
            <a:br>
              <a:rPr lang="en-US" altLang="en-US" b="1" dirty="0">
                <a:latin typeface="Century Gothic" charset="0"/>
                <a:ea typeface="MS PGothic" charset="-128"/>
                <a:cs typeface="ＭＳ Ｐゴシック" charset="-128"/>
              </a:rPr>
            </a:br>
            <a:r>
              <a:rPr lang="en-US" altLang="en-US" b="1" dirty="0">
                <a:latin typeface="Century Gothic" charset="0"/>
                <a:ea typeface="MS PGothic" charset="-128"/>
                <a:cs typeface="ＭＳ Ｐゴシック" charset="-128"/>
              </a:rPr>
              <a:t>2012 CA </a:t>
            </a:r>
            <a:r>
              <a:rPr lang="en-US" altLang="en-US" b="1">
                <a:latin typeface="Century Gothic" charset="0"/>
                <a:ea typeface="MS PGothic" charset="-128"/>
                <a:cs typeface="ＭＳ Ｐゴシック" charset="-128"/>
              </a:rPr>
              <a:t>ELD </a:t>
            </a:r>
            <a:r>
              <a:rPr lang="en-US" altLang="en-US" b="1" smtClean="0">
                <a:latin typeface="Century Gothic" charset="0"/>
                <a:ea typeface="MS PGothic" charset="-128"/>
                <a:cs typeface="ＭＳ Ｐゴシック" charset="-128"/>
              </a:rPr>
              <a:t>Standards (CELDS)</a:t>
            </a:r>
            <a:endParaRPr lang="en-US" dirty="0"/>
          </a:p>
        </p:txBody>
      </p:sp>
      <p:graphicFrame>
        <p:nvGraphicFramePr>
          <p:cNvPr id="8" name="Diagram 7"/>
          <p:cNvGraphicFramePr/>
          <p:nvPr>
            <p:extLst>
              <p:ext uri="{D42A27DB-BD31-4B8C-83A1-F6EECF244321}">
                <p14:modId xmlns:p14="http://schemas.microsoft.com/office/powerpoint/2010/main" val="1757549354"/>
              </p:ext>
            </p:extLst>
          </p:nvPr>
        </p:nvGraphicFramePr>
        <p:xfrm>
          <a:off x="587829" y="2155373"/>
          <a:ext cx="7963437" cy="18777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nvPr>
        </p:nvGraphicFramePr>
        <p:xfrm>
          <a:off x="620487" y="4324025"/>
          <a:ext cx="7930780" cy="18318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TextBox 12"/>
          <p:cNvSpPr txBox="1"/>
          <p:nvPr/>
        </p:nvSpPr>
        <p:spPr>
          <a:xfrm>
            <a:off x="6319157" y="244929"/>
            <a:ext cx="184731" cy="369332"/>
          </a:xfrm>
          <a:prstGeom prst="rect">
            <a:avLst/>
          </a:prstGeom>
          <a:noFill/>
        </p:spPr>
        <p:txBody>
          <a:bodyPr wrap="none" rtlCol="0">
            <a:spAutoFit/>
          </a:bodyPr>
          <a:lstStyle/>
          <a:p>
            <a:endParaRPr lang="en-US" dirty="0"/>
          </a:p>
        </p:txBody>
      </p:sp>
      <p:sp>
        <p:nvSpPr>
          <p:cNvPr id="10" name="Title 1"/>
          <p:cNvSpPr txBox="1">
            <a:spLocks/>
          </p:cNvSpPr>
          <p:nvPr/>
        </p:nvSpPr>
        <p:spPr>
          <a:xfrm>
            <a:off x="5261083" y="35705"/>
            <a:ext cx="2712720" cy="49750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2012 CELDS</a:t>
            </a:r>
            <a:endParaRPr lang="en-US" b="1" dirty="0"/>
          </a:p>
        </p:txBody>
      </p:sp>
    </p:spTree>
    <p:custDataLst>
      <p:tags r:id="rId1"/>
    </p:custDataLst>
    <p:extLst>
      <p:ext uri="{BB962C8B-B14F-4D97-AF65-F5344CB8AC3E}">
        <p14:creationId xmlns:p14="http://schemas.microsoft.com/office/powerpoint/2010/main" val="770935514"/>
      </p:ext>
    </p:extLst>
  </p:cSld>
  <p:clrMapOvr>
    <a:masterClrMapping/>
  </p:clrMapOvr>
  <mc:AlternateContent xmlns:mc="http://schemas.openxmlformats.org/markup-compatibility/2006" xmlns:p14="http://schemas.microsoft.com/office/powerpoint/2010/main">
    <mc:Choice Requires="p14">
      <p:transition spd="slow" p14:dur="2000" advTm="45668"/>
    </mc:Choice>
    <mc:Fallback xmlns="">
      <p:transition spd="slow" advTm="4566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754" y="533207"/>
            <a:ext cx="3584778" cy="858561"/>
          </a:xfrm>
        </p:spPr>
        <p:txBody>
          <a:bodyPr/>
          <a:lstStyle/>
          <a:p>
            <a:r>
              <a:rPr lang="en-US" b="1" dirty="0" smtClean="0"/>
              <a:t>What is New?</a:t>
            </a:r>
            <a:endParaRPr lang="en-US" b="1" dirty="0"/>
          </a:p>
        </p:txBody>
      </p:sp>
      <p:sp>
        <p:nvSpPr>
          <p:cNvPr id="3" name="Content Placeholder 2"/>
          <p:cNvSpPr>
            <a:spLocks noGrp="1"/>
          </p:cNvSpPr>
          <p:nvPr>
            <p:ph sz="quarter" idx="13"/>
          </p:nvPr>
        </p:nvSpPr>
        <p:spPr>
          <a:xfrm>
            <a:off x="708754" y="1858166"/>
            <a:ext cx="2482315" cy="3493008"/>
          </a:xfrm>
          <a:prstGeom prst="rect">
            <a:avLst/>
          </a:prstGeom>
        </p:spPr>
        <p:txBody>
          <a:bodyPr>
            <a:normAutofit lnSpcReduction="10000"/>
          </a:bodyPr>
          <a:lstStyle/>
          <a:p>
            <a:r>
              <a:rPr lang="en-US" sz="2800" dirty="0" smtClean="0"/>
              <a:t>CA ELD Standards (CELDS)</a:t>
            </a:r>
          </a:p>
          <a:p>
            <a:r>
              <a:rPr lang="en-US" sz="2800" dirty="0" smtClean="0"/>
              <a:t>Proficiency levels: </a:t>
            </a:r>
          </a:p>
          <a:p>
            <a:pPr lvl="1">
              <a:buFont typeface="Arial" charset="0"/>
              <a:buChar char="•"/>
            </a:pPr>
            <a:r>
              <a:rPr lang="en-US" sz="2400" dirty="0" smtClean="0"/>
              <a:t>Emerging</a:t>
            </a:r>
          </a:p>
          <a:p>
            <a:pPr lvl="1">
              <a:buFont typeface="Arial" charset="0"/>
              <a:buChar char="•"/>
            </a:pPr>
            <a:r>
              <a:rPr lang="en-US" sz="2400" dirty="0" smtClean="0"/>
              <a:t>Expanding</a:t>
            </a:r>
          </a:p>
          <a:p>
            <a:pPr lvl="1">
              <a:buFont typeface="Arial" charset="0"/>
              <a:buChar char="•"/>
            </a:pPr>
            <a:r>
              <a:rPr lang="en-US" sz="2400" dirty="0" smtClean="0"/>
              <a:t>Bridging</a:t>
            </a:r>
            <a:endParaRPr lang="en-US" sz="2400" dirty="0"/>
          </a:p>
        </p:txBody>
      </p:sp>
      <p:sp>
        <p:nvSpPr>
          <p:cNvPr id="4" name="Content Placeholder 3"/>
          <p:cNvSpPr>
            <a:spLocks noGrp="1"/>
          </p:cNvSpPr>
          <p:nvPr>
            <p:ph sz="quarter" idx="14"/>
          </p:nvPr>
        </p:nvSpPr>
        <p:spPr>
          <a:xfrm>
            <a:off x="3545635" y="1858166"/>
            <a:ext cx="5038528" cy="4244054"/>
          </a:xfrm>
          <a:prstGeom prst="rect">
            <a:avLst/>
          </a:prstGeom>
        </p:spPr>
        <p:txBody>
          <a:bodyPr>
            <a:noAutofit/>
          </a:bodyPr>
          <a:lstStyle/>
          <a:p>
            <a:r>
              <a:rPr lang="en-US" sz="2800" dirty="0" smtClean="0"/>
              <a:t>ELD 15-Day Start Smart Lessons with Constructive Conversation Skills</a:t>
            </a:r>
          </a:p>
          <a:p>
            <a:r>
              <a:rPr lang="en-US" sz="2800" dirty="0" smtClean="0"/>
              <a:t>Designated ELD Frame of Practice</a:t>
            </a:r>
          </a:p>
          <a:p>
            <a:r>
              <a:rPr lang="en-US" sz="2800" dirty="0" smtClean="0"/>
              <a:t>New Progress Report Card to be piloted at some LAUSD schools</a:t>
            </a:r>
            <a:endParaRPr lang="en-US" sz="2800" dirty="0"/>
          </a:p>
        </p:txBody>
      </p:sp>
      <p:sp>
        <p:nvSpPr>
          <p:cNvPr id="5" name="Title 1"/>
          <p:cNvSpPr txBox="1">
            <a:spLocks/>
          </p:cNvSpPr>
          <p:nvPr/>
        </p:nvSpPr>
        <p:spPr>
          <a:xfrm>
            <a:off x="5261083" y="35705"/>
            <a:ext cx="2712720" cy="49750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2012 CELDS</a:t>
            </a:r>
            <a:endParaRPr lang="en-US" b="1" dirty="0"/>
          </a:p>
        </p:txBody>
      </p:sp>
    </p:spTree>
    <p:custDataLst>
      <p:tags r:id="rId1"/>
    </p:custDataLst>
    <p:extLst>
      <p:ext uri="{BB962C8B-B14F-4D97-AF65-F5344CB8AC3E}">
        <p14:creationId xmlns:p14="http://schemas.microsoft.com/office/powerpoint/2010/main" val="671249642"/>
      </p:ext>
    </p:extLst>
  </p:cSld>
  <p:clrMapOvr>
    <a:masterClrMapping/>
  </p:clrMapOvr>
  <mc:AlternateContent xmlns:mc="http://schemas.openxmlformats.org/markup-compatibility/2006" xmlns:p14="http://schemas.microsoft.com/office/powerpoint/2010/main">
    <mc:Choice Requires="p14">
      <p:transition spd="slow" p14:dur="1500" advTm="60167">
        <p:split orient="vert"/>
      </p:transition>
    </mc:Choice>
    <mc:Fallback xmlns="">
      <p:transition spd="slow" advTm="60167">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970382"/>
            <a:ext cx="4064599" cy="808395"/>
          </a:xfrm>
        </p:spPr>
        <p:txBody>
          <a:bodyPr/>
          <a:lstStyle/>
          <a:p>
            <a:r>
              <a:rPr lang="en-US" b="1" dirty="0" smtClean="0"/>
              <a:t>Four Domains</a:t>
            </a:r>
            <a:endParaRPr lang="en-US" b="1" dirty="0"/>
          </a:p>
        </p:txBody>
      </p:sp>
      <p:sp>
        <p:nvSpPr>
          <p:cNvPr id="3" name="Content Placeholder 2"/>
          <p:cNvSpPr>
            <a:spLocks noGrp="1"/>
          </p:cNvSpPr>
          <p:nvPr>
            <p:ph idx="1"/>
          </p:nvPr>
        </p:nvSpPr>
        <p:spPr>
          <a:xfrm>
            <a:off x="1043492" y="1950427"/>
            <a:ext cx="6777317" cy="4058487"/>
          </a:xfrm>
        </p:spPr>
        <p:txBody>
          <a:bodyPr>
            <a:normAutofit/>
          </a:bodyPr>
          <a:lstStyle/>
          <a:p>
            <a:r>
              <a:rPr lang="en-US" sz="2800" dirty="0" smtClean="0"/>
              <a:t>Listening</a:t>
            </a:r>
          </a:p>
          <a:p>
            <a:r>
              <a:rPr lang="en-US" sz="2800" dirty="0" smtClean="0"/>
              <a:t>Speaking</a:t>
            </a:r>
          </a:p>
          <a:p>
            <a:r>
              <a:rPr lang="en-US" sz="2800" dirty="0" smtClean="0"/>
              <a:t>Reading</a:t>
            </a:r>
          </a:p>
          <a:p>
            <a:r>
              <a:rPr lang="en-US" sz="2800" dirty="0" smtClean="0"/>
              <a:t>Writing</a:t>
            </a:r>
          </a:p>
          <a:p>
            <a:endParaRPr lang="en-US" dirty="0"/>
          </a:p>
          <a:p>
            <a:pPr marL="68580" indent="0">
              <a:buNone/>
            </a:pPr>
            <a:r>
              <a:rPr lang="en-US" dirty="0" smtClean="0"/>
              <a:t>English Learners will still receive an ELD grade of a 1, 2, 3, or 4 for each of the four domains based on the current progress report card.</a:t>
            </a:r>
            <a:endParaRPr lang="en-US" dirty="0"/>
          </a:p>
        </p:txBody>
      </p:sp>
      <p:sp>
        <p:nvSpPr>
          <p:cNvPr id="4" name="Title 1"/>
          <p:cNvSpPr txBox="1">
            <a:spLocks/>
          </p:cNvSpPr>
          <p:nvPr/>
        </p:nvSpPr>
        <p:spPr>
          <a:xfrm>
            <a:off x="5108089" y="0"/>
            <a:ext cx="2712720" cy="49750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Old Format</a:t>
            </a:r>
            <a:endParaRPr lang="en-US" b="1" dirty="0"/>
          </a:p>
        </p:txBody>
      </p:sp>
    </p:spTree>
    <p:custDataLst>
      <p:tags r:id="rId1"/>
    </p:custDataLst>
    <p:extLst>
      <p:ext uri="{BB962C8B-B14F-4D97-AF65-F5344CB8AC3E}">
        <p14:creationId xmlns:p14="http://schemas.microsoft.com/office/powerpoint/2010/main" val="430725487"/>
      </p:ext>
    </p:extLst>
  </p:cSld>
  <p:clrMapOvr>
    <a:masterClrMapping/>
  </p:clrMapOvr>
  <mc:AlternateContent xmlns:mc="http://schemas.openxmlformats.org/markup-compatibility/2006" xmlns:p14="http://schemas.microsoft.com/office/powerpoint/2010/main">
    <mc:Choice Requires="p14">
      <p:transition spd="slow" p14:dur="3400" advTm="34686">
        <p14:reveal/>
      </p:transition>
    </mc:Choice>
    <mc:Fallback xmlns="">
      <p:transition spd="slow" advTm="34686">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2276" y="614856"/>
            <a:ext cx="8121461" cy="5896304"/>
          </a:xfrm>
        </p:spPr>
      </p:pic>
      <p:sp>
        <p:nvSpPr>
          <p:cNvPr id="6" name="Title 1"/>
          <p:cNvSpPr txBox="1">
            <a:spLocks/>
          </p:cNvSpPr>
          <p:nvPr/>
        </p:nvSpPr>
        <p:spPr>
          <a:xfrm>
            <a:off x="4815840" y="-20320"/>
            <a:ext cx="3210560" cy="497502"/>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smtClean="0"/>
              <a:t>Alignment – CELDS Part I</a:t>
            </a:r>
            <a:endParaRPr lang="en-US" sz="2000" b="1"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86" y="1851850"/>
            <a:ext cx="677917" cy="4323474"/>
          </a:xfrm>
          <a:prstGeom prst="rect">
            <a:avLst/>
          </a:prstGeom>
          <a:ln w="47625">
            <a:solidFill>
              <a:srgbClr val="0070C0"/>
            </a:solidFill>
          </a:ln>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1066" t="14271" r="3925" b="11430"/>
          <a:stretch/>
        </p:blipFill>
        <p:spPr>
          <a:xfrm>
            <a:off x="502276" y="2160568"/>
            <a:ext cx="7884979" cy="689312"/>
          </a:xfrm>
          <a:prstGeom prst="rect">
            <a:avLst/>
          </a:prstGeom>
          <a:ln w="57150">
            <a:solidFill>
              <a:srgbClr val="0070C0"/>
            </a:solidFill>
          </a:ln>
        </p:spPr>
      </p:pic>
      <p:sp>
        <p:nvSpPr>
          <p:cNvPr id="14" name="Rectangle 13"/>
          <p:cNvSpPr/>
          <p:nvPr/>
        </p:nvSpPr>
        <p:spPr>
          <a:xfrm>
            <a:off x="608549" y="1840842"/>
            <a:ext cx="747286" cy="132802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8548" y="3208718"/>
            <a:ext cx="747286" cy="1615529"/>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8548" y="4828615"/>
            <a:ext cx="747286" cy="1343568"/>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0919" y="1727854"/>
            <a:ext cx="1229809" cy="4596662"/>
          </a:xfrm>
          <a:prstGeom prst="rect">
            <a:avLst/>
          </a:prstGeom>
          <a:ln w="57150">
            <a:solidFill>
              <a:srgbClr val="0070C0"/>
            </a:solidFill>
          </a:ln>
        </p:spPr>
      </p:pic>
      <p:sp>
        <p:nvSpPr>
          <p:cNvPr id="19" name="Rectangle 18"/>
          <p:cNvSpPr/>
          <p:nvPr/>
        </p:nvSpPr>
        <p:spPr>
          <a:xfrm>
            <a:off x="1351635" y="1749977"/>
            <a:ext cx="7035620" cy="331071"/>
          </a:xfrm>
          <a:prstGeom prst="rect">
            <a:avLst/>
          </a:prstGeom>
          <a:noFill/>
          <a:ln w="44450">
            <a:solidFill>
              <a:srgbClr val="0070C0">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grpSp>
        <p:nvGrpSpPr>
          <p:cNvPr id="9" name="Group 8"/>
          <p:cNvGrpSpPr/>
          <p:nvPr/>
        </p:nvGrpSpPr>
        <p:grpSpPr>
          <a:xfrm rot="20650784">
            <a:off x="7099935" y="153416"/>
            <a:ext cx="2746240" cy="1616454"/>
            <a:chOff x="7515024" y="965575"/>
            <a:chExt cx="2746240" cy="1616454"/>
          </a:xfrm>
        </p:grpSpPr>
        <p:sp>
          <p:nvSpPr>
            <p:cNvPr id="7" name="Left Arrow 6"/>
            <p:cNvSpPr/>
            <p:nvPr/>
          </p:nvSpPr>
          <p:spPr>
            <a:xfrm rot="19766066">
              <a:off x="7713483" y="965575"/>
              <a:ext cx="2096375" cy="161645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9722247">
              <a:off x="7515024" y="1307351"/>
              <a:ext cx="2746240" cy="830997"/>
            </a:xfrm>
            <a:prstGeom prst="rect">
              <a:avLst/>
            </a:prstGeom>
            <a:noFill/>
          </p:spPr>
          <p:txBody>
            <a:bodyPr wrap="square" rtlCol="0">
              <a:spAutoFit/>
            </a:bodyPr>
            <a:lstStyle/>
            <a:p>
              <a:pPr algn="ctr"/>
              <a:r>
                <a:rPr lang="en-US" sz="2400" b="1" dirty="0" smtClean="0">
                  <a:solidFill>
                    <a:schemeClr val="bg1"/>
                  </a:solidFill>
                </a:rPr>
                <a:t>Leading Domain(s</a:t>
              </a:r>
              <a:r>
                <a:rPr lang="en-US" b="1" dirty="0" smtClean="0">
                  <a:solidFill>
                    <a:schemeClr val="bg1"/>
                  </a:solidFill>
                </a:rPr>
                <a:t>)</a:t>
              </a:r>
              <a:endParaRPr lang="en-US" b="1" dirty="0">
                <a:solidFill>
                  <a:schemeClr val="bg1"/>
                </a:solidFill>
              </a:endParaRPr>
            </a:p>
          </p:txBody>
        </p:sp>
      </p:grpSp>
      <p:sp>
        <p:nvSpPr>
          <p:cNvPr id="21" name="Rectangle 20"/>
          <p:cNvSpPr/>
          <p:nvPr/>
        </p:nvSpPr>
        <p:spPr>
          <a:xfrm rot="5400000">
            <a:off x="7627057" y="1376491"/>
            <a:ext cx="388463" cy="113544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186" y="5855624"/>
            <a:ext cx="7745070" cy="497589"/>
          </a:xfrm>
          <a:prstGeom prst="rect">
            <a:avLst/>
          </a:prstGeom>
          <a:ln w="57150">
            <a:solidFill>
              <a:srgbClr val="0070C0"/>
            </a:solidFill>
          </a:ln>
        </p:spPr>
      </p:pic>
    </p:spTree>
    <p:custDataLst>
      <p:tags r:id="rId1"/>
    </p:custDataLst>
    <p:extLst>
      <p:ext uri="{BB962C8B-B14F-4D97-AF65-F5344CB8AC3E}">
        <p14:creationId xmlns:p14="http://schemas.microsoft.com/office/powerpoint/2010/main" val="1840110244"/>
      </p:ext>
    </p:extLst>
  </p:cSld>
  <p:clrMapOvr>
    <a:masterClrMapping/>
  </p:clrMapOvr>
  <mc:AlternateContent xmlns:mc="http://schemas.openxmlformats.org/markup-compatibility/2006" xmlns:p14="http://schemas.microsoft.com/office/powerpoint/2010/main">
    <mc:Choice Requires="p14">
      <p:transition spd="slow" p14:dur="2000" advTm="118861"/>
    </mc:Choice>
    <mc:Fallback xmlns="">
      <p:transition spd="slow" advTm="11886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0" nodeType="clickEffect">
                                  <p:stCondLst>
                                    <p:cond delay="0"/>
                                  </p:stCondLst>
                                  <p:childTnLst>
                                    <p:animEffect transition="out" filter="dissolv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2.5E-6 2.22222E-6 L -0.00243 0.71898 " pathEditMode="relative" rAng="0" ptsTypes="AA">
                                      <p:cBhvr>
                                        <p:cTn id="61" dur="2000" fill="hold"/>
                                        <p:tgtEl>
                                          <p:spTgt spid="9"/>
                                        </p:tgtEl>
                                        <p:attrNameLst>
                                          <p:attrName>ppt_x</p:attrName>
                                          <p:attrName>ppt_y</p:attrName>
                                        </p:attrNameLst>
                                      </p:cBhvr>
                                      <p:rCtr x="-122" y="35949"/>
                                    </p:animMotion>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9"/>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9" grpId="0" animBg="1"/>
      <p:bldP spid="19"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5540" y="788276"/>
            <a:ext cx="8158197" cy="5770179"/>
          </a:xfrm>
        </p:spPr>
      </p:pic>
      <p:sp>
        <p:nvSpPr>
          <p:cNvPr id="6" name="Title 1"/>
          <p:cNvSpPr txBox="1">
            <a:spLocks/>
          </p:cNvSpPr>
          <p:nvPr/>
        </p:nvSpPr>
        <p:spPr>
          <a:xfrm>
            <a:off x="4775988" y="0"/>
            <a:ext cx="3332480" cy="497502"/>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smtClean="0"/>
              <a:t>Alignment – CELDS Part II</a:t>
            </a:r>
            <a:endParaRPr lang="en-US" sz="2000" b="1"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714" y="1654943"/>
            <a:ext cx="1117600" cy="4635500"/>
          </a:xfrm>
          <a:prstGeom prst="rect">
            <a:avLst/>
          </a:prstGeom>
          <a:ln w="44450">
            <a:solidFill>
              <a:srgbClr val="0070C0"/>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186" y="2115578"/>
            <a:ext cx="6669021" cy="898240"/>
          </a:xfrm>
          <a:prstGeom prst="rect">
            <a:avLst/>
          </a:prstGeom>
          <a:ln w="44450">
            <a:solidFill>
              <a:srgbClr val="0070C0"/>
            </a:solidFill>
          </a:ln>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6207" y="1654943"/>
            <a:ext cx="1041400" cy="4677703"/>
          </a:xfrm>
          <a:prstGeom prst="rect">
            <a:avLst/>
          </a:prstGeom>
          <a:ln w="47625">
            <a:solidFill>
              <a:srgbClr val="0070C0"/>
            </a:solidFill>
          </a:ln>
        </p:spPr>
      </p:pic>
      <p:sp>
        <p:nvSpPr>
          <p:cNvPr id="11" name="Rectangle 10"/>
          <p:cNvSpPr/>
          <p:nvPr/>
        </p:nvSpPr>
        <p:spPr>
          <a:xfrm>
            <a:off x="756744" y="1644266"/>
            <a:ext cx="7335959" cy="433095"/>
          </a:xfrm>
          <a:prstGeom prst="rect">
            <a:avLst/>
          </a:prstGeom>
          <a:noFill/>
          <a:ln w="44450">
            <a:solidFill>
              <a:srgbClr val="0070C0">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grpSp>
        <p:nvGrpSpPr>
          <p:cNvPr id="9" name="Group 8"/>
          <p:cNvGrpSpPr/>
          <p:nvPr/>
        </p:nvGrpSpPr>
        <p:grpSpPr>
          <a:xfrm rot="20650784">
            <a:off x="6985100" y="-94368"/>
            <a:ext cx="2746240" cy="1616454"/>
            <a:chOff x="7759742" y="1017152"/>
            <a:chExt cx="2746240" cy="1616454"/>
          </a:xfrm>
        </p:grpSpPr>
        <p:sp>
          <p:nvSpPr>
            <p:cNvPr id="7" name="Left Arrow 6"/>
            <p:cNvSpPr/>
            <p:nvPr/>
          </p:nvSpPr>
          <p:spPr>
            <a:xfrm rot="19766066">
              <a:off x="7895504" y="1017152"/>
              <a:ext cx="2096375" cy="161645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9722247">
              <a:off x="7759742" y="1311145"/>
              <a:ext cx="2746240" cy="830997"/>
            </a:xfrm>
            <a:prstGeom prst="rect">
              <a:avLst/>
            </a:prstGeom>
            <a:noFill/>
          </p:spPr>
          <p:txBody>
            <a:bodyPr wrap="square" rtlCol="0">
              <a:spAutoFit/>
            </a:bodyPr>
            <a:lstStyle/>
            <a:p>
              <a:pPr algn="ctr"/>
              <a:r>
                <a:rPr lang="en-US" sz="2400" b="1" dirty="0" smtClean="0">
                  <a:solidFill>
                    <a:schemeClr val="bg1"/>
                  </a:solidFill>
                </a:rPr>
                <a:t>Leading Domain(s</a:t>
              </a:r>
              <a:r>
                <a:rPr lang="en-US" b="1" dirty="0" smtClean="0">
                  <a:solidFill>
                    <a:schemeClr val="bg1"/>
                  </a:solidFill>
                </a:rPr>
                <a:t>)</a:t>
              </a:r>
              <a:endParaRPr lang="en-US" b="1" dirty="0">
                <a:solidFill>
                  <a:schemeClr val="bg1"/>
                </a:solidFill>
              </a:endParaRPr>
            </a:p>
          </p:txBody>
        </p:sp>
      </p:grpSp>
      <p:sp>
        <p:nvSpPr>
          <p:cNvPr id="13" name="Rectangle 12"/>
          <p:cNvSpPr/>
          <p:nvPr/>
        </p:nvSpPr>
        <p:spPr>
          <a:xfrm>
            <a:off x="592948" y="3225869"/>
            <a:ext cx="1117600" cy="146245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0937" y="4662957"/>
            <a:ext cx="1117600" cy="162428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720662" y="5249917"/>
            <a:ext cx="184731" cy="307777"/>
          </a:xfrm>
          <a:prstGeom prst="rect">
            <a:avLst/>
          </a:prstGeom>
          <a:noFill/>
        </p:spPr>
        <p:txBody>
          <a:bodyPr wrap="none" rtlCol="0">
            <a:spAutoFit/>
          </a:bodyPr>
          <a:lstStyle/>
          <a:p>
            <a:endParaRPr lang="en-US" dirty="0"/>
          </a:p>
        </p:txBody>
      </p:sp>
      <p:sp>
        <p:nvSpPr>
          <p:cNvPr id="12" name="Rectangle 11"/>
          <p:cNvSpPr/>
          <p:nvPr/>
        </p:nvSpPr>
        <p:spPr>
          <a:xfrm>
            <a:off x="608714" y="1639177"/>
            <a:ext cx="1117600" cy="162428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5400000">
            <a:off x="7433943" y="2005616"/>
            <a:ext cx="576128" cy="77292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714" y="5948823"/>
            <a:ext cx="7698893" cy="385423"/>
          </a:xfrm>
          <a:prstGeom prst="rect">
            <a:avLst/>
          </a:prstGeom>
          <a:ln w="57150">
            <a:solidFill>
              <a:srgbClr val="0070C0"/>
            </a:solidFill>
          </a:ln>
        </p:spPr>
      </p:pic>
    </p:spTree>
    <p:custDataLst>
      <p:tags r:id="rId1"/>
    </p:custDataLst>
    <p:extLst>
      <p:ext uri="{BB962C8B-B14F-4D97-AF65-F5344CB8AC3E}">
        <p14:creationId xmlns:p14="http://schemas.microsoft.com/office/powerpoint/2010/main" val="1071057775"/>
      </p:ext>
    </p:extLst>
  </p:cSld>
  <p:clrMapOvr>
    <a:masterClrMapping/>
  </p:clrMapOvr>
  <mc:AlternateContent xmlns:mc="http://schemas.openxmlformats.org/markup-compatibility/2006" xmlns:p14="http://schemas.microsoft.com/office/powerpoint/2010/main">
    <mc:Choice Requires="p14">
      <p:transition spd="slow" p14:dur="2000" advTm="81627"/>
    </mc:Choice>
    <mc:Fallback xmlns="">
      <p:transition spd="slow" advTm="8162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2.5E-6 3.33333E-6 L 0.00278 0.76574 " pathEditMode="relative" rAng="0" ptsTypes="AA">
                                      <p:cBhvr>
                                        <p:cTn id="60" dur="2000" fill="hold"/>
                                        <p:tgtEl>
                                          <p:spTgt spid="9"/>
                                        </p:tgtEl>
                                        <p:attrNameLst>
                                          <p:attrName>ppt_x</p:attrName>
                                          <p:attrName>ppt_y</p:attrName>
                                        </p:attrNameLst>
                                      </p:cBhvr>
                                      <p:rCtr x="139" y="38287"/>
                                    </p:animMotion>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2" grpId="0" animBg="1"/>
      <p:bldP spid="12" grpId="1" animBg="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771" y="319533"/>
            <a:ext cx="3822989" cy="788426"/>
          </a:xfrm>
        </p:spPr>
        <p:txBody>
          <a:bodyPr>
            <a:noAutofit/>
          </a:bodyPr>
          <a:lstStyle/>
          <a:p>
            <a:r>
              <a:rPr lang="en-US" sz="4400" b="1" dirty="0" smtClean="0"/>
              <a:t>Let’s Practice</a:t>
            </a:r>
            <a:endParaRPr lang="en-US" sz="4400" b="1" dirty="0"/>
          </a:p>
        </p:txBody>
      </p:sp>
      <p:sp>
        <p:nvSpPr>
          <p:cNvPr id="3" name="Content Placeholder 2"/>
          <p:cNvSpPr>
            <a:spLocks noGrp="1"/>
          </p:cNvSpPr>
          <p:nvPr>
            <p:ph idx="1"/>
          </p:nvPr>
        </p:nvSpPr>
        <p:spPr>
          <a:xfrm>
            <a:off x="894080" y="1252489"/>
            <a:ext cx="7604685" cy="5209271"/>
          </a:xfrm>
        </p:spPr>
        <p:txBody>
          <a:bodyPr>
            <a:noAutofit/>
          </a:bodyPr>
          <a:lstStyle/>
          <a:p>
            <a:r>
              <a:rPr lang="en-US" sz="2200" dirty="0" smtClean="0"/>
              <a:t>In a group of 3 to 4, choose a grade level to focus on.</a:t>
            </a:r>
          </a:p>
          <a:p>
            <a:endParaRPr lang="en-US" sz="800" dirty="0"/>
          </a:p>
          <a:p>
            <a:r>
              <a:rPr lang="en-US" sz="2200" dirty="0" smtClean="0"/>
              <a:t>Access the ELD standards for that grade level.</a:t>
            </a:r>
          </a:p>
          <a:p>
            <a:endParaRPr lang="en-US" sz="800" dirty="0" smtClean="0"/>
          </a:p>
          <a:p>
            <a:r>
              <a:rPr lang="en-US" sz="2200" dirty="0" smtClean="0"/>
              <a:t>Read the language at expanding proficiency level for a standard.  </a:t>
            </a:r>
          </a:p>
          <a:p>
            <a:pPr marL="68580" indent="0">
              <a:buNone/>
            </a:pPr>
            <a:endParaRPr lang="en-US" sz="800" dirty="0" smtClean="0"/>
          </a:p>
          <a:p>
            <a:r>
              <a:rPr lang="en-US" sz="2200" dirty="0" smtClean="0"/>
              <a:t>Refer to the alignment and discuss the “leading domains” identified for the standard you read.  </a:t>
            </a:r>
          </a:p>
          <a:p>
            <a:pPr lvl="2"/>
            <a:r>
              <a:rPr lang="en-US" sz="2200" dirty="0" smtClean="0"/>
              <a:t>Think about why those domains were highlighted and how might you explain this alignment to your colleagues.</a:t>
            </a:r>
          </a:p>
          <a:p>
            <a:pPr marL="365760" lvl="1" indent="0">
              <a:buNone/>
            </a:pPr>
            <a:endParaRPr lang="en-US" sz="800" dirty="0" smtClean="0"/>
          </a:p>
          <a:p>
            <a:r>
              <a:rPr lang="en-US" sz="2200" dirty="0" smtClean="0"/>
              <a:t>Read another standard and follow the same protocol.</a:t>
            </a:r>
            <a:endParaRPr lang="en-US" sz="2200" dirty="0"/>
          </a:p>
        </p:txBody>
      </p:sp>
      <p:sp>
        <p:nvSpPr>
          <p:cNvPr id="5" name="Title 1"/>
          <p:cNvSpPr txBox="1">
            <a:spLocks/>
          </p:cNvSpPr>
          <p:nvPr/>
        </p:nvSpPr>
        <p:spPr>
          <a:xfrm>
            <a:off x="4727830" y="0"/>
            <a:ext cx="3341735" cy="497502"/>
          </a:xfrm>
          <a:prstGeom prst="rect">
            <a:avLst/>
          </a:prstGeom>
        </p:spPr>
        <p:txBody>
          <a:bodyPr vert="horz" lIns="91440" tIns="45720" rIns="91440" bIns="45720" rtlCol="0" anchor="b">
            <a:normAutofit fontScale="4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Processing – 10-15 minutes</a:t>
            </a:r>
            <a:endParaRPr lang="en-US" b="1" dirty="0"/>
          </a:p>
        </p:txBody>
      </p:sp>
    </p:spTree>
    <p:custDataLst>
      <p:tags r:id="rId1"/>
    </p:custDataLst>
    <p:extLst>
      <p:ext uri="{BB962C8B-B14F-4D97-AF65-F5344CB8AC3E}">
        <p14:creationId xmlns:p14="http://schemas.microsoft.com/office/powerpoint/2010/main" val="3011612000"/>
      </p:ext>
    </p:extLst>
  </p:cSld>
  <p:clrMapOvr>
    <a:masterClrMapping/>
  </p:clrMapOvr>
  <mc:AlternateContent xmlns:mc="http://schemas.openxmlformats.org/markup-compatibility/2006" xmlns:p14="http://schemas.microsoft.com/office/powerpoint/2010/main">
    <mc:Choice Requires="p14">
      <p:transition spd="slow" p14:dur="2000" advTm="51295"/>
    </mc:Choice>
    <mc:Fallback xmlns="">
      <p:transition spd="slow" advTm="5129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Reviewed:</a:t>
            </a:r>
            <a:endParaRPr lang="en-US" b="1" dirty="0"/>
          </a:p>
        </p:txBody>
      </p:sp>
      <p:sp>
        <p:nvSpPr>
          <p:cNvPr id="3" name="Content Placeholder 2"/>
          <p:cNvSpPr>
            <a:spLocks noGrp="1"/>
          </p:cNvSpPr>
          <p:nvPr>
            <p:ph idx="1"/>
          </p:nvPr>
        </p:nvSpPr>
        <p:spPr>
          <a:xfrm>
            <a:off x="1043492" y="2323652"/>
            <a:ext cx="7548715" cy="3508977"/>
          </a:xfrm>
        </p:spPr>
        <p:txBody>
          <a:bodyPr/>
          <a:lstStyle/>
          <a:p>
            <a:r>
              <a:rPr lang="en-US" dirty="0"/>
              <a:t>k</a:t>
            </a:r>
            <a:r>
              <a:rPr lang="en-US" dirty="0" smtClean="0"/>
              <a:t>ey shifts in the ELD Standards</a:t>
            </a:r>
          </a:p>
          <a:p>
            <a:endParaRPr lang="en-US" sz="1600" dirty="0" smtClean="0"/>
          </a:p>
          <a:p>
            <a:r>
              <a:rPr lang="en-US" dirty="0"/>
              <a:t>n</a:t>
            </a:r>
            <a:r>
              <a:rPr lang="en-US" dirty="0" smtClean="0"/>
              <a:t>ew resources and materials available to support implementation of the ELD Standards</a:t>
            </a:r>
          </a:p>
          <a:p>
            <a:endParaRPr lang="en-US" sz="1600" dirty="0" smtClean="0"/>
          </a:p>
          <a:p>
            <a:r>
              <a:rPr lang="en-US" dirty="0" smtClean="0"/>
              <a:t>alignment of the new CA ELD Standards (CELDS) and the four language domains</a:t>
            </a:r>
          </a:p>
          <a:p>
            <a:endParaRPr lang="en-US" dirty="0" smtClean="0"/>
          </a:p>
          <a:p>
            <a:endParaRPr lang="en-US" dirty="0" smtClean="0"/>
          </a:p>
          <a:p>
            <a:endParaRPr lang="en-US" dirty="0"/>
          </a:p>
        </p:txBody>
      </p:sp>
      <p:sp>
        <p:nvSpPr>
          <p:cNvPr id="7" name="Title 1"/>
          <p:cNvSpPr txBox="1">
            <a:spLocks/>
          </p:cNvSpPr>
          <p:nvPr/>
        </p:nvSpPr>
        <p:spPr>
          <a:xfrm>
            <a:off x="4727830" y="0"/>
            <a:ext cx="3341735" cy="49750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t>Closing</a:t>
            </a:r>
            <a:endParaRPr lang="en-US" b="1" dirty="0"/>
          </a:p>
        </p:txBody>
      </p:sp>
    </p:spTree>
    <p:extLst>
      <p:ext uri="{BB962C8B-B14F-4D97-AF65-F5344CB8AC3E}">
        <p14:creationId xmlns:p14="http://schemas.microsoft.com/office/powerpoint/2010/main" val="1268812654"/>
      </p:ext>
    </p:extLst>
  </p:cSld>
  <p:clrMapOvr>
    <a:masterClrMapping/>
  </p:clrMapOvr>
  <mc:AlternateContent xmlns:mc="http://schemas.openxmlformats.org/markup-compatibility/2006" xmlns:p14="http://schemas.microsoft.com/office/powerpoint/2010/main">
    <mc:Choice Requires="p14">
      <p:transition spd="slow" p14:dur="2000" advTm="33289"/>
    </mc:Choice>
    <mc:Fallback xmlns="">
      <p:transition spd="slow" advTm="3328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8|21.6"/>
</p:tagLst>
</file>

<file path=ppt/tags/tag2.xml><?xml version="1.0" encoding="utf-8"?>
<p:tagLst xmlns:a="http://schemas.openxmlformats.org/drawingml/2006/main" xmlns:r="http://schemas.openxmlformats.org/officeDocument/2006/relationships" xmlns:p="http://schemas.openxmlformats.org/presentationml/2006/main">
  <p:tag name="TIMING" val="|13|4.1|1.4|1.4|1.6|10.5|7.6|8"/>
</p:tagLst>
</file>

<file path=ppt/tags/tag3.xml><?xml version="1.0" encoding="utf-8"?>
<p:tagLst xmlns:a="http://schemas.openxmlformats.org/drawingml/2006/main" xmlns:r="http://schemas.openxmlformats.org/officeDocument/2006/relationships" xmlns:p="http://schemas.openxmlformats.org/presentationml/2006/main">
  <p:tag name="TIMING" val="|17.3|1.2|1.2|0.9|2"/>
</p:tagLst>
</file>

<file path=ppt/tags/tag4.xml><?xml version="1.0" encoding="utf-8"?>
<p:tagLst xmlns:a="http://schemas.openxmlformats.org/drawingml/2006/main" xmlns:r="http://schemas.openxmlformats.org/officeDocument/2006/relationships" xmlns:p="http://schemas.openxmlformats.org/presentationml/2006/main">
  <p:tag name="TIMING" val="|24.3|7.2|0.5|4.6|1.5|1.7|5.4|7.9|31.9|7.3|2.1|4.7|2.8|2"/>
</p:tagLst>
</file>

<file path=ppt/tags/tag5.xml><?xml version="1.0" encoding="utf-8"?>
<p:tagLst xmlns:a="http://schemas.openxmlformats.org/drawingml/2006/main" xmlns:r="http://schemas.openxmlformats.org/officeDocument/2006/relationships" xmlns:p="http://schemas.openxmlformats.org/presentationml/2006/main">
  <p:tag name="TIMING" val="|2.3|5.8|0.9|1.9|2.9|3.3|6.5|7.6|26.4|6.3|1|3|3.1|1.7"/>
</p:tagLst>
</file>

<file path=ppt/tags/tag6.xml><?xml version="1.0" encoding="utf-8"?>
<p:tagLst xmlns:a="http://schemas.openxmlformats.org/drawingml/2006/main" xmlns:r="http://schemas.openxmlformats.org/officeDocument/2006/relationships" xmlns:p="http://schemas.openxmlformats.org/presentationml/2006/main">
  <p:tag name="TIMING" val="|6.8|6.7|6.7|7|8.4|7.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1542</TotalTime>
  <Words>1248</Words>
  <Application>Microsoft Macintosh PowerPoint</Application>
  <PresentationFormat>On-screen Show (4:3)</PresentationFormat>
  <Paragraphs>111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Austin</vt:lpstr>
      <vt:lpstr>Module 1:</vt:lpstr>
      <vt:lpstr>PowerPoint Presentation</vt:lpstr>
      <vt:lpstr>Key Conceptual Shifts in  2012 CA ELD Standards (CELDS)</vt:lpstr>
      <vt:lpstr>What is New?</vt:lpstr>
      <vt:lpstr>Four Domains</vt:lpstr>
      <vt:lpstr>PowerPoint Presentation</vt:lpstr>
      <vt:lpstr>PowerPoint Presentation</vt:lpstr>
      <vt:lpstr>Let’s Practice</vt:lpstr>
      <vt:lpstr>Reviewed: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David Lai</cp:lastModifiedBy>
  <cp:revision>130</cp:revision>
  <cp:lastPrinted>2015-10-26T19:21:42Z</cp:lastPrinted>
  <dcterms:modified xsi:type="dcterms:W3CDTF">2015-10-29T02:40:16Z</dcterms:modified>
</cp:coreProperties>
</file>